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charts/chartEx2.xml" ContentType="application/vnd.ms-office.chartex+xml"/>
  <Override PartName="/ppt/charts/style4.xml" ContentType="application/vnd.ms-office.chartstyle+xml"/>
  <Override PartName="/ppt/charts/colors4.xml" ContentType="application/vnd.ms-office.chartcolorstyle+xml"/>
  <Override PartName="/ppt/charts/chart3.xml" ContentType="application/vnd.openxmlformats-officedocument.drawingml.chart+xml"/>
  <Override PartName="/ppt/charts/style5.xml" ContentType="application/vnd.ms-office.chartstyle+xml"/>
  <Override PartName="/ppt/charts/colors5.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charts/chart6.xml" ContentType="application/vnd.openxmlformats-officedocument.drawingml.char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30"/>
  </p:notesMasterIdLst>
  <p:handoutMasterIdLst>
    <p:handoutMasterId r:id="rId31"/>
  </p:handoutMasterIdLst>
  <p:sldIdLst>
    <p:sldId id="2147378233" r:id="rId5"/>
    <p:sldId id="2147378271" r:id="rId6"/>
    <p:sldId id="2147378272" r:id="rId7"/>
    <p:sldId id="2147378273" r:id="rId8"/>
    <p:sldId id="2147378289" r:id="rId9"/>
    <p:sldId id="2147378292" r:id="rId10"/>
    <p:sldId id="257" r:id="rId11"/>
    <p:sldId id="2147378274" r:id="rId12"/>
    <p:sldId id="2147378275" r:id="rId13"/>
    <p:sldId id="2147378276" r:id="rId14"/>
    <p:sldId id="2147378277" r:id="rId15"/>
    <p:sldId id="2147378285" r:id="rId16"/>
    <p:sldId id="2147378278" r:id="rId17"/>
    <p:sldId id="2147378279" r:id="rId18"/>
    <p:sldId id="2147378280" r:id="rId19"/>
    <p:sldId id="2147378281" r:id="rId20"/>
    <p:sldId id="2147378294" r:id="rId21"/>
    <p:sldId id="2147378282" r:id="rId22"/>
    <p:sldId id="2147378283" r:id="rId23"/>
    <p:sldId id="2147378284" r:id="rId24"/>
    <p:sldId id="2147378286" r:id="rId25"/>
    <p:sldId id="2147378287" r:id="rId26"/>
    <p:sldId id="2147378288" r:id="rId27"/>
    <p:sldId id="2147378229" r:id="rId28"/>
    <p:sldId id="2147378244" r:id="rId29"/>
  </p:sldIdLst>
  <p:sldSz cx="12192000" cy="6858000"/>
  <p:notesSz cx="7010400" cy="92964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kke-navngivet sektion" id="{C27B7C77-F217-44AF-86DD-25B35C27AE4D}">
          <p14:sldIdLst>
            <p14:sldId id="2147378233"/>
            <p14:sldId id="2147378271"/>
            <p14:sldId id="2147378272"/>
            <p14:sldId id="2147378273"/>
            <p14:sldId id="2147378289"/>
            <p14:sldId id="2147378292"/>
            <p14:sldId id="257"/>
            <p14:sldId id="2147378274"/>
            <p14:sldId id="2147378275"/>
            <p14:sldId id="2147378276"/>
            <p14:sldId id="2147378277"/>
            <p14:sldId id="2147378285"/>
            <p14:sldId id="2147378278"/>
            <p14:sldId id="2147378279"/>
            <p14:sldId id="2147378280"/>
            <p14:sldId id="2147378281"/>
            <p14:sldId id="2147378294"/>
            <p14:sldId id="2147378282"/>
            <p14:sldId id="2147378283"/>
            <p14:sldId id="2147378284"/>
            <p14:sldId id="2147378286"/>
            <p14:sldId id="2147378287"/>
            <p14:sldId id="2147378288"/>
            <p14:sldId id="2147378229"/>
            <p14:sldId id="2147378244"/>
          </p14:sldIdLst>
        </p14:section>
      </p14:sectionLst>
    </p:ex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orient="horz" pos="16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5A0538-679A-A73C-A6C9-211768C1BCAA}" name="Jacob Kongsmar Jørgensen" initials="JKJ" userId="S::jko@spks.dk::10901b2e-bcd0-4a8f-8fba-ebe386ff6f81" providerId="AD"/>
  <p188:author id="{ABBC6FE4-98C1-9B68-1429-A162D05E5D7F}" name="Line Skaarup Schøndorff" initials="LSS" userId="S::lss@spks.dk::57b27d9c-4576-4e63-b022-7ad6cbb7079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22A"/>
    <a:srgbClr val="04594F"/>
    <a:srgbClr val="BCDDC4"/>
    <a:srgbClr val="18284D"/>
    <a:srgbClr val="03584F"/>
    <a:srgbClr val="08F2DC"/>
    <a:srgbClr val="E1A861"/>
    <a:srgbClr val="D9D9D9"/>
    <a:srgbClr val="000000"/>
    <a:srgbClr val="00A0DC"/>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6EF8BA-2DCA-4F30-B664-AE80C7A755EE}" v="2" dt="2024-08-22T09:10:14.534"/>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12" autoAdjust="0"/>
  </p:normalViewPr>
  <p:slideViewPr>
    <p:cSldViewPr snapToGrid="0" snapToObjects="1" showGuides="1">
      <p:cViewPr varScale="1">
        <p:scale>
          <a:sx n="111" d="100"/>
          <a:sy n="111" d="100"/>
        </p:scale>
        <p:origin x="534" y="96"/>
      </p:cViewPr>
      <p:guideLst>
        <p:guide orient="horz" pos="2183"/>
        <p:guide pos="3840"/>
        <p:guide orient="horz" pos="1661"/>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137" d="100"/>
          <a:sy n="137" d="100"/>
        </p:scale>
        <p:origin x="232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_rels/chartEx2.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530082304006004E-2"/>
          <c:y val="3.2105067452815661E-2"/>
          <c:w val="0.92449936384942544"/>
          <c:h val="0.86224001820106222"/>
        </c:manualLayout>
      </c:layout>
      <c:barChart>
        <c:barDir val="col"/>
        <c:grouping val="stacked"/>
        <c:varyColors val="0"/>
        <c:ser>
          <c:idx val="0"/>
          <c:order val="0"/>
          <c:tx>
            <c:strRef>
              <c:f>'Ark1'!$B$1</c:f>
              <c:strCache>
                <c:ptCount val="1"/>
                <c:pt idx="0">
                  <c:v>Kolonne2</c:v>
                </c:pt>
              </c:strCache>
            </c:strRef>
          </c:tx>
          <c:spPr>
            <a:solidFill>
              <a:schemeClr val="accent1"/>
            </a:solidFill>
            <a:ln>
              <a:noFill/>
            </a:ln>
            <a:effectLst/>
          </c:spPr>
          <c:invertIfNegative val="0"/>
          <c:dPt>
            <c:idx val="5"/>
            <c:invertIfNegative val="0"/>
            <c:bubble3D val="0"/>
            <c:extLst>
              <c:ext xmlns:c16="http://schemas.microsoft.com/office/drawing/2014/chart" uri="{C3380CC4-5D6E-409C-BE32-E72D297353CC}">
                <c16:uniqueId val="{00000001-078A-4B80-8637-850E2416A4C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'Ark1'!$A$2:$A$7</c:f>
              <c:numCache>
                <c:formatCode>General</c:formatCode>
                <c:ptCount val="6"/>
                <c:pt idx="0">
                  <c:v>2019</c:v>
                </c:pt>
                <c:pt idx="1">
                  <c:v>2020</c:v>
                </c:pt>
                <c:pt idx="2">
                  <c:v>2021</c:v>
                </c:pt>
                <c:pt idx="3">
                  <c:v>2022</c:v>
                </c:pt>
                <c:pt idx="4">
                  <c:v>2023</c:v>
                </c:pt>
                <c:pt idx="5">
                  <c:v>2024</c:v>
                </c:pt>
              </c:numCache>
            </c:numRef>
          </c:cat>
          <c:val>
            <c:numRef>
              <c:f>'Ark1'!$B$2:$B$7</c:f>
              <c:numCache>
                <c:formatCode>General</c:formatCode>
                <c:ptCount val="6"/>
                <c:pt idx="0">
                  <c:v>310</c:v>
                </c:pt>
                <c:pt idx="1">
                  <c:v>352</c:v>
                </c:pt>
                <c:pt idx="2">
                  <c:v>455</c:v>
                </c:pt>
                <c:pt idx="3">
                  <c:v>528</c:v>
                </c:pt>
                <c:pt idx="4">
                  <c:v>578</c:v>
                </c:pt>
                <c:pt idx="5">
                  <c:v>396</c:v>
                </c:pt>
              </c:numCache>
            </c:numRef>
          </c:val>
          <c:extLst>
            <c:ext xmlns:c16="http://schemas.microsoft.com/office/drawing/2014/chart" uri="{C3380CC4-5D6E-409C-BE32-E72D297353CC}">
              <c16:uniqueId val="{00000002-078A-4B80-8637-850E2416A4C5}"/>
            </c:ext>
          </c:extLst>
        </c:ser>
        <c:ser>
          <c:idx val="1"/>
          <c:order val="1"/>
          <c:tx>
            <c:strRef>
              <c:f>'Ark1'!$C$1</c:f>
              <c:strCache>
                <c:ptCount val="1"/>
                <c:pt idx="0">
                  <c:v>Kolonne3</c:v>
                </c:pt>
              </c:strCache>
            </c:strRef>
          </c:tx>
          <c:spPr>
            <a:pattFill prst="wdUpDiag">
              <a:fgClr>
                <a:schemeClr val="accent1"/>
              </a:fgClr>
              <a:bgClr>
                <a:schemeClr val="bg1"/>
              </a:bgClr>
            </a:pattFill>
            <a:ln w="19050">
              <a:noFill/>
            </a:ln>
            <a:effectLst/>
          </c:spPr>
          <c:invertIfNegative val="0"/>
          <c:cat>
            <c:numRef>
              <c:f>'Ark1'!$A$2:$A$7</c:f>
              <c:numCache>
                <c:formatCode>General</c:formatCode>
                <c:ptCount val="6"/>
                <c:pt idx="0">
                  <c:v>2019</c:v>
                </c:pt>
                <c:pt idx="1">
                  <c:v>2020</c:v>
                </c:pt>
                <c:pt idx="2">
                  <c:v>2021</c:v>
                </c:pt>
                <c:pt idx="3">
                  <c:v>2022</c:v>
                </c:pt>
                <c:pt idx="4">
                  <c:v>2023</c:v>
                </c:pt>
                <c:pt idx="5">
                  <c:v>2024</c:v>
                </c:pt>
              </c:numCache>
            </c:numRef>
          </c:cat>
          <c:val>
            <c:numRef>
              <c:f>'Ark1'!$C$2:$C$7</c:f>
              <c:numCache>
                <c:formatCode>General</c:formatCode>
                <c:ptCount val="6"/>
                <c:pt idx="3">
                  <c:v>0</c:v>
                </c:pt>
                <c:pt idx="5" formatCode="_-* #,##0_-;\-* #,##0_-;_-* &quot;-&quot;??_-;_-@_-">
                  <c:v>319</c:v>
                </c:pt>
              </c:numCache>
            </c:numRef>
          </c:val>
          <c:extLst>
            <c:ext xmlns:c16="http://schemas.microsoft.com/office/drawing/2014/chart" uri="{C3380CC4-5D6E-409C-BE32-E72D297353CC}">
              <c16:uniqueId val="{00000003-078A-4B80-8637-850E2416A4C5}"/>
            </c:ext>
          </c:extLst>
        </c:ser>
        <c:dLbls>
          <c:showLegendKey val="0"/>
          <c:showVal val="0"/>
          <c:showCatName val="0"/>
          <c:showSerName val="0"/>
          <c:showPercent val="0"/>
          <c:showBubbleSize val="0"/>
        </c:dLbls>
        <c:gapWidth val="150"/>
        <c:overlap val="100"/>
        <c:axId val="518772712"/>
        <c:axId val="518773104"/>
      </c:barChart>
      <c:catAx>
        <c:axId val="518772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da-DK"/>
          </a:p>
        </c:txPr>
        <c:crossAx val="518773104"/>
        <c:crosses val="autoZero"/>
        <c:auto val="1"/>
        <c:lblAlgn val="ctr"/>
        <c:lblOffset val="100"/>
        <c:noMultiLvlLbl val="0"/>
      </c:catAx>
      <c:valAx>
        <c:axId val="518773104"/>
        <c:scaling>
          <c:orientation val="minMax"/>
          <c:max val="8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da-DK"/>
          </a:p>
        </c:txPr>
        <c:crossAx val="518772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'Ark1'!$B$1</c:f>
              <c:strCache>
                <c:ptCount val="1"/>
                <c:pt idx="0">
                  <c:v>Indlån</c:v>
                </c:pt>
              </c:strCache>
            </c:strRef>
          </c:tx>
          <c:spPr>
            <a:solidFill>
              <a:schemeClr val="accent2"/>
            </a:solidFill>
            <a:ln>
              <a:noFill/>
            </a:ln>
            <a:effectLst/>
          </c:spPr>
          <c:invertIfNegative val="0"/>
          <c:dLbls>
            <c:dLbl>
              <c:idx val="0"/>
              <c:layout>
                <c:manualLayout>
                  <c:x val="-1.1604294648939935E-3"/>
                  <c:y val="5.5994177637336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60A-42F8-A9E6-92E71CC8409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4594F"/>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'Ark1'!$A$4:$A$9</c:f>
              <c:strCache>
                <c:ptCount val="6"/>
                <c:pt idx="0">
                  <c:v>Q1 2023</c:v>
                </c:pt>
                <c:pt idx="1">
                  <c:v>Q2 2023</c:v>
                </c:pt>
                <c:pt idx="2">
                  <c:v>Q3 2023</c:v>
                </c:pt>
                <c:pt idx="3">
                  <c:v>Q4 2023</c:v>
                </c:pt>
                <c:pt idx="4">
                  <c:v>Q1 2024</c:v>
                </c:pt>
                <c:pt idx="5">
                  <c:v>Q2 2024</c:v>
                </c:pt>
              </c:strCache>
              <c:extLst/>
            </c:strRef>
          </c:cat>
          <c:val>
            <c:numRef>
              <c:f>'Ark1'!$B$4:$B$9</c:f>
              <c:numCache>
                <c:formatCode>0.00</c:formatCode>
                <c:ptCount val="6"/>
                <c:pt idx="0">
                  <c:v>0.37</c:v>
                </c:pt>
                <c:pt idx="1">
                  <c:v>0.53</c:v>
                </c:pt>
                <c:pt idx="2">
                  <c:v>0.6</c:v>
                </c:pt>
                <c:pt idx="3">
                  <c:v>0.7</c:v>
                </c:pt>
                <c:pt idx="4">
                  <c:v>0.82</c:v>
                </c:pt>
                <c:pt idx="5">
                  <c:v>0.85</c:v>
                </c:pt>
              </c:numCache>
              <c:extLst/>
            </c:numRef>
          </c:val>
          <c:extLst>
            <c:ext xmlns:c16="http://schemas.microsoft.com/office/drawing/2014/chart" uri="{C3380CC4-5D6E-409C-BE32-E72D297353CC}">
              <c16:uniqueId val="{00000000-760A-42F8-A9E6-92E71CC84095}"/>
            </c:ext>
          </c:extLst>
        </c:ser>
        <c:ser>
          <c:idx val="1"/>
          <c:order val="1"/>
          <c:tx>
            <c:strRef>
              <c:f>'Ark1'!$C$1</c:f>
              <c:strCache>
                <c:ptCount val="1"/>
                <c:pt idx="0">
                  <c:v>Udlån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'Ark1'!$A$4:$A$9</c:f>
              <c:strCache>
                <c:ptCount val="6"/>
                <c:pt idx="0">
                  <c:v>Q1 2023</c:v>
                </c:pt>
                <c:pt idx="1">
                  <c:v>Q2 2023</c:v>
                </c:pt>
                <c:pt idx="2">
                  <c:v>Q3 2023</c:v>
                </c:pt>
                <c:pt idx="3">
                  <c:v>Q4 2023</c:v>
                </c:pt>
                <c:pt idx="4">
                  <c:v>Q1 2024</c:v>
                </c:pt>
                <c:pt idx="5">
                  <c:v>Q2 2024</c:v>
                </c:pt>
              </c:strCache>
              <c:extLst/>
            </c:strRef>
          </c:cat>
          <c:val>
            <c:numRef>
              <c:f>'Ark1'!$C$4:$C$9</c:f>
              <c:numCache>
                <c:formatCode>0.00</c:formatCode>
                <c:ptCount val="6"/>
                <c:pt idx="0">
                  <c:v>4.92</c:v>
                </c:pt>
                <c:pt idx="1">
                  <c:v>5.47</c:v>
                </c:pt>
                <c:pt idx="2">
                  <c:v>5.94</c:v>
                </c:pt>
                <c:pt idx="3">
                  <c:v>6.27</c:v>
                </c:pt>
                <c:pt idx="4">
                  <c:v>6.52</c:v>
                </c:pt>
                <c:pt idx="5">
                  <c:v>6.6</c:v>
                </c:pt>
              </c:numCache>
              <c:extLst/>
            </c:numRef>
          </c:val>
          <c:extLst>
            <c:ext xmlns:c16="http://schemas.microsoft.com/office/drawing/2014/chart" uri="{C3380CC4-5D6E-409C-BE32-E72D297353CC}">
              <c16:uniqueId val="{00000001-760A-42F8-A9E6-92E71CC84095}"/>
            </c:ext>
          </c:extLst>
        </c:ser>
        <c:dLbls>
          <c:showLegendKey val="0"/>
          <c:showVal val="0"/>
          <c:showCatName val="0"/>
          <c:showSerName val="0"/>
          <c:showPercent val="0"/>
          <c:showBubbleSize val="0"/>
        </c:dLbls>
        <c:gapWidth val="79"/>
        <c:axId val="431320672"/>
        <c:axId val="1251001215"/>
      </c:barChart>
      <c:lineChart>
        <c:grouping val="standard"/>
        <c:varyColors val="0"/>
        <c:ser>
          <c:idx val="2"/>
          <c:order val="2"/>
          <c:tx>
            <c:strRef>
              <c:f>'Ark1'!$D$1</c:f>
              <c:strCache>
                <c:ptCount val="1"/>
                <c:pt idx="0">
                  <c:v>Rentemarginal</c:v>
                </c:pt>
              </c:strCache>
            </c:strRef>
          </c:tx>
          <c:spPr>
            <a:ln w="41275" cap="rnd">
              <a:solidFill>
                <a:schemeClr val="accent6"/>
              </a:solidFill>
              <a:round/>
            </a:ln>
            <a:effectLst/>
          </c:spPr>
          <c:marker>
            <c:symbol val="none"/>
          </c:marker>
          <c:dLbls>
            <c:dLbl>
              <c:idx val="0"/>
              <c:layout>
                <c:manualLayout>
                  <c:x val="2.2164202779475276E-3"/>
                  <c:y val="3.90000030708663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60A-42F8-A9E6-92E71CC84095}"/>
                </c:ext>
              </c:extLst>
            </c:dLbl>
            <c:dLbl>
              <c:idx val="1"/>
              <c:layout>
                <c:manualLayout>
                  <c:x val="2.2164202779475276E-3"/>
                  <c:y val="3.0000002362204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60A-42F8-A9E6-92E71CC84095}"/>
                </c:ext>
              </c:extLst>
            </c:dLbl>
            <c:dLbl>
              <c:idx val="2"/>
              <c:layout>
                <c:manualLayout>
                  <c:x val="5.6977086726294228E-3"/>
                  <c:y val="2.10000016535433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60A-42F8-A9E6-92E71CC84095}"/>
                </c:ext>
              </c:extLst>
            </c:dLbl>
            <c:dLbl>
              <c:idx val="3"/>
              <c:layout>
                <c:manualLayout>
                  <c:x val="5.6977086726294228E-3"/>
                  <c:y val="3.00000023622048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60A-42F8-A9E6-92E71CC84095}"/>
                </c:ext>
              </c:extLst>
            </c:dLbl>
            <c:dLbl>
              <c:idx val="4"/>
              <c:layout>
                <c:manualLayout>
                  <c:x val="5.6977086726295078E-3"/>
                  <c:y val="3.6000002834645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60A-42F8-A9E6-92E71CC84095}"/>
                </c:ext>
              </c:extLst>
            </c:dLbl>
            <c:dLbl>
              <c:idx val="5"/>
              <c:layout>
                <c:manualLayout>
                  <c:x val="3.3768497428415208E-3"/>
                  <c:y val="2.70000021259843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60A-42F8-A9E6-92E71CC8409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'Ark1'!$A$4:$A$9</c:f>
              <c:strCache>
                <c:ptCount val="6"/>
                <c:pt idx="0">
                  <c:v>Q1 2023</c:v>
                </c:pt>
                <c:pt idx="1">
                  <c:v>Q2 2023</c:v>
                </c:pt>
                <c:pt idx="2">
                  <c:v>Q3 2023</c:v>
                </c:pt>
                <c:pt idx="3">
                  <c:v>Q4 2023</c:v>
                </c:pt>
                <c:pt idx="4">
                  <c:v>Q1 2024</c:v>
                </c:pt>
                <c:pt idx="5">
                  <c:v>Q2 2024</c:v>
                </c:pt>
              </c:strCache>
              <c:extLst/>
            </c:strRef>
          </c:cat>
          <c:val>
            <c:numRef>
              <c:f>'Ark1'!$D$4:$D$9</c:f>
              <c:numCache>
                <c:formatCode>0.00</c:formatCode>
                <c:ptCount val="6"/>
                <c:pt idx="0">
                  <c:v>4.55</c:v>
                </c:pt>
                <c:pt idx="1">
                  <c:v>4.9399999999999995</c:v>
                </c:pt>
                <c:pt idx="2">
                  <c:v>5.3400000000000007</c:v>
                </c:pt>
                <c:pt idx="3">
                  <c:v>5.5699999999999994</c:v>
                </c:pt>
                <c:pt idx="4">
                  <c:v>5.6999999999999993</c:v>
                </c:pt>
                <c:pt idx="5">
                  <c:v>5.75</c:v>
                </c:pt>
              </c:numCache>
              <c:extLst/>
            </c:numRef>
          </c:val>
          <c:smooth val="0"/>
          <c:extLst>
            <c:ext xmlns:c16="http://schemas.microsoft.com/office/drawing/2014/chart" uri="{C3380CC4-5D6E-409C-BE32-E72D297353CC}">
              <c16:uniqueId val="{00000002-760A-42F8-A9E6-92E71CC84095}"/>
            </c:ext>
          </c:extLst>
        </c:ser>
        <c:dLbls>
          <c:showLegendKey val="0"/>
          <c:showVal val="0"/>
          <c:showCatName val="0"/>
          <c:showSerName val="0"/>
          <c:showPercent val="0"/>
          <c:showBubbleSize val="0"/>
        </c:dLbls>
        <c:marker val="1"/>
        <c:smooth val="0"/>
        <c:axId val="431320672"/>
        <c:axId val="1251001215"/>
      </c:lineChart>
      <c:catAx>
        <c:axId val="431320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all" spc="120" normalizeH="0" baseline="0">
                <a:solidFill>
                  <a:srgbClr val="04594F"/>
                </a:solidFill>
                <a:latin typeface="+mn-lt"/>
                <a:ea typeface="+mn-ea"/>
                <a:cs typeface="+mn-cs"/>
              </a:defRPr>
            </a:pPr>
            <a:endParaRPr lang="da-DK"/>
          </a:p>
        </c:txPr>
        <c:crossAx val="1251001215"/>
        <c:crosses val="autoZero"/>
        <c:auto val="1"/>
        <c:lblAlgn val="ctr"/>
        <c:lblOffset val="100"/>
        <c:noMultiLvlLbl val="0"/>
      </c:catAx>
      <c:valAx>
        <c:axId val="1251001215"/>
        <c:scaling>
          <c:orientation val="minMax"/>
        </c:scaling>
        <c:delete val="1"/>
        <c:axPos val="l"/>
        <c:numFmt formatCode="0.00" sourceLinked="1"/>
        <c:majorTickMark val="out"/>
        <c:minorTickMark val="none"/>
        <c:tickLblPos val="nextTo"/>
        <c:crossAx val="431320672"/>
        <c:crosses val="autoZero"/>
        <c:crossBetween val="between"/>
      </c:valAx>
      <c:spPr>
        <a:noFill/>
        <a:ln w="25400">
          <a:noFill/>
        </a:ln>
        <a:effectLst/>
      </c:spPr>
    </c:plotArea>
    <c:legend>
      <c:legendPos val="t"/>
      <c:legendEntry>
        <c:idx val="0"/>
        <c:txPr>
          <a:bodyPr rot="0" spcFirstLastPara="1" vertOverflow="ellipsis" vert="horz" wrap="square" anchor="ctr" anchorCtr="1"/>
          <a:lstStyle/>
          <a:p>
            <a:pPr>
              <a:defRPr sz="1600" b="0" i="0" u="none" strike="noStrike" kern="1200" baseline="0">
                <a:solidFill>
                  <a:srgbClr val="04594F"/>
                </a:solidFill>
                <a:latin typeface="+mn-lt"/>
                <a:ea typeface="+mn-ea"/>
                <a:cs typeface="+mn-cs"/>
              </a:defRPr>
            </a:pPr>
            <a:endParaRPr lang="da-DK"/>
          </a:p>
        </c:txPr>
      </c:legendEntry>
      <c:legendEntry>
        <c:idx val="1"/>
        <c:txPr>
          <a:bodyPr rot="0" spcFirstLastPara="1" vertOverflow="ellipsis" vert="horz" wrap="square" anchor="ctr" anchorCtr="1"/>
          <a:lstStyle/>
          <a:p>
            <a:pPr>
              <a:defRPr sz="1600" b="0" i="0" u="none" strike="noStrike" kern="1200" baseline="0">
                <a:solidFill>
                  <a:srgbClr val="04594F"/>
                </a:solidFill>
                <a:latin typeface="+mn-lt"/>
                <a:ea typeface="+mn-ea"/>
                <a:cs typeface="+mn-cs"/>
              </a:defRPr>
            </a:pPr>
            <a:endParaRPr lang="da-DK"/>
          </a:p>
        </c:txPr>
      </c:legendEntry>
      <c:legendEntry>
        <c:idx val="2"/>
        <c:txPr>
          <a:bodyPr rot="0" spcFirstLastPara="1" vertOverflow="ellipsis" vert="horz" wrap="square" anchor="ctr" anchorCtr="1"/>
          <a:lstStyle/>
          <a:p>
            <a:pPr>
              <a:defRPr sz="1600" b="0" i="0" u="none" strike="noStrike" kern="1200" baseline="0">
                <a:solidFill>
                  <a:srgbClr val="04594F"/>
                </a:solidFill>
                <a:latin typeface="+mn-lt"/>
                <a:ea typeface="+mn-ea"/>
                <a:cs typeface="+mn-cs"/>
              </a:defRPr>
            </a:pPr>
            <a:endParaRPr lang="da-DK"/>
          </a:p>
        </c:txPr>
      </c:legendEntry>
      <c:overlay val="0"/>
      <c:spPr>
        <a:noFill/>
        <a:ln>
          <a:noFill/>
        </a:ln>
        <a:effectLst/>
      </c:spPr>
      <c:txPr>
        <a:bodyPr rot="0" spcFirstLastPara="1" vertOverflow="ellipsis" vert="horz" wrap="square" anchor="ctr" anchorCtr="1"/>
        <a:lstStyle/>
        <a:p>
          <a:pPr>
            <a:defRPr sz="1197" b="0" i="0" u="none" strike="noStrike" kern="1200" baseline="0">
              <a:solidFill>
                <a:srgbClr val="04594F"/>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530082304006004E-2"/>
          <c:y val="3.2105067452815661E-2"/>
          <c:w val="0.92449936384942544"/>
          <c:h val="0.79483979673524585"/>
        </c:manualLayout>
      </c:layout>
      <c:barChart>
        <c:barDir val="col"/>
        <c:grouping val="stacked"/>
        <c:varyColors val="0"/>
        <c:ser>
          <c:idx val="0"/>
          <c:order val="0"/>
          <c:tx>
            <c:strRef>
              <c:f>'Ark1'!$B$1</c:f>
              <c:strCache>
                <c:ptCount val="1"/>
                <c:pt idx="0">
                  <c:v>IT</c:v>
                </c:pt>
              </c:strCache>
            </c:strRef>
          </c:tx>
          <c:spPr>
            <a:solidFill>
              <a:srgbClr val="3F224F"/>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'Ark1'!$A$13:$A$26</c:f>
              <c:strCache>
                <c:ptCount val="14"/>
                <c:pt idx="0">
                  <c:v>Q1 2021</c:v>
                </c:pt>
                <c:pt idx="1">
                  <c:v>Q2 2021</c:v>
                </c:pt>
                <c:pt idx="2">
                  <c:v>Q3 2021</c:v>
                </c:pt>
                <c:pt idx="3">
                  <c:v>Q4 2021</c:v>
                </c:pt>
                <c:pt idx="4">
                  <c:v>Q1 2022</c:v>
                </c:pt>
                <c:pt idx="5">
                  <c:v>Q2 2022</c:v>
                </c:pt>
                <c:pt idx="6">
                  <c:v>Q3 2022</c:v>
                </c:pt>
                <c:pt idx="7">
                  <c:v>Q4 2022</c:v>
                </c:pt>
                <c:pt idx="8">
                  <c:v>Q1 2023</c:v>
                </c:pt>
                <c:pt idx="9">
                  <c:v>Q2 2023</c:v>
                </c:pt>
                <c:pt idx="10">
                  <c:v>Q3 2023</c:v>
                </c:pt>
                <c:pt idx="11">
                  <c:v>Q4 2023</c:v>
                </c:pt>
                <c:pt idx="12">
                  <c:v>Q1 2024</c:v>
                </c:pt>
                <c:pt idx="13">
                  <c:v>Q2 2024</c:v>
                </c:pt>
              </c:strCache>
            </c:strRef>
          </c:cat>
          <c:val>
            <c:numRef>
              <c:f>'Ark1'!$B$13:$B$26</c:f>
              <c:numCache>
                <c:formatCode>_-* #,##0_-;\-* #,##0_-;_-* "-"??_-;_-@_-</c:formatCode>
                <c:ptCount val="14"/>
                <c:pt idx="0">
                  <c:v>43</c:v>
                </c:pt>
                <c:pt idx="1">
                  <c:v>46</c:v>
                </c:pt>
                <c:pt idx="2">
                  <c:v>47</c:v>
                </c:pt>
                <c:pt idx="3">
                  <c:v>45</c:v>
                </c:pt>
                <c:pt idx="4">
                  <c:v>45</c:v>
                </c:pt>
                <c:pt idx="5">
                  <c:v>50</c:v>
                </c:pt>
                <c:pt idx="6">
                  <c:v>50</c:v>
                </c:pt>
                <c:pt idx="7">
                  <c:v>47</c:v>
                </c:pt>
                <c:pt idx="8">
                  <c:v>47</c:v>
                </c:pt>
                <c:pt idx="9">
                  <c:v>50</c:v>
                </c:pt>
                <c:pt idx="10">
                  <c:v>49</c:v>
                </c:pt>
                <c:pt idx="11">
                  <c:v>65</c:v>
                </c:pt>
                <c:pt idx="12">
                  <c:v>54</c:v>
                </c:pt>
                <c:pt idx="13">
                  <c:v>53</c:v>
                </c:pt>
              </c:numCache>
            </c:numRef>
          </c:val>
          <c:extLst>
            <c:ext xmlns:c16="http://schemas.microsoft.com/office/drawing/2014/chart" uri="{C3380CC4-5D6E-409C-BE32-E72D297353CC}">
              <c16:uniqueId val="{00000000-3818-4603-865A-C1F305547581}"/>
            </c:ext>
          </c:extLst>
        </c:ser>
        <c:ser>
          <c:idx val="1"/>
          <c:order val="1"/>
          <c:tx>
            <c:strRef>
              <c:f>'Ark1'!$C$1</c:f>
              <c:strCache>
                <c:ptCount val="1"/>
                <c:pt idx="0">
                  <c:v>Personale</c:v>
                </c:pt>
              </c:strCache>
            </c:strRef>
          </c:tx>
          <c:spPr>
            <a:solidFill>
              <a:srgbClr val="BCDDC5"/>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'Ark1'!$A$13:$A$26</c:f>
              <c:strCache>
                <c:ptCount val="14"/>
                <c:pt idx="0">
                  <c:v>Q1 2021</c:v>
                </c:pt>
                <c:pt idx="1">
                  <c:v>Q2 2021</c:v>
                </c:pt>
                <c:pt idx="2">
                  <c:v>Q3 2021</c:v>
                </c:pt>
                <c:pt idx="3">
                  <c:v>Q4 2021</c:v>
                </c:pt>
                <c:pt idx="4">
                  <c:v>Q1 2022</c:v>
                </c:pt>
                <c:pt idx="5">
                  <c:v>Q2 2022</c:v>
                </c:pt>
                <c:pt idx="6">
                  <c:v>Q3 2022</c:v>
                </c:pt>
                <c:pt idx="7">
                  <c:v>Q4 2022</c:v>
                </c:pt>
                <c:pt idx="8">
                  <c:v>Q1 2023</c:v>
                </c:pt>
                <c:pt idx="9">
                  <c:v>Q2 2023</c:v>
                </c:pt>
                <c:pt idx="10">
                  <c:v>Q3 2023</c:v>
                </c:pt>
                <c:pt idx="11">
                  <c:v>Q4 2023</c:v>
                </c:pt>
                <c:pt idx="12">
                  <c:v>Q1 2024</c:v>
                </c:pt>
                <c:pt idx="13">
                  <c:v>Q2 2024</c:v>
                </c:pt>
              </c:strCache>
            </c:strRef>
          </c:cat>
          <c:val>
            <c:numRef>
              <c:f>'Ark1'!$C$13:$C$26</c:f>
              <c:numCache>
                <c:formatCode>_-* #,##0_-;\-* #,##0_-;_-* "-"??_-;_-@_-</c:formatCode>
                <c:ptCount val="14"/>
                <c:pt idx="0">
                  <c:v>113</c:v>
                </c:pt>
                <c:pt idx="1">
                  <c:v>119</c:v>
                </c:pt>
                <c:pt idx="2">
                  <c:v>107</c:v>
                </c:pt>
                <c:pt idx="3">
                  <c:v>116</c:v>
                </c:pt>
                <c:pt idx="4">
                  <c:v>123</c:v>
                </c:pt>
                <c:pt idx="5">
                  <c:v>128</c:v>
                </c:pt>
                <c:pt idx="6">
                  <c:v>114</c:v>
                </c:pt>
                <c:pt idx="7">
                  <c:v>120</c:v>
                </c:pt>
                <c:pt idx="8">
                  <c:v>131</c:v>
                </c:pt>
                <c:pt idx="9">
                  <c:v>123</c:v>
                </c:pt>
                <c:pt idx="10">
                  <c:v>119</c:v>
                </c:pt>
                <c:pt idx="11">
                  <c:v>134</c:v>
                </c:pt>
                <c:pt idx="12">
                  <c:v>130</c:v>
                </c:pt>
                <c:pt idx="13">
                  <c:v>131</c:v>
                </c:pt>
              </c:numCache>
            </c:numRef>
          </c:val>
          <c:extLst>
            <c:ext xmlns:c16="http://schemas.microsoft.com/office/drawing/2014/chart" uri="{C3380CC4-5D6E-409C-BE32-E72D297353CC}">
              <c16:uniqueId val="{00000001-3818-4603-865A-C1F305547581}"/>
            </c:ext>
          </c:extLst>
        </c:ser>
        <c:ser>
          <c:idx val="2"/>
          <c:order val="2"/>
          <c:tx>
            <c:strRef>
              <c:f>'Ark1'!$D$1</c:f>
              <c:strCache>
                <c:ptCount val="1"/>
                <c:pt idx="0">
                  <c:v> Øvrige adm. omk.</c:v>
                </c:pt>
              </c:strCache>
            </c:strRef>
          </c:tx>
          <c:spPr>
            <a:solidFill>
              <a:srgbClr val="03594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'Ark1'!$A$13:$A$26</c:f>
              <c:strCache>
                <c:ptCount val="14"/>
                <c:pt idx="0">
                  <c:v>Q1 2021</c:v>
                </c:pt>
                <c:pt idx="1">
                  <c:v>Q2 2021</c:v>
                </c:pt>
                <c:pt idx="2">
                  <c:v>Q3 2021</c:v>
                </c:pt>
                <c:pt idx="3">
                  <c:v>Q4 2021</c:v>
                </c:pt>
                <c:pt idx="4">
                  <c:v>Q1 2022</c:v>
                </c:pt>
                <c:pt idx="5">
                  <c:v>Q2 2022</c:v>
                </c:pt>
                <c:pt idx="6">
                  <c:v>Q3 2022</c:v>
                </c:pt>
                <c:pt idx="7">
                  <c:v>Q4 2022</c:v>
                </c:pt>
                <c:pt idx="8">
                  <c:v>Q1 2023</c:v>
                </c:pt>
                <c:pt idx="9">
                  <c:v>Q2 2023</c:v>
                </c:pt>
                <c:pt idx="10">
                  <c:v>Q3 2023</c:v>
                </c:pt>
                <c:pt idx="11">
                  <c:v>Q4 2023</c:v>
                </c:pt>
                <c:pt idx="12">
                  <c:v>Q1 2024</c:v>
                </c:pt>
                <c:pt idx="13">
                  <c:v>Q2 2024</c:v>
                </c:pt>
              </c:strCache>
            </c:strRef>
          </c:cat>
          <c:val>
            <c:numRef>
              <c:f>'Ark1'!$D$13:$D$26</c:f>
              <c:numCache>
                <c:formatCode>_-* #,##0_-;\-* #,##0_-;_-* "-"??_-;_-@_-</c:formatCode>
                <c:ptCount val="14"/>
                <c:pt idx="0">
                  <c:v>17</c:v>
                </c:pt>
                <c:pt idx="1">
                  <c:v>20</c:v>
                </c:pt>
                <c:pt idx="2">
                  <c:v>22</c:v>
                </c:pt>
                <c:pt idx="3">
                  <c:v>27</c:v>
                </c:pt>
                <c:pt idx="4">
                  <c:v>19</c:v>
                </c:pt>
                <c:pt idx="5">
                  <c:v>26</c:v>
                </c:pt>
                <c:pt idx="6">
                  <c:v>24</c:v>
                </c:pt>
                <c:pt idx="7">
                  <c:v>25</c:v>
                </c:pt>
                <c:pt idx="8">
                  <c:v>24</c:v>
                </c:pt>
                <c:pt idx="9">
                  <c:v>29</c:v>
                </c:pt>
                <c:pt idx="10">
                  <c:v>26</c:v>
                </c:pt>
                <c:pt idx="11">
                  <c:v>30</c:v>
                </c:pt>
                <c:pt idx="12">
                  <c:v>29</c:v>
                </c:pt>
                <c:pt idx="13">
                  <c:v>32</c:v>
                </c:pt>
              </c:numCache>
            </c:numRef>
          </c:val>
          <c:extLst>
            <c:ext xmlns:c16="http://schemas.microsoft.com/office/drawing/2014/chart" uri="{C3380CC4-5D6E-409C-BE32-E72D297353CC}">
              <c16:uniqueId val="{00000002-3818-4603-865A-C1F305547581}"/>
            </c:ext>
          </c:extLst>
        </c:ser>
        <c:ser>
          <c:idx val="3"/>
          <c:order val="3"/>
          <c:tx>
            <c:strRef>
              <c:f>'Ark1'!$E$1</c:f>
              <c:strCache>
                <c:ptCount val="1"/>
                <c:pt idx="0">
                  <c:v>Kolonne1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rgbClr val="676766"/>
                    </a:solidFill>
                    <a:latin typeface="Arial" panose="020B0604020202020204" pitchFamily="34" charset="0"/>
                    <a:ea typeface="+mn-ea"/>
                    <a:cs typeface="Arial" panose="020B0604020202020204" pitchFamily="34" charset="0"/>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'Ark1'!$A$13:$A$26</c:f>
              <c:strCache>
                <c:ptCount val="14"/>
                <c:pt idx="0">
                  <c:v>Q1 2021</c:v>
                </c:pt>
                <c:pt idx="1">
                  <c:v>Q2 2021</c:v>
                </c:pt>
                <c:pt idx="2">
                  <c:v>Q3 2021</c:v>
                </c:pt>
                <c:pt idx="3">
                  <c:v>Q4 2021</c:v>
                </c:pt>
                <c:pt idx="4">
                  <c:v>Q1 2022</c:v>
                </c:pt>
                <c:pt idx="5">
                  <c:v>Q2 2022</c:v>
                </c:pt>
                <c:pt idx="6">
                  <c:v>Q3 2022</c:v>
                </c:pt>
                <c:pt idx="7">
                  <c:v>Q4 2022</c:v>
                </c:pt>
                <c:pt idx="8">
                  <c:v>Q1 2023</c:v>
                </c:pt>
                <c:pt idx="9">
                  <c:v>Q2 2023</c:v>
                </c:pt>
                <c:pt idx="10">
                  <c:v>Q3 2023</c:v>
                </c:pt>
                <c:pt idx="11">
                  <c:v>Q4 2023</c:v>
                </c:pt>
                <c:pt idx="12">
                  <c:v>Q1 2024</c:v>
                </c:pt>
                <c:pt idx="13">
                  <c:v>Q2 2024</c:v>
                </c:pt>
              </c:strCache>
            </c:strRef>
          </c:cat>
          <c:val>
            <c:numRef>
              <c:f>'Ark1'!$E$13:$E$26</c:f>
              <c:numCache>
                <c:formatCode>General</c:formatCode>
                <c:ptCount val="14"/>
              </c:numCache>
            </c:numRef>
          </c:val>
          <c:extLst>
            <c:ext xmlns:c16="http://schemas.microsoft.com/office/drawing/2014/chart" uri="{C3380CC4-5D6E-409C-BE32-E72D297353CC}">
              <c16:uniqueId val="{00000003-3818-4603-865A-C1F305547581}"/>
            </c:ext>
          </c:extLst>
        </c:ser>
        <c:dLbls>
          <c:showLegendKey val="0"/>
          <c:showVal val="0"/>
          <c:showCatName val="0"/>
          <c:showSerName val="0"/>
          <c:showPercent val="0"/>
          <c:showBubbleSize val="0"/>
        </c:dLbls>
        <c:gapWidth val="132"/>
        <c:overlap val="100"/>
        <c:serLines>
          <c:spPr>
            <a:ln w="9525" cap="flat" cmpd="sng" algn="ctr">
              <a:solidFill>
                <a:schemeClr val="tx1">
                  <a:lumMod val="35000"/>
                  <a:lumOff val="65000"/>
                </a:schemeClr>
              </a:solidFill>
              <a:round/>
            </a:ln>
            <a:effectLst/>
          </c:spPr>
        </c:serLines>
        <c:axId val="518772712"/>
        <c:axId val="518773104"/>
      </c:barChart>
      <c:catAx>
        <c:axId val="518772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518773104"/>
        <c:crosses val="autoZero"/>
        <c:auto val="1"/>
        <c:lblAlgn val="ctr"/>
        <c:lblOffset val="100"/>
        <c:noMultiLvlLbl val="0"/>
      </c:catAx>
      <c:valAx>
        <c:axId val="518773104"/>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518772712"/>
        <c:crosses val="autoZero"/>
        <c:crossBetween val="between"/>
      </c:valAx>
      <c:spPr>
        <a:noFill/>
        <a:ln>
          <a:noFill/>
        </a:ln>
        <a:effectLst/>
      </c:spPr>
    </c:plotArea>
    <c:legend>
      <c:legendPos val="b"/>
      <c:legendEntry>
        <c:idx val="3"/>
        <c:delete val="1"/>
      </c:legendEntry>
      <c:layout>
        <c:manualLayout>
          <c:xMode val="edge"/>
          <c:yMode val="edge"/>
          <c:x val="0.29336536153691756"/>
          <c:y val="0.9308392039414084"/>
          <c:w val="0.41588239645282399"/>
          <c:h val="6.916079605859162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legend>
    <c:plotVisOnly val="1"/>
    <c:dispBlanksAs val="gap"/>
    <c:showDLblsOverMax val="0"/>
  </c:chart>
  <c:spPr>
    <a:noFill/>
    <a:ln>
      <a:noFill/>
    </a:ln>
    <a:effectLst/>
  </c:spPr>
  <c:txPr>
    <a:bodyPr/>
    <a:lstStyle/>
    <a:p>
      <a:pPr>
        <a:defRPr>
          <a:solidFill>
            <a:srgbClr val="676766"/>
          </a:solidFill>
          <a:latin typeface="Arial" panose="020B0604020202020204" pitchFamily="34" charset="0"/>
          <a:cs typeface="Arial" panose="020B0604020202020204" pitchFamily="34" charset="0"/>
        </a:defRPr>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448298910073676E-2"/>
          <c:y val="0.10636605206640727"/>
          <c:w val="0.92955170108992635"/>
          <c:h val="0.73537654517513074"/>
        </c:manualLayout>
      </c:layout>
      <c:barChart>
        <c:barDir val="col"/>
        <c:grouping val="stacked"/>
        <c:varyColors val="0"/>
        <c:ser>
          <c:idx val="0"/>
          <c:order val="0"/>
          <c:tx>
            <c:strRef>
              <c:f>'Ark1'!$B$1</c:f>
              <c:strCache>
                <c:ptCount val="1"/>
                <c:pt idx="0">
                  <c:v>Totalkredit</c:v>
                </c:pt>
              </c:strCache>
            </c:strRef>
          </c:tx>
          <c:spPr>
            <a:solidFill>
              <a:srgbClr val="3F224F"/>
            </a:solidFill>
            <a:ln>
              <a:noFill/>
            </a:ln>
            <a:effectLst/>
          </c:spPr>
          <c:invertIfNegative val="0"/>
          <c:dPt>
            <c:idx val="0"/>
            <c:invertIfNegative val="0"/>
            <c:bubble3D val="0"/>
            <c:extLst>
              <c:ext xmlns:c16="http://schemas.microsoft.com/office/drawing/2014/chart" uri="{C3380CC4-5D6E-409C-BE32-E72D297353CC}">
                <c16:uniqueId val="{00000000-CCC4-424C-BEF5-69EBBCCBC047}"/>
              </c:ext>
            </c:extLst>
          </c:dPt>
          <c:dLbls>
            <c:numFmt formatCode="#,##0.0" sourceLinked="0"/>
            <c:spPr>
              <a:noFill/>
              <a:ln>
                <a:noFill/>
              </a:ln>
              <a:effectLst/>
            </c:spPr>
            <c:txPr>
              <a:bodyPr wrap="square" lIns="38100" tIns="19050" rIns="38100" bIns="19050" anchor="ctr">
                <a:spAutoFit/>
              </a:bodyPr>
              <a:lstStyle/>
              <a:p>
                <a:pPr>
                  <a:defRPr sz="1000" b="1">
                    <a:solidFill>
                      <a:schemeClr val="bg1"/>
                    </a:solidFill>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'Ark1'!$A$19:$A$32</c:f>
              <c:strCache>
                <c:ptCount val="14"/>
                <c:pt idx="0">
                  <c:v>Q1 2021</c:v>
                </c:pt>
                <c:pt idx="1">
                  <c:v>Q2 2021</c:v>
                </c:pt>
                <c:pt idx="2">
                  <c:v>Q3 2021</c:v>
                </c:pt>
                <c:pt idx="3">
                  <c:v>Q4 2021</c:v>
                </c:pt>
                <c:pt idx="4">
                  <c:v>Q1 2022</c:v>
                </c:pt>
                <c:pt idx="5">
                  <c:v>Q2 2022</c:v>
                </c:pt>
                <c:pt idx="6">
                  <c:v>Q3 2022</c:v>
                </c:pt>
                <c:pt idx="7">
                  <c:v>Q4 2022</c:v>
                </c:pt>
                <c:pt idx="8">
                  <c:v>Q1 2023</c:v>
                </c:pt>
                <c:pt idx="9">
                  <c:v>Q2 2023</c:v>
                </c:pt>
                <c:pt idx="10">
                  <c:v>Q3 2023</c:v>
                </c:pt>
                <c:pt idx="11">
                  <c:v>Q4 2023</c:v>
                </c:pt>
                <c:pt idx="12">
                  <c:v>Q1 2024</c:v>
                </c:pt>
                <c:pt idx="13">
                  <c:v>Q2 2024</c:v>
                </c:pt>
              </c:strCache>
            </c:strRef>
          </c:cat>
          <c:val>
            <c:numRef>
              <c:f>'Ark1'!$B$19:$B$32</c:f>
              <c:numCache>
                <c:formatCode>General</c:formatCode>
                <c:ptCount val="14"/>
                <c:pt idx="0">
                  <c:v>33.200000000000003</c:v>
                </c:pt>
                <c:pt idx="1">
                  <c:v>34</c:v>
                </c:pt>
                <c:pt idx="2">
                  <c:v>34.6</c:v>
                </c:pt>
                <c:pt idx="3">
                  <c:v>35</c:v>
                </c:pt>
                <c:pt idx="4">
                  <c:v>35.5</c:v>
                </c:pt>
                <c:pt idx="5">
                  <c:v>35.6</c:v>
                </c:pt>
                <c:pt idx="6" formatCode="0.0">
                  <c:v>35.5</c:v>
                </c:pt>
                <c:pt idx="7" formatCode="0.0">
                  <c:v>35.1</c:v>
                </c:pt>
                <c:pt idx="8" formatCode="0.0">
                  <c:v>35.1</c:v>
                </c:pt>
                <c:pt idx="9" formatCode="0.0">
                  <c:v>35</c:v>
                </c:pt>
                <c:pt idx="10" formatCode="0.0">
                  <c:v>35.1</c:v>
                </c:pt>
                <c:pt idx="11" formatCode="0.0">
                  <c:v>35.1</c:v>
                </c:pt>
                <c:pt idx="12" formatCode="0.0">
                  <c:v>35</c:v>
                </c:pt>
                <c:pt idx="13" formatCode="0.0">
                  <c:v>35</c:v>
                </c:pt>
              </c:numCache>
            </c:numRef>
          </c:val>
          <c:extLst>
            <c:ext xmlns:c16="http://schemas.microsoft.com/office/drawing/2014/chart" uri="{C3380CC4-5D6E-409C-BE32-E72D297353CC}">
              <c16:uniqueId val="{00000001-CCC4-424C-BEF5-69EBBCCBC047}"/>
            </c:ext>
          </c:extLst>
        </c:ser>
        <c:ser>
          <c:idx val="1"/>
          <c:order val="1"/>
          <c:tx>
            <c:strRef>
              <c:f>'Ark1'!$C$1</c:f>
              <c:strCache>
                <c:ptCount val="1"/>
                <c:pt idx="0">
                  <c:v>DLR</c:v>
                </c:pt>
              </c:strCache>
            </c:strRef>
          </c:tx>
          <c:spPr>
            <a:solidFill>
              <a:srgbClr val="BCDDC5"/>
            </a:solidFill>
          </c:spPr>
          <c:invertIfNegative val="0"/>
          <c:dLbls>
            <c:spPr>
              <a:noFill/>
              <a:ln>
                <a:noFill/>
              </a:ln>
              <a:effectLst/>
            </c:spPr>
            <c:txPr>
              <a:bodyPr wrap="square" lIns="38100" tIns="19050" rIns="38100" bIns="19050" anchor="ctr">
                <a:spAutoFit/>
              </a:bodyPr>
              <a:lstStyle/>
              <a:p>
                <a:pPr>
                  <a:defRPr sz="1000" b="1">
                    <a:solidFill>
                      <a:schemeClr val="tx1"/>
                    </a:solidFill>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'Ark1'!$A$19:$A$32</c:f>
              <c:strCache>
                <c:ptCount val="14"/>
                <c:pt idx="0">
                  <c:v>Q1 2021</c:v>
                </c:pt>
                <c:pt idx="1">
                  <c:v>Q2 2021</c:v>
                </c:pt>
                <c:pt idx="2">
                  <c:v>Q3 2021</c:v>
                </c:pt>
                <c:pt idx="3">
                  <c:v>Q4 2021</c:v>
                </c:pt>
                <c:pt idx="4">
                  <c:v>Q1 2022</c:v>
                </c:pt>
                <c:pt idx="5">
                  <c:v>Q2 2022</c:v>
                </c:pt>
                <c:pt idx="6">
                  <c:v>Q3 2022</c:v>
                </c:pt>
                <c:pt idx="7">
                  <c:v>Q4 2022</c:v>
                </c:pt>
                <c:pt idx="8">
                  <c:v>Q1 2023</c:v>
                </c:pt>
                <c:pt idx="9">
                  <c:v>Q2 2023</c:v>
                </c:pt>
                <c:pt idx="10">
                  <c:v>Q3 2023</c:v>
                </c:pt>
                <c:pt idx="11">
                  <c:v>Q4 2023</c:v>
                </c:pt>
                <c:pt idx="12">
                  <c:v>Q1 2024</c:v>
                </c:pt>
                <c:pt idx="13">
                  <c:v>Q2 2024</c:v>
                </c:pt>
              </c:strCache>
            </c:strRef>
          </c:cat>
          <c:val>
            <c:numRef>
              <c:f>'Ark1'!$C$19:$C$32</c:f>
              <c:numCache>
                <c:formatCode>General</c:formatCode>
                <c:ptCount val="14"/>
                <c:pt idx="0">
                  <c:v>12.1</c:v>
                </c:pt>
                <c:pt idx="1">
                  <c:v>12.4</c:v>
                </c:pt>
                <c:pt idx="2">
                  <c:v>12.6</c:v>
                </c:pt>
                <c:pt idx="3">
                  <c:v>12.6</c:v>
                </c:pt>
                <c:pt idx="4">
                  <c:v>12.8</c:v>
                </c:pt>
                <c:pt idx="5">
                  <c:v>12.7</c:v>
                </c:pt>
                <c:pt idx="6" formatCode="0.0">
                  <c:v>12.7</c:v>
                </c:pt>
                <c:pt idx="7" formatCode="0.0">
                  <c:v>13.2</c:v>
                </c:pt>
                <c:pt idx="8" formatCode="0.0">
                  <c:v>13.4</c:v>
                </c:pt>
                <c:pt idx="9" formatCode="0.0">
                  <c:v>13.5</c:v>
                </c:pt>
                <c:pt idx="10" formatCode="0.0">
                  <c:v>13.4</c:v>
                </c:pt>
                <c:pt idx="11" formatCode="0.0">
                  <c:v>13.8</c:v>
                </c:pt>
                <c:pt idx="12" formatCode="0.0">
                  <c:v>14.7</c:v>
                </c:pt>
                <c:pt idx="13" formatCode="0.0">
                  <c:v>15</c:v>
                </c:pt>
              </c:numCache>
            </c:numRef>
          </c:val>
          <c:extLst>
            <c:ext xmlns:c16="http://schemas.microsoft.com/office/drawing/2014/chart" uri="{C3380CC4-5D6E-409C-BE32-E72D297353CC}">
              <c16:uniqueId val="{00000002-CCC4-424C-BEF5-69EBBCCBC047}"/>
            </c:ext>
          </c:extLst>
        </c:ser>
        <c:ser>
          <c:idx val="2"/>
          <c:order val="2"/>
          <c:tx>
            <c:strRef>
              <c:f>'Ark1'!$D$1</c:f>
              <c:strCache>
                <c:ptCount val="1"/>
                <c:pt idx="0">
                  <c:v>Udlån eksl. garantier</c:v>
                </c:pt>
              </c:strCache>
            </c:strRef>
          </c:tx>
          <c:spPr>
            <a:solidFill>
              <a:srgbClr val="04594F"/>
            </a:solidFill>
          </c:spPr>
          <c:invertIfNegative val="0"/>
          <c:dLbls>
            <c:numFmt formatCode="#,##0.0" sourceLinked="0"/>
            <c:spPr>
              <a:noFill/>
              <a:ln>
                <a:noFill/>
              </a:ln>
              <a:effectLst/>
            </c:spPr>
            <c:txPr>
              <a:bodyPr wrap="square" lIns="38100" tIns="19050" rIns="38100" bIns="19050" anchor="ctr">
                <a:spAutoFit/>
              </a:bodyPr>
              <a:lstStyle/>
              <a:p>
                <a:pPr>
                  <a:defRPr sz="1000" b="1">
                    <a:solidFill>
                      <a:schemeClr val="bg1"/>
                    </a:solidFill>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'Ark1'!$A$19:$A$32</c:f>
              <c:strCache>
                <c:ptCount val="14"/>
                <c:pt idx="0">
                  <c:v>Q1 2021</c:v>
                </c:pt>
                <c:pt idx="1">
                  <c:v>Q2 2021</c:v>
                </c:pt>
                <c:pt idx="2">
                  <c:v>Q3 2021</c:v>
                </c:pt>
                <c:pt idx="3">
                  <c:v>Q4 2021</c:v>
                </c:pt>
                <c:pt idx="4">
                  <c:v>Q1 2022</c:v>
                </c:pt>
                <c:pt idx="5">
                  <c:v>Q2 2022</c:v>
                </c:pt>
                <c:pt idx="6">
                  <c:v>Q3 2022</c:v>
                </c:pt>
                <c:pt idx="7">
                  <c:v>Q4 2022</c:v>
                </c:pt>
                <c:pt idx="8">
                  <c:v>Q1 2023</c:v>
                </c:pt>
                <c:pt idx="9">
                  <c:v>Q2 2023</c:v>
                </c:pt>
                <c:pt idx="10">
                  <c:v>Q3 2023</c:v>
                </c:pt>
                <c:pt idx="11">
                  <c:v>Q4 2023</c:v>
                </c:pt>
                <c:pt idx="12">
                  <c:v>Q1 2024</c:v>
                </c:pt>
                <c:pt idx="13">
                  <c:v>Q2 2024</c:v>
                </c:pt>
              </c:strCache>
            </c:strRef>
          </c:cat>
          <c:val>
            <c:numRef>
              <c:f>'Ark1'!$D$19:$D$32</c:f>
              <c:numCache>
                <c:formatCode>General</c:formatCode>
                <c:ptCount val="14"/>
                <c:pt idx="0">
                  <c:v>12.3</c:v>
                </c:pt>
                <c:pt idx="1">
                  <c:v>12.2</c:v>
                </c:pt>
                <c:pt idx="2">
                  <c:v>12.1</c:v>
                </c:pt>
                <c:pt idx="3">
                  <c:v>12.1</c:v>
                </c:pt>
                <c:pt idx="4">
                  <c:v>11.9</c:v>
                </c:pt>
                <c:pt idx="5">
                  <c:v>12.3</c:v>
                </c:pt>
                <c:pt idx="6" formatCode="0.0">
                  <c:v>12.3</c:v>
                </c:pt>
                <c:pt idx="7" formatCode="0.0">
                  <c:v>11.7</c:v>
                </c:pt>
                <c:pt idx="8" formatCode="0.0">
                  <c:v>11.7</c:v>
                </c:pt>
                <c:pt idx="9" formatCode="0.0">
                  <c:v>12.2</c:v>
                </c:pt>
                <c:pt idx="10" formatCode="0.0">
                  <c:v>12.4</c:v>
                </c:pt>
                <c:pt idx="11" formatCode="0.0">
                  <c:v>12.6</c:v>
                </c:pt>
                <c:pt idx="12" formatCode="0.0">
                  <c:v>12.8</c:v>
                </c:pt>
                <c:pt idx="13" formatCode="0.0">
                  <c:v>12.7</c:v>
                </c:pt>
              </c:numCache>
            </c:numRef>
          </c:val>
          <c:extLst>
            <c:ext xmlns:c16="http://schemas.microsoft.com/office/drawing/2014/chart" uri="{C3380CC4-5D6E-409C-BE32-E72D297353CC}">
              <c16:uniqueId val="{00000003-CCC4-424C-BEF5-69EBBCCBC047}"/>
            </c:ext>
          </c:extLst>
        </c:ser>
        <c:dLbls>
          <c:dLblPos val="ctr"/>
          <c:showLegendKey val="0"/>
          <c:showVal val="1"/>
          <c:showCatName val="0"/>
          <c:showSerName val="0"/>
          <c:showPercent val="0"/>
          <c:showBubbleSize val="0"/>
        </c:dLbls>
        <c:gapWidth val="219"/>
        <c:overlap val="100"/>
        <c:serLines>
          <c:spPr>
            <a:ln>
              <a:solidFill>
                <a:srgbClr val="676766"/>
              </a:solidFill>
            </a:ln>
          </c:spPr>
        </c:serLines>
        <c:axId val="958158544"/>
        <c:axId val="958156976"/>
      </c:barChart>
      <c:catAx>
        <c:axId val="958158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958156976"/>
        <c:crosses val="autoZero"/>
        <c:auto val="1"/>
        <c:lblAlgn val="ctr"/>
        <c:lblOffset val="100"/>
        <c:noMultiLvlLbl val="0"/>
      </c:catAx>
      <c:valAx>
        <c:axId val="958156976"/>
        <c:scaling>
          <c:orientation val="minMax"/>
          <c:max val="65"/>
          <c:min val="2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958158544"/>
        <c:crosses val="autoZero"/>
        <c:crossBetween val="between"/>
        <c:majorUnit val="5"/>
        <c:minorUnit val="1"/>
      </c:valAx>
      <c:spPr>
        <a:noFill/>
        <a:ln w="25400">
          <a:noFill/>
        </a:ln>
        <a:effectLst/>
      </c:spPr>
    </c:plotArea>
    <c:legend>
      <c:legendPos val="b"/>
      <c:legendEntry>
        <c:idx val="0"/>
        <c:txPr>
          <a:bodyPr/>
          <a:lstStyle/>
          <a:p>
            <a:pPr>
              <a:defRPr sz="1400" b="0">
                <a:solidFill>
                  <a:schemeClr val="tx1"/>
                </a:solidFill>
              </a:defRPr>
            </a:pPr>
            <a:endParaRPr lang="da-DK"/>
          </a:p>
        </c:txPr>
      </c:legendEntry>
      <c:legendEntry>
        <c:idx val="1"/>
        <c:txPr>
          <a:bodyPr/>
          <a:lstStyle/>
          <a:p>
            <a:pPr>
              <a:defRPr sz="1400" b="0">
                <a:solidFill>
                  <a:schemeClr val="tx1"/>
                </a:solidFill>
              </a:defRPr>
            </a:pPr>
            <a:endParaRPr lang="da-DK"/>
          </a:p>
        </c:txPr>
      </c:legendEntry>
      <c:legendEntry>
        <c:idx val="2"/>
        <c:txPr>
          <a:bodyPr/>
          <a:lstStyle/>
          <a:p>
            <a:pPr>
              <a:defRPr sz="1400" b="0">
                <a:solidFill>
                  <a:schemeClr val="tx1"/>
                </a:solidFill>
              </a:defRPr>
            </a:pPr>
            <a:endParaRPr lang="da-DK"/>
          </a:p>
        </c:txPr>
      </c:legendEntry>
      <c:layout>
        <c:manualLayout>
          <c:xMode val="edge"/>
          <c:yMode val="edge"/>
          <c:x val="0.31936901638413884"/>
          <c:y val="0.93366129627950167"/>
          <c:w val="0.48060713646464071"/>
          <c:h val="6.1948287046150498E-2"/>
        </c:manualLayout>
      </c:layout>
      <c:overlay val="0"/>
      <c:txPr>
        <a:bodyPr/>
        <a:lstStyle/>
        <a:p>
          <a:pPr>
            <a:defRPr sz="1400" b="0">
              <a:solidFill>
                <a:schemeClr val="tx1"/>
              </a:solidFill>
            </a:defRPr>
          </a:pPr>
          <a:endParaRPr lang="da-DK"/>
        </a:p>
      </c:txPr>
    </c:legend>
    <c:plotVisOnly val="1"/>
    <c:dispBlanksAs val="gap"/>
    <c:showDLblsOverMax val="0"/>
  </c:chart>
  <c:spPr>
    <a:solidFill>
      <a:schemeClr val="bg1"/>
    </a:solid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da-DK"/>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232702008588767E-2"/>
          <c:y val="4.9043219562503591E-2"/>
          <c:w val="0.85734116275513739"/>
          <c:h val="0.80059308294124731"/>
        </c:manualLayout>
      </c:layout>
      <c:barChart>
        <c:barDir val="col"/>
        <c:grouping val="stacked"/>
        <c:varyColors val="0"/>
        <c:ser>
          <c:idx val="0"/>
          <c:order val="0"/>
          <c:tx>
            <c:strRef>
              <c:f>'Ark1'!$B$1</c:f>
              <c:strCache>
                <c:ptCount val="1"/>
                <c:pt idx="0">
                  <c:v>1: OIV</c:v>
                </c:pt>
              </c:strCache>
            </c:strRef>
          </c:tx>
          <c:spPr>
            <a:solidFill>
              <a:srgbClr val="3F224F"/>
            </a:solidFill>
            <a:ln>
              <a:noFill/>
            </a:ln>
            <a:effectLst/>
          </c:spPr>
          <c:invertIfNegative val="0"/>
          <c:dLbls>
            <c:dLbl>
              <c:idx val="7"/>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da-DK"/>
                </a:p>
              </c:txPr>
              <c:showLegendKey val="0"/>
              <c:showVal val="1"/>
              <c:showCatName val="0"/>
              <c:showSerName val="0"/>
              <c:showPercent val="0"/>
              <c:showBubbleSize val="0"/>
              <c:extLst>
                <c:ext xmlns:c16="http://schemas.microsoft.com/office/drawing/2014/chart" uri="{C3380CC4-5D6E-409C-BE32-E72D297353CC}">
                  <c16:uniqueId val="{00000000-EBF8-469F-B441-BD272A3B85D0}"/>
                </c:ext>
              </c:extLst>
            </c:dLbl>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'Ark1'!$A$2:$A$11</c:f>
              <c:strCache>
                <c:ptCount val="10"/>
                <c:pt idx="0">
                  <c:v>2013</c:v>
                </c:pt>
                <c:pt idx="1">
                  <c:v>2015</c:v>
                </c:pt>
                <c:pt idx="2">
                  <c:v>2017</c:v>
                </c:pt>
                <c:pt idx="3">
                  <c:v>2018</c:v>
                </c:pt>
                <c:pt idx="4">
                  <c:v>2019</c:v>
                </c:pt>
                <c:pt idx="5">
                  <c:v>2020</c:v>
                </c:pt>
                <c:pt idx="6">
                  <c:v>2021</c:v>
                </c:pt>
                <c:pt idx="7">
                  <c:v>2022</c:v>
                </c:pt>
                <c:pt idx="8">
                  <c:v>2023</c:v>
                </c:pt>
                <c:pt idx="9">
                  <c:v>H1 2024</c:v>
                </c:pt>
              </c:strCache>
            </c:strRef>
          </c:cat>
          <c:val>
            <c:numRef>
              <c:f>'Ark1'!$B$2:$B$11</c:f>
              <c:numCache>
                <c:formatCode>0.0%</c:formatCode>
                <c:ptCount val="10"/>
                <c:pt idx="0">
                  <c:v>0.36</c:v>
                </c:pt>
                <c:pt idx="1">
                  <c:v>0.17</c:v>
                </c:pt>
                <c:pt idx="2">
                  <c:v>8.1000000000000003E-2</c:v>
                </c:pt>
                <c:pt idx="3">
                  <c:v>6.8000000000000005E-2</c:v>
                </c:pt>
                <c:pt idx="4">
                  <c:v>3.6999999999999998E-2</c:v>
                </c:pt>
                <c:pt idx="5">
                  <c:v>0.03</c:v>
                </c:pt>
                <c:pt idx="6">
                  <c:v>2.1999999999999999E-2</c:v>
                </c:pt>
                <c:pt idx="7">
                  <c:v>2.5000000000000001E-2</c:v>
                </c:pt>
                <c:pt idx="8">
                  <c:v>2.5999999999999999E-2</c:v>
                </c:pt>
                <c:pt idx="9">
                  <c:v>3.1E-2</c:v>
                </c:pt>
              </c:numCache>
            </c:numRef>
          </c:val>
          <c:extLst>
            <c:ext xmlns:c16="http://schemas.microsoft.com/office/drawing/2014/chart" uri="{C3380CC4-5D6E-409C-BE32-E72D297353CC}">
              <c16:uniqueId val="{00000001-EBF8-469F-B441-BD272A3B85D0}"/>
            </c:ext>
          </c:extLst>
        </c:ser>
        <c:ser>
          <c:idx val="1"/>
          <c:order val="1"/>
          <c:tx>
            <c:strRef>
              <c:f>'Ark1'!$C$1</c:f>
              <c:strCache>
                <c:ptCount val="1"/>
                <c:pt idx="0">
                  <c:v>2c: Betydelige svaghedstegn</c:v>
                </c:pt>
              </c:strCache>
            </c:strRef>
          </c:tx>
          <c:spPr>
            <a:solidFill>
              <a:srgbClr val="BCDDC5"/>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'Ark1'!$A$2:$A$11</c:f>
              <c:strCache>
                <c:ptCount val="10"/>
                <c:pt idx="0">
                  <c:v>2013</c:v>
                </c:pt>
                <c:pt idx="1">
                  <c:v>2015</c:v>
                </c:pt>
                <c:pt idx="2">
                  <c:v>2017</c:v>
                </c:pt>
                <c:pt idx="3">
                  <c:v>2018</c:v>
                </c:pt>
                <c:pt idx="4">
                  <c:v>2019</c:v>
                </c:pt>
                <c:pt idx="5">
                  <c:v>2020</c:v>
                </c:pt>
                <c:pt idx="6">
                  <c:v>2021</c:v>
                </c:pt>
                <c:pt idx="7">
                  <c:v>2022</c:v>
                </c:pt>
                <c:pt idx="8">
                  <c:v>2023</c:v>
                </c:pt>
                <c:pt idx="9">
                  <c:v>H1 2024</c:v>
                </c:pt>
              </c:strCache>
            </c:strRef>
          </c:cat>
          <c:val>
            <c:numRef>
              <c:f>'Ark1'!$C$2:$C$11</c:f>
              <c:numCache>
                <c:formatCode>0.0%</c:formatCode>
                <c:ptCount val="10"/>
                <c:pt idx="0">
                  <c:v>0.17499999999999999</c:v>
                </c:pt>
                <c:pt idx="1">
                  <c:v>0.15</c:v>
                </c:pt>
                <c:pt idx="2">
                  <c:v>8.2000000000000003E-2</c:v>
                </c:pt>
                <c:pt idx="3">
                  <c:v>6.5000000000000002E-2</c:v>
                </c:pt>
                <c:pt idx="4">
                  <c:v>5.6000000000000001E-2</c:v>
                </c:pt>
                <c:pt idx="5">
                  <c:v>4.8000000000000001E-2</c:v>
                </c:pt>
                <c:pt idx="6">
                  <c:v>3.6999999999999998E-2</c:v>
                </c:pt>
                <c:pt idx="7">
                  <c:v>4.1000000000000002E-2</c:v>
                </c:pt>
                <c:pt idx="8">
                  <c:v>5.8000000000000003E-2</c:v>
                </c:pt>
                <c:pt idx="9">
                  <c:v>4.5999999999999999E-2</c:v>
                </c:pt>
              </c:numCache>
            </c:numRef>
          </c:val>
          <c:extLst>
            <c:ext xmlns:c16="http://schemas.microsoft.com/office/drawing/2014/chart" uri="{C3380CC4-5D6E-409C-BE32-E72D297353CC}">
              <c16:uniqueId val="{00000002-EBF8-469F-B441-BD272A3B85D0}"/>
            </c:ext>
          </c:extLst>
        </c:ser>
        <c:ser>
          <c:idx val="2"/>
          <c:order val="2"/>
          <c:tx>
            <c:strRef>
              <c:f>'Ark1'!$D$1</c:f>
              <c:strCache>
                <c:ptCount val="1"/>
                <c:pt idx="0">
                  <c:v>2b: Visse svaghedstegn</c:v>
                </c:pt>
              </c:strCache>
            </c:strRef>
          </c:tx>
          <c:spPr>
            <a:solidFill>
              <a:srgbClr val="83C6A9"/>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'Ark1'!$A$2:$A$11</c:f>
              <c:strCache>
                <c:ptCount val="10"/>
                <c:pt idx="0">
                  <c:v>2013</c:v>
                </c:pt>
                <c:pt idx="1">
                  <c:v>2015</c:v>
                </c:pt>
                <c:pt idx="2">
                  <c:v>2017</c:v>
                </c:pt>
                <c:pt idx="3">
                  <c:v>2018</c:v>
                </c:pt>
                <c:pt idx="4">
                  <c:v>2019</c:v>
                </c:pt>
                <c:pt idx="5">
                  <c:v>2020</c:v>
                </c:pt>
                <c:pt idx="6">
                  <c:v>2021</c:v>
                </c:pt>
                <c:pt idx="7">
                  <c:v>2022</c:v>
                </c:pt>
                <c:pt idx="8">
                  <c:v>2023</c:v>
                </c:pt>
                <c:pt idx="9">
                  <c:v>H1 2024</c:v>
                </c:pt>
              </c:strCache>
            </c:strRef>
          </c:cat>
          <c:val>
            <c:numRef>
              <c:f>'Ark1'!$D$2:$D$11</c:f>
              <c:numCache>
                <c:formatCode>0.0%</c:formatCode>
                <c:ptCount val="10"/>
                <c:pt idx="0">
                  <c:v>0.21</c:v>
                </c:pt>
                <c:pt idx="1">
                  <c:v>0.26</c:v>
                </c:pt>
                <c:pt idx="2">
                  <c:v>0.247</c:v>
                </c:pt>
                <c:pt idx="3">
                  <c:v>0.28199999999999997</c:v>
                </c:pt>
                <c:pt idx="4">
                  <c:v>0.33900000000000002</c:v>
                </c:pt>
                <c:pt idx="5">
                  <c:v>0.36199999999999999</c:v>
                </c:pt>
                <c:pt idx="6">
                  <c:v>0.34599999999999997</c:v>
                </c:pt>
                <c:pt idx="7">
                  <c:v>0.32200000000000001</c:v>
                </c:pt>
                <c:pt idx="8">
                  <c:v>0.32</c:v>
                </c:pt>
                <c:pt idx="9">
                  <c:v>0.32600000000000001</c:v>
                </c:pt>
              </c:numCache>
            </c:numRef>
          </c:val>
          <c:extLst>
            <c:ext xmlns:c16="http://schemas.microsoft.com/office/drawing/2014/chart" uri="{C3380CC4-5D6E-409C-BE32-E72D297353CC}">
              <c16:uniqueId val="{00000003-EBF8-469F-B441-BD272A3B85D0}"/>
            </c:ext>
          </c:extLst>
        </c:ser>
        <c:ser>
          <c:idx val="3"/>
          <c:order val="3"/>
          <c:tx>
            <c:strRef>
              <c:f>'Ark1'!$E$1</c:f>
              <c:strCache>
                <c:ptCount val="1"/>
                <c:pt idx="0">
                  <c:v>3 / 2a: Normal bonitet </c:v>
                </c:pt>
              </c:strCache>
            </c:strRef>
          </c:tx>
          <c:spPr>
            <a:solidFill>
              <a:srgbClr val="04594F"/>
            </a:solidFill>
            <a:ln>
              <a:noFill/>
            </a:ln>
            <a:effectLst/>
          </c:spPr>
          <c:invertIfNegative val="0"/>
          <c:dLbls>
            <c:dLbl>
              <c:idx val="5"/>
              <c:layout>
                <c:manualLayout>
                  <c:x val="7.3465907480391255E-3"/>
                  <c:y val="1.30781918833342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BF8-469F-B441-BD272A3B85D0}"/>
                </c:ext>
              </c:extLst>
            </c:dLbl>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'Ark1'!$A$2:$A$11</c:f>
              <c:strCache>
                <c:ptCount val="10"/>
                <c:pt idx="0">
                  <c:v>2013</c:v>
                </c:pt>
                <c:pt idx="1">
                  <c:v>2015</c:v>
                </c:pt>
                <c:pt idx="2">
                  <c:v>2017</c:v>
                </c:pt>
                <c:pt idx="3">
                  <c:v>2018</c:v>
                </c:pt>
                <c:pt idx="4">
                  <c:v>2019</c:v>
                </c:pt>
                <c:pt idx="5">
                  <c:v>2020</c:v>
                </c:pt>
                <c:pt idx="6">
                  <c:v>2021</c:v>
                </c:pt>
                <c:pt idx="7">
                  <c:v>2022</c:v>
                </c:pt>
                <c:pt idx="8">
                  <c:v>2023</c:v>
                </c:pt>
                <c:pt idx="9">
                  <c:v>H1 2024</c:v>
                </c:pt>
              </c:strCache>
            </c:strRef>
          </c:cat>
          <c:val>
            <c:numRef>
              <c:f>'Ark1'!$E$2:$E$11</c:f>
              <c:numCache>
                <c:formatCode>0.0%</c:formatCode>
                <c:ptCount val="10"/>
                <c:pt idx="0">
                  <c:v>0.25</c:v>
                </c:pt>
                <c:pt idx="1">
                  <c:v>0.42</c:v>
                </c:pt>
                <c:pt idx="2">
                  <c:v>0.59</c:v>
                </c:pt>
                <c:pt idx="3">
                  <c:v>0.58499999999999996</c:v>
                </c:pt>
                <c:pt idx="4">
                  <c:v>0.56799999999999995</c:v>
                </c:pt>
                <c:pt idx="5">
                  <c:v>0.56000000000000005</c:v>
                </c:pt>
                <c:pt idx="6">
                  <c:v>0.59499999999999997</c:v>
                </c:pt>
                <c:pt idx="7">
                  <c:v>0.61199999999999999</c:v>
                </c:pt>
                <c:pt idx="8">
                  <c:v>0.59599999999999997</c:v>
                </c:pt>
                <c:pt idx="9">
                  <c:v>0.59599999999999997</c:v>
                </c:pt>
              </c:numCache>
            </c:numRef>
          </c:val>
          <c:extLst>
            <c:ext xmlns:c16="http://schemas.microsoft.com/office/drawing/2014/chart" uri="{C3380CC4-5D6E-409C-BE32-E72D297353CC}">
              <c16:uniqueId val="{00000005-EBF8-469F-B441-BD272A3B85D0}"/>
            </c:ext>
          </c:extLst>
        </c:ser>
        <c:dLbls>
          <c:showLegendKey val="0"/>
          <c:showVal val="0"/>
          <c:showCatName val="0"/>
          <c:showSerName val="0"/>
          <c:showPercent val="0"/>
          <c:showBubbleSize val="0"/>
        </c:dLbls>
        <c:gapWidth val="150"/>
        <c:overlap val="100"/>
        <c:serLines>
          <c:spPr>
            <a:ln w="25400" cap="flat" cmpd="sng" algn="ctr">
              <a:solidFill>
                <a:schemeClr val="tx1">
                  <a:lumMod val="65000"/>
                  <a:lumOff val="35000"/>
                </a:schemeClr>
              </a:solidFill>
              <a:prstDash val="dash"/>
              <a:round/>
            </a:ln>
            <a:effectLst/>
          </c:spPr>
        </c:serLines>
        <c:axId val="958160896"/>
        <c:axId val="958161288"/>
      </c:barChart>
      <c:catAx>
        <c:axId val="95816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da-DK"/>
          </a:p>
        </c:txPr>
        <c:crossAx val="958161288"/>
        <c:crosses val="autoZero"/>
        <c:auto val="1"/>
        <c:lblAlgn val="ctr"/>
        <c:lblOffset val="100"/>
        <c:noMultiLvlLbl val="0"/>
      </c:catAx>
      <c:valAx>
        <c:axId val="9581612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da-DK"/>
          </a:p>
        </c:txPr>
        <c:crossAx val="958160896"/>
        <c:crosses val="autoZero"/>
        <c:crossBetween val="between"/>
      </c:valAx>
      <c:spPr>
        <a:noFill/>
        <a:ln>
          <a:noFill/>
        </a:ln>
        <a:effectLst/>
      </c:spPr>
    </c:plotArea>
    <c:legend>
      <c:legendPos val="b"/>
      <c:layout>
        <c:manualLayout>
          <c:xMode val="edge"/>
          <c:yMode val="edge"/>
          <c:x val="0.10783427825351495"/>
          <c:y val="0.93851868656564519"/>
          <c:w val="0.8520636322984958"/>
          <c:h val="6.068819787357088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a-DK"/>
        </a:p>
      </c:txPr>
    </c:legend>
    <c:plotVisOnly val="1"/>
    <c:dispBlanksAs val="gap"/>
    <c:showDLblsOverMax val="0"/>
  </c:chart>
  <c:spPr>
    <a:noFill/>
    <a:ln>
      <a:noFill/>
    </a:ln>
    <a:effectLst/>
  </c:spPr>
  <c:txPr>
    <a:bodyPr/>
    <a:lstStyle/>
    <a:p>
      <a:pPr>
        <a:defRPr>
          <a:solidFill>
            <a:schemeClr val="tx1"/>
          </a:solidFill>
        </a:defRPr>
      </a:pPr>
      <a:endParaRPr lang="da-D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448298910073676E-2"/>
          <c:y val="4.7696392541085521E-2"/>
          <c:w val="0.92955170108992635"/>
          <c:h val="0.8638810625991673"/>
        </c:manualLayout>
      </c:layout>
      <c:barChart>
        <c:barDir val="col"/>
        <c:grouping val="clustered"/>
        <c:varyColors val="0"/>
        <c:ser>
          <c:idx val="0"/>
          <c:order val="0"/>
          <c:tx>
            <c:strRef>
              <c:f>'Ark1'!$B$1</c:f>
              <c:strCache>
                <c:ptCount val="1"/>
                <c:pt idx="0">
                  <c:v>Renteindtægter</c:v>
                </c:pt>
              </c:strCache>
            </c:strRef>
          </c:tx>
          <c:spPr>
            <a:solidFill>
              <a:srgbClr val="18284D"/>
            </a:solidFill>
            <a:ln>
              <a:noFill/>
            </a:ln>
            <a:effectLst/>
          </c:spPr>
          <c:invertIfNegative val="0"/>
          <c:dPt>
            <c:idx val="4"/>
            <c:invertIfNegative val="0"/>
            <c:bubble3D val="0"/>
            <c:extLst>
              <c:ext xmlns:c16="http://schemas.microsoft.com/office/drawing/2014/chart" uri="{C3380CC4-5D6E-409C-BE32-E72D297353CC}">
                <c16:uniqueId val="{00000001-0918-4D21-B30A-653513521FCD}"/>
              </c:ext>
            </c:extLst>
          </c:dPt>
          <c:dPt>
            <c:idx val="5"/>
            <c:invertIfNegative val="0"/>
            <c:bubble3D val="0"/>
            <c:extLst>
              <c:ext xmlns:c16="http://schemas.microsoft.com/office/drawing/2014/chart" uri="{C3380CC4-5D6E-409C-BE32-E72D297353CC}">
                <c16:uniqueId val="{00000003-0918-4D21-B30A-653513521FCD}"/>
              </c:ext>
            </c:extLst>
          </c:dPt>
          <c:dPt>
            <c:idx val="7"/>
            <c:invertIfNegative val="0"/>
            <c:bubble3D val="0"/>
            <c:extLst>
              <c:ext xmlns:c16="http://schemas.microsoft.com/office/drawing/2014/chart" uri="{C3380CC4-5D6E-409C-BE32-E72D297353CC}">
                <c16:uniqueId val="{00000005-0918-4D21-B30A-653513521FCD}"/>
              </c:ext>
            </c:extLst>
          </c:dPt>
          <c:dPt>
            <c:idx val="8"/>
            <c:invertIfNegative val="0"/>
            <c:bubble3D val="0"/>
            <c:extLst>
              <c:ext xmlns:c16="http://schemas.microsoft.com/office/drawing/2014/chart" uri="{C3380CC4-5D6E-409C-BE32-E72D297353CC}">
                <c16:uniqueId val="{00000007-0918-4D21-B30A-653513521FCD}"/>
              </c:ext>
            </c:extLst>
          </c:dPt>
          <c:dPt>
            <c:idx val="9"/>
            <c:invertIfNegative val="0"/>
            <c:bubble3D val="0"/>
            <c:extLst>
              <c:ext xmlns:c16="http://schemas.microsoft.com/office/drawing/2014/chart" uri="{C3380CC4-5D6E-409C-BE32-E72D297353CC}">
                <c16:uniqueId val="{00000009-0918-4D21-B30A-653513521FCD}"/>
              </c:ext>
            </c:extLst>
          </c:dPt>
          <c:dPt>
            <c:idx val="12"/>
            <c:invertIfNegative val="0"/>
            <c:bubble3D val="0"/>
            <c:extLst>
              <c:ext xmlns:c16="http://schemas.microsoft.com/office/drawing/2014/chart" uri="{C3380CC4-5D6E-409C-BE32-E72D297353CC}">
                <c16:uniqueId val="{0000000B-0918-4D21-B30A-653513521FCD}"/>
              </c:ext>
            </c:extLst>
          </c:dPt>
          <c:dLbls>
            <c:dLbl>
              <c:idx val="9"/>
              <c:layout>
                <c:manualLayout>
                  <c:x val="0"/>
                  <c:y val="1.53449694115555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918-4D21-B30A-653513521FCD}"/>
                </c:ext>
              </c:extLst>
            </c:dLbl>
            <c:spPr>
              <a:noFill/>
              <a:ln>
                <a:noFill/>
              </a:ln>
              <a:effectLst/>
            </c:spPr>
            <c:txPr>
              <a:bodyPr wrap="square" lIns="38100" tIns="19050" rIns="38100" bIns="19050" anchor="ctr">
                <a:spAutoFit/>
              </a:bodyPr>
              <a:lstStyle/>
              <a:p>
                <a:pPr>
                  <a:defRPr sz="1200" b="1">
                    <a:solidFill>
                      <a:schemeClr val="tx1"/>
                    </a:solidFill>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'Ark1'!$A$20:$A$33</c:f>
              <c:strCache>
                <c:ptCount val="14"/>
                <c:pt idx="0">
                  <c:v>Q1 2021</c:v>
                </c:pt>
                <c:pt idx="1">
                  <c:v>Q2 2021</c:v>
                </c:pt>
                <c:pt idx="2">
                  <c:v>Q3 2021</c:v>
                </c:pt>
                <c:pt idx="3">
                  <c:v>Q4 2021</c:v>
                </c:pt>
                <c:pt idx="4">
                  <c:v>Q1 2022</c:v>
                </c:pt>
                <c:pt idx="5">
                  <c:v>Q2 2022</c:v>
                </c:pt>
                <c:pt idx="6">
                  <c:v>Q3 2022</c:v>
                </c:pt>
                <c:pt idx="7">
                  <c:v>Q4 2022</c:v>
                </c:pt>
                <c:pt idx="8">
                  <c:v>Q1 2023</c:v>
                </c:pt>
                <c:pt idx="9">
                  <c:v>Q2 2023</c:v>
                </c:pt>
                <c:pt idx="10">
                  <c:v>Q3 2023</c:v>
                </c:pt>
                <c:pt idx="11">
                  <c:v>Q4 2023</c:v>
                </c:pt>
                <c:pt idx="12">
                  <c:v>Q1 2024</c:v>
                </c:pt>
                <c:pt idx="13">
                  <c:v>Q2 2024</c:v>
                </c:pt>
              </c:strCache>
            </c:strRef>
          </c:cat>
          <c:val>
            <c:numRef>
              <c:f>'Ark1'!$B$20:$B$33</c:f>
              <c:numCache>
                <c:formatCode>General</c:formatCode>
                <c:ptCount val="14"/>
                <c:pt idx="0">
                  <c:v>-15</c:v>
                </c:pt>
                <c:pt idx="1">
                  <c:v>-19</c:v>
                </c:pt>
                <c:pt idx="2">
                  <c:v>10</c:v>
                </c:pt>
                <c:pt idx="3">
                  <c:v>-1</c:v>
                </c:pt>
                <c:pt idx="4">
                  <c:v>-3</c:v>
                </c:pt>
                <c:pt idx="5">
                  <c:v>-32</c:v>
                </c:pt>
                <c:pt idx="6">
                  <c:v>4</c:v>
                </c:pt>
                <c:pt idx="7">
                  <c:v>15</c:v>
                </c:pt>
                <c:pt idx="8">
                  <c:v>-2</c:v>
                </c:pt>
                <c:pt idx="9">
                  <c:v>8</c:v>
                </c:pt>
                <c:pt idx="10">
                  <c:v>13</c:v>
                </c:pt>
                <c:pt idx="11">
                  <c:v>-3</c:v>
                </c:pt>
                <c:pt idx="12">
                  <c:v>10</c:v>
                </c:pt>
                <c:pt idx="13">
                  <c:v>-1</c:v>
                </c:pt>
              </c:numCache>
            </c:numRef>
          </c:val>
          <c:extLst>
            <c:ext xmlns:c16="http://schemas.microsoft.com/office/drawing/2014/chart" uri="{C3380CC4-5D6E-409C-BE32-E72D297353CC}">
              <c16:uniqueId val="{0000000C-0918-4D21-B30A-653513521FCD}"/>
            </c:ext>
          </c:extLst>
        </c:ser>
        <c:dLbls>
          <c:showLegendKey val="0"/>
          <c:showVal val="0"/>
          <c:showCatName val="0"/>
          <c:showSerName val="0"/>
          <c:showPercent val="0"/>
          <c:showBubbleSize val="0"/>
        </c:dLbls>
        <c:gapWidth val="55"/>
        <c:overlap val="-27"/>
        <c:axId val="956131408"/>
        <c:axId val="956131800"/>
      </c:barChart>
      <c:catAx>
        <c:axId val="95613140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956131800"/>
        <c:crosses val="autoZero"/>
        <c:auto val="1"/>
        <c:lblAlgn val="ctr"/>
        <c:lblOffset val="100"/>
        <c:noMultiLvlLbl val="0"/>
      </c:catAx>
      <c:valAx>
        <c:axId val="956131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956131408"/>
        <c:crosses val="autoZero"/>
        <c:crossBetween val="between"/>
        <c:majorUnit val="10"/>
      </c:valAx>
      <c:spPr>
        <a:noFill/>
        <a:ln w="25400">
          <a:noFill/>
        </a:ln>
        <a:effectLst/>
      </c:spPr>
    </c:plotArea>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da-DK"/>
    </a:p>
  </c:txPr>
  <c:externalData r:id="rId1">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'Ark1'!$A$2:$A$9</cx:f>
        <cx:lvl ptCount="8">
          <cx:pt idx="0">1. halvår 2023</cx:pt>
          <cx:pt idx="1">Udlån</cx:pt>
          <cx:pt idx="2">Kreditinst/centralbanker</cx:pt>
          <cx:pt idx="3">Obligationer</cx:pt>
          <cx:pt idx="4">Afl. fin. instr. mv. </cx:pt>
          <cx:pt idx="5">Udstedte obligationer</cx:pt>
          <cx:pt idx="6">Indlån </cx:pt>
          <cx:pt idx="7">1. halvår 2024</cx:pt>
        </cx:lvl>
      </cx:strDim>
      <cx:numDim type="val">
        <cx:f>'Ark1'!$B$2:$B$9</cx:f>
        <cx:lvl ptCount="8" formatCode="Standard">
          <cx:pt idx="0">397.10000000000002</cx:pt>
          <cx:pt idx="1">107.60000000000002</cx:pt>
          <cx:pt idx="2">23.700000000000006</cx:pt>
          <cx:pt idx="3">5.4000000000000057</cx:pt>
          <cx:pt idx="4">-4.0999999999999996</cx:pt>
          <cx:pt idx="5">-9</cx:pt>
          <cx:pt idx="6">-41.5</cx:pt>
          <cx:pt idx="7">479.20000000000005</cx:pt>
        </cx:lvl>
      </cx:numDim>
    </cx:data>
  </cx:chartData>
  <cx:chart>
    <cx:plotArea>
      <cx:plotAreaRegion>
        <cx:series layoutId="waterfall" uniqueId="{23C55F30-0DC9-46C8-9879-6DBAC02FF5AD}">
          <cx:tx>
            <cx:txData>
              <cx:f>'Ark1'!$B$1</cx:f>
              <cx:v>Serie1</cx:v>
            </cx:txData>
          </cx:tx>
          <cx:spPr>
            <a:solidFill>
              <a:srgbClr val="BADDC4"/>
            </a:solidFill>
          </cx:spPr>
          <cx:dataPt idx="0">
            <cx:spPr>
              <a:solidFill>
                <a:srgbClr val="3F224F"/>
              </a:solidFill>
            </cx:spPr>
          </cx:dataPt>
          <cx:dataPt idx="1">
            <cx:spPr>
              <a:solidFill>
                <a:srgbClr val="03584F"/>
              </a:solidFill>
            </cx:spPr>
          </cx:dataPt>
          <cx:dataPt idx="2">
            <cx:spPr>
              <a:solidFill>
                <a:srgbClr val="04594F"/>
              </a:solidFill>
            </cx:spPr>
          </cx:dataPt>
          <cx:dataPt idx="3">
            <cx:spPr>
              <a:solidFill>
                <a:srgbClr val="03584F"/>
              </a:solidFill>
            </cx:spPr>
          </cx:dataPt>
          <cx:dataPt idx="4">
            <cx:spPr>
              <a:solidFill>
                <a:srgbClr val="03584F"/>
              </a:solidFill>
            </cx:spPr>
          </cx:dataPt>
          <cx:dataPt idx="5">
            <cx:spPr>
              <a:solidFill>
                <a:srgbClr val="03584F"/>
              </a:solidFill>
            </cx:spPr>
          </cx:dataPt>
          <cx:dataPt idx="6">
            <cx:spPr>
              <a:solidFill>
                <a:srgbClr val="03584F"/>
              </a:solidFill>
            </cx:spPr>
          </cx:dataPt>
          <cx:dataPt idx="7">
            <cx:spPr>
              <a:solidFill>
                <a:srgbClr val="3F224F"/>
              </a:solidFill>
            </cx:spPr>
          </cx:dataPt>
          <cx:dataLabels pos="outEnd">
            <cx:numFmt formatCode="#.##0,0" sourceLinked="0"/>
            <cx:txPr>
              <a:bodyPr vertOverflow="overflow" horzOverflow="overflow" wrap="square" lIns="0" tIns="0" rIns="0" bIns="0"/>
              <a:lstStyle/>
              <a:p>
                <a:pPr algn="ctr" rtl="0">
                  <a:defRPr sz="1100" b="1" i="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GB" sz="1100" b="1">
                  <a:solidFill>
                    <a:schemeClr val="tx1"/>
                  </a:solidFill>
                </a:endParaRPr>
              </a:p>
            </cx:txPr>
            <cx:visibility seriesName="0" categoryName="0" value="1"/>
            <cx:separator>, </cx:separator>
            <cx:dataLabel idx="0">
              <cx:numFmt formatCode="#.##0,0" sourceLinked="0"/>
              <cx:txPr>
                <a:bodyPr vertOverflow="overflow" horzOverflow="overflow" wrap="square" lIns="0" tIns="0" rIns="0" bIns="0"/>
                <a:lstStyle/>
                <a:p>
                  <a:pPr algn="ctr" rtl="0">
                    <a:defRPr sz="1100"/>
                  </a:pPr>
                  <a:r>
                    <a:rPr lang="en-GB" sz="1100">
                      <a:solidFill>
                        <a:schemeClr val="tx1"/>
                      </a:solidFill>
                    </a:rPr>
                    <a:t>397,1</a:t>
                  </a:r>
                </a:p>
              </cx:txPr>
              <cx:visibility seriesName="0" categoryName="0" value="1"/>
              <cx:separator>, </cx:separator>
            </cx:dataLabel>
            <cx:dataLabel idx="7">
              <cx:numFmt formatCode="#.##0,0" sourceLinked="0"/>
              <cx:visibility seriesName="0" categoryName="0" value="1"/>
              <cx:separator>, </cx:separator>
            </cx:dataLabel>
          </cx:dataLabels>
          <cx:dataId val="0"/>
          <cx:layoutPr>
            <cx:subtotals>
              <cx:idx val="0"/>
              <cx:idx val="7"/>
            </cx:subtotals>
          </cx:layoutPr>
        </cx:series>
      </cx:plotAreaRegion>
      <cx:axis id="0">
        <cx:catScaling gapWidth="0.560000002"/>
        <cx:tickLabels/>
        <cx:txPr>
          <a:bodyPr vertOverflow="overflow" horzOverflow="overflow" wrap="square" lIns="0" tIns="0" rIns="0" bIns="0"/>
          <a:lstStyle/>
          <a:p>
            <a:pPr algn="ctr" rtl="0">
              <a:defRPr sz="1000" b="1" i="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GB" sz="1000" b="1">
              <a:solidFill>
                <a:schemeClr val="tx1"/>
              </a:solidFill>
            </a:endParaRPr>
          </a:p>
        </cx:txPr>
      </cx:axis>
      <cx:axis id="1">
        <cx:valScaling min="150"/>
        <cx:majorGridlines/>
        <cx:tickLabels/>
        <cx:spPr>
          <a:ln>
            <a:noFill/>
          </a:ln>
        </cx:spPr>
        <cx:txPr>
          <a:bodyPr vertOverflow="overflow" horzOverflow="overflow" wrap="square" lIns="0" tIns="0" rIns="0" bIns="0"/>
          <a:lstStyle/>
          <a:p>
            <a:pPr algn="ctr" rtl="0">
              <a:defRPr sz="1000" b="1" i="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GB" sz="1000" b="1">
              <a:solidFill>
                <a:schemeClr val="tx1"/>
              </a:solidFill>
            </a:endParaRPr>
          </a:p>
        </cx:txPr>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'Ark1'!$A$2:$A$9</cx:f>
        <cx:lvl ptCount="8">
          <cx:pt idx="0">1. halvår 2023</cx:pt>
          <cx:pt idx="1">Værdipapir/depoter</cx:pt>
          <cx:pt idx="2">Betalingsformidling</cx:pt>
          <cx:pt idx="3">Lånesagsgebyrer</cx:pt>
          <cx:pt idx="4">Garantiprovision</cx:pt>
          <cx:pt idx="5">Forvaltningsaktivitet</cx:pt>
          <cx:pt idx="6">Øvrige</cx:pt>
          <cx:pt idx="7">1. halvår 2024</cx:pt>
        </cx:lvl>
      </cx:strDim>
      <cx:numDim type="val">
        <cx:f>'Ark1'!$B$2:$B$9</cx:f>
        <cx:lvl ptCount="8" formatCode="Standard">
          <cx:pt idx="0">309.30000000000001</cx:pt>
          <cx:pt idx="1">2.5999999999999979</cx:pt>
          <cx:pt idx="2">2.1000000000000014</cx:pt>
          <cx:pt idx="3">2.3000000000000007</cx:pt>
          <cx:pt idx="4">0.59999999999999432</cx:pt>
          <cx:pt idx="5">4.2999999999999972</cx:pt>
          <cx:pt idx="6">0.79999999999999716</cx:pt>
          <cx:pt idx="7">322.00000000000011</cx:pt>
        </cx:lvl>
      </cx:numDim>
    </cx:data>
  </cx:chartData>
  <cx:chart>
    <cx:plotArea>
      <cx:plotAreaRegion>
        <cx:series layoutId="waterfall" uniqueId="{23C55F30-0DC9-46C8-9879-6DBAC02FF5AD}">
          <cx:tx>
            <cx:txData>
              <cx:f>'Ark1'!$B$1</cx:f>
              <cx:v>Serie1</cx:v>
            </cx:txData>
          </cx:tx>
          <cx:spPr>
            <a:solidFill>
              <a:srgbClr val="BADDC4"/>
            </a:solidFill>
          </cx:spPr>
          <cx:dataPt idx="0">
            <cx:spPr>
              <a:solidFill>
                <a:srgbClr val="3F224F"/>
              </a:solidFill>
            </cx:spPr>
          </cx:dataPt>
          <cx:dataPt idx="1">
            <cx:spPr>
              <a:solidFill>
                <a:srgbClr val="04594F"/>
              </a:solidFill>
            </cx:spPr>
          </cx:dataPt>
          <cx:dataPt idx="2">
            <cx:spPr>
              <a:solidFill>
                <a:srgbClr val="04594F"/>
              </a:solidFill>
            </cx:spPr>
          </cx:dataPt>
          <cx:dataPt idx="3">
            <cx:spPr>
              <a:solidFill>
                <a:srgbClr val="04594F"/>
              </a:solidFill>
            </cx:spPr>
          </cx:dataPt>
          <cx:dataPt idx="4">
            <cx:spPr>
              <a:solidFill>
                <a:srgbClr val="04594F"/>
              </a:solidFill>
            </cx:spPr>
          </cx:dataPt>
          <cx:dataPt idx="5">
            <cx:spPr>
              <a:solidFill>
                <a:srgbClr val="04594F"/>
              </a:solidFill>
            </cx:spPr>
          </cx:dataPt>
          <cx:dataPt idx="6">
            <cx:spPr>
              <a:solidFill>
                <a:srgbClr val="04594F"/>
              </a:solidFill>
            </cx:spPr>
          </cx:dataPt>
          <cx:dataPt idx="7">
            <cx:spPr>
              <a:solidFill>
                <a:srgbClr val="3F224F"/>
              </a:solidFill>
            </cx:spPr>
          </cx:dataPt>
          <cx:dataLabels pos="outEnd">
            <cx:numFmt formatCode="#.##0,0" sourceLinked="0"/>
            <cx:txPr>
              <a:bodyPr vertOverflow="overflow" horzOverflow="overflow" wrap="square" lIns="0" tIns="0" rIns="0" bIns="0"/>
              <a:lstStyle/>
              <a:p>
                <a:pPr algn="ctr" rtl="0">
                  <a:defRPr sz="1100" b="1" i="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GB" sz="1100" b="1">
                  <a:solidFill>
                    <a:schemeClr val="tx1"/>
                  </a:solidFill>
                </a:endParaRPr>
              </a:p>
            </cx:txPr>
            <cx:visibility seriesName="0" categoryName="0" value="1"/>
            <cx:separator>, </cx:separator>
            <cx:dataLabel idx="0">
              <cx:numFmt formatCode="#.##0,0" sourceLinked="0"/>
              <cx:txPr>
                <a:bodyPr vertOverflow="overflow" horzOverflow="overflow" wrap="square" lIns="0" tIns="0" rIns="0" bIns="0"/>
                <a:lstStyle/>
                <a:p>
                  <a:pPr algn="ctr" rtl="0">
                    <a:defRPr sz="1100"/>
                  </a:pPr>
                  <a:r>
                    <a:rPr lang="en-GB" sz="1100">
                      <a:solidFill>
                        <a:schemeClr val="tx1"/>
                      </a:solidFill>
                    </a:rPr>
                    <a:t>309,3</a:t>
                  </a:r>
                </a:p>
              </cx:txPr>
              <cx:visibility seriesName="0" categoryName="0" value="1"/>
              <cx:separator>, </cx:separator>
            </cx:dataLabel>
            <cx:dataLabel idx="7">
              <cx:numFmt formatCode="#.##0,0" sourceLinked="0"/>
              <cx:visibility seriesName="0" categoryName="0" value="1"/>
              <cx:separator>, </cx:separator>
            </cx:dataLabel>
          </cx:dataLabels>
          <cx:dataId val="0"/>
          <cx:layoutPr>
            <cx:subtotals>
              <cx:idx val="0"/>
              <cx:idx val="7"/>
            </cx:subtotals>
          </cx:layoutPr>
        </cx:series>
      </cx:plotAreaRegion>
      <cx:axis id="0">
        <cx:catScaling gapWidth="0.560000002"/>
        <cx:tickLabels/>
        <cx:txPr>
          <a:bodyPr vertOverflow="overflow" horzOverflow="overflow" wrap="square" lIns="0" tIns="0" rIns="0" bIns="0"/>
          <a:lstStyle/>
          <a:p>
            <a:pPr algn="ctr" rtl="0">
              <a:defRPr sz="1000" b="1" i="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GB" sz="1000" b="1">
              <a:solidFill>
                <a:schemeClr val="tx1"/>
              </a:solidFill>
            </a:endParaRPr>
          </a:p>
        </cx:txPr>
      </cx:axis>
      <cx:axis id="1">
        <cx:valScaling min="250"/>
        <cx:majorGridlines/>
        <cx:tickLabels/>
        <cx:spPr>
          <a:ln>
            <a:noFill/>
          </a:ln>
        </cx:spPr>
        <cx:txPr>
          <a:bodyPr vertOverflow="overflow" horzOverflow="overflow" wrap="square" lIns="0" tIns="0" rIns="0" bIns="0"/>
          <a:lstStyle/>
          <a:p>
            <a:pPr algn="ctr" rtl="0">
              <a:defRPr sz="1000" b="1" i="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GB" sz="1000" b="1">
              <a:solidFill>
                <a:schemeClr val="tx1"/>
              </a:solidFill>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306EB702-07EB-A641-8AFC-9D9B3D862AE9}"/>
              </a:ext>
            </a:extLst>
          </p:cNvPr>
          <p:cNvSpPr>
            <a:spLocks noGrp="1"/>
          </p:cNvSpPr>
          <p:nvPr>
            <p:ph type="hdr" sz="quarter"/>
          </p:nvPr>
        </p:nvSpPr>
        <p:spPr>
          <a:xfrm>
            <a:off x="0" y="0"/>
            <a:ext cx="3037840" cy="466434"/>
          </a:xfrm>
          <a:prstGeom prst="rect">
            <a:avLst/>
          </a:prstGeom>
        </p:spPr>
        <p:txBody>
          <a:bodyPr vert="horz" lIns="93174" tIns="46587" rIns="93174" bIns="46587" rtlCol="0"/>
          <a:lstStyle>
            <a:lvl1pPr algn="l">
              <a:defRPr sz="1200"/>
            </a:lvl1pPr>
          </a:lstStyle>
          <a:p>
            <a:endParaRPr lang="da-DK" dirty="0"/>
          </a:p>
        </p:txBody>
      </p:sp>
      <p:sp>
        <p:nvSpPr>
          <p:cNvPr id="3" name="Pladsholder til dato 2">
            <a:extLst>
              <a:ext uri="{FF2B5EF4-FFF2-40B4-BE49-F238E27FC236}">
                <a16:creationId xmlns:a16="http://schemas.microsoft.com/office/drawing/2014/main" id="{998C8783-E594-E04B-BFBA-30BC7DABF608}"/>
              </a:ext>
            </a:extLst>
          </p:cNvPr>
          <p:cNvSpPr>
            <a:spLocks noGrp="1"/>
          </p:cNvSpPr>
          <p:nvPr>
            <p:ph type="dt" sz="quarter" idx="1"/>
          </p:nvPr>
        </p:nvSpPr>
        <p:spPr>
          <a:xfrm>
            <a:off x="3970938" y="0"/>
            <a:ext cx="3037840" cy="466434"/>
          </a:xfrm>
          <a:prstGeom prst="rect">
            <a:avLst/>
          </a:prstGeom>
        </p:spPr>
        <p:txBody>
          <a:bodyPr vert="horz" lIns="93174" tIns="46587" rIns="93174" bIns="46587" rtlCol="0"/>
          <a:lstStyle>
            <a:lvl1pPr algn="r">
              <a:defRPr sz="1200"/>
            </a:lvl1pPr>
          </a:lstStyle>
          <a:p>
            <a:fld id="{A9D80FF3-29B7-3940-B51B-1E0CB6C4DEAF}" type="datetimeFigureOut">
              <a:rPr lang="da-DK" smtClean="0"/>
              <a:t>22-08-2024</a:t>
            </a:fld>
            <a:endParaRPr lang="da-DK" dirty="0"/>
          </a:p>
        </p:txBody>
      </p:sp>
      <p:sp>
        <p:nvSpPr>
          <p:cNvPr id="4" name="Pladsholder til sidefod 3">
            <a:extLst>
              <a:ext uri="{FF2B5EF4-FFF2-40B4-BE49-F238E27FC236}">
                <a16:creationId xmlns:a16="http://schemas.microsoft.com/office/drawing/2014/main" id="{BCD576DD-DA7A-7C47-8FBC-87E154D94D84}"/>
              </a:ext>
            </a:extLst>
          </p:cNvPr>
          <p:cNvSpPr>
            <a:spLocks noGrp="1"/>
          </p:cNvSpPr>
          <p:nvPr>
            <p:ph type="ftr" sz="quarter" idx="2"/>
          </p:nvPr>
        </p:nvSpPr>
        <p:spPr>
          <a:xfrm>
            <a:off x="0" y="8829968"/>
            <a:ext cx="3037840" cy="466434"/>
          </a:xfrm>
          <a:prstGeom prst="rect">
            <a:avLst/>
          </a:prstGeom>
        </p:spPr>
        <p:txBody>
          <a:bodyPr vert="horz" lIns="93174" tIns="46587" rIns="93174" bIns="46587" rtlCol="0" anchor="b"/>
          <a:lstStyle>
            <a:lvl1pPr algn="l">
              <a:defRPr sz="1200"/>
            </a:lvl1pPr>
          </a:lstStyle>
          <a:p>
            <a:endParaRPr lang="da-DK" dirty="0"/>
          </a:p>
        </p:txBody>
      </p:sp>
      <p:sp>
        <p:nvSpPr>
          <p:cNvPr id="5" name="Pladsholder til slidenummer 4">
            <a:extLst>
              <a:ext uri="{FF2B5EF4-FFF2-40B4-BE49-F238E27FC236}">
                <a16:creationId xmlns:a16="http://schemas.microsoft.com/office/drawing/2014/main" id="{0BB42F6A-2D68-2849-82AC-622BFCEE474D}"/>
              </a:ext>
            </a:extLst>
          </p:cNvPr>
          <p:cNvSpPr>
            <a:spLocks noGrp="1"/>
          </p:cNvSpPr>
          <p:nvPr>
            <p:ph type="sldNum" sz="quarter" idx="3"/>
          </p:nvPr>
        </p:nvSpPr>
        <p:spPr>
          <a:xfrm>
            <a:off x="3970938" y="8829968"/>
            <a:ext cx="3037840" cy="466434"/>
          </a:xfrm>
          <a:prstGeom prst="rect">
            <a:avLst/>
          </a:prstGeom>
        </p:spPr>
        <p:txBody>
          <a:bodyPr vert="horz" lIns="93174" tIns="46587" rIns="93174" bIns="46587" rtlCol="0" anchor="b"/>
          <a:lstStyle>
            <a:lvl1pPr algn="r">
              <a:defRPr sz="1200"/>
            </a:lvl1pPr>
          </a:lstStyle>
          <a:p>
            <a:fld id="{FE557A47-7E0B-6D42-891C-007A470EB3FE}" type="slidenum">
              <a:rPr lang="da-DK" smtClean="0"/>
              <a:t>‹nr.›</a:t>
            </a:fld>
            <a:endParaRPr lang="da-DK" dirty="0"/>
          </a:p>
        </p:txBody>
      </p:sp>
    </p:spTree>
    <p:extLst>
      <p:ext uri="{BB962C8B-B14F-4D97-AF65-F5344CB8AC3E}">
        <p14:creationId xmlns:p14="http://schemas.microsoft.com/office/powerpoint/2010/main" val="178124489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928" userDrawn="1">
          <p15:clr>
            <a:srgbClr val="F26B43"/>
          </p15:clr>
        </p15:guide>
        <p15:guide id="2" pos="220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3037840" cy="466434"/>
          </a:xfrm>
          <a:prstGeom prst="rect">
            <a:avLst/>
          </a:prstGeom>
        </p:spPr>
        <p:txBody>
          <a:bodyPr vert="horz" lIns="93174" tIns="46587" rIns="93174" bIns="46587" rtlCol="0"/>
          <a:lstStyle>
            <a:lvl1pPr algn="l">
              <a:defRPr sz="1200"/>
            </a:lvl1pPr>
          </a:lstStyle>
          <a:p>
            <a:endParaRPr lang="da-DK" dirty="0"/>
          </a:p>
        </p:txBody>
      </p:sp>
      <p:sp>
        <p:nvSpPr>
          <p:cNvPr id="3" name="Pladsholder til dato 2"/>
          <p:cNvSpPr>
            <a:spLocks noGrp="1"/>
          </p:cNvSpPr>
          <p:nvPr>
            <p:ph type="dt" idx="1"/>
          </p:nvPr>
        </p:nvSpPr>
        <p:spPr>
          <a:xfrm>
            <a:off x="3970938" y="0"/>
            <a:ext cx="3037840" cy="466434"/>
          </a:xfrm>
          <a:prstGeom prst="rect">
            <a:avLst/>
          </a:prstGeom>
        </p:spPr>
        <p:txBody>
          <a:bodyPr vert="horz" lIns="93174" tIns="46587" rIns="93174" bIns="46587" rtlCol="0"/>
          <a:lstStyle>
            <a:lvl1pPr algn="r">
              <a:defRPr sz="1200"/>
            </a:lvl1pPr>
          </a:lstStyle>
          <a:p>
            <a:fld id="{A77106E1-D474-1648-914B-DD4A6FEF3FC6}" type="datetimeFigureOut">
              <a:rPr lang="da-DK" smtClean="0"/>
              <a:t>22-08-2024</a:t>
            </a:fld>
            <a:endParaRPr lang="da-DK" dirty="0"/>
          </a:p>
        </p:txBody>
      </p:sp>
      <p:sp>
        <p:nvSpPr>
          <p:cNvPr id="4" name="Pladsholder til slidebillede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4" tIns="46587" rIns="93174" bIns="46587" rtlCol="0" anchor="ctr"/>
          <a:lstStyle/>
          <a:p>
            <a:endParaRPr lang="da-DK" dirty="0"/>
          </a:p>
        </p:txBody>
      </p:sp>
      <p:sp>
        <p:nvSpPr>
          <p:cNvPr id="5" name="Pladsholder til noter 4"/>
          <p:cNvSpPr>
            <a:spLocks noGrp="1"/>
          </p:cNvSpPr>
          <p:nvPr>
            <p:ph type="body" sz="quarter" idx="3"/>
          </p:nvPr>
        </p:nvSpPr>
        <p:spPr>
          <a:xfrm>
            <a:off x="701040" y="4473892"/>
            <a:ext cx="5608320" cy="3660458"/>
          </a:xfrm>
          <a:prstGeom prst="rect">
            <a:avLst/>
          </a:prstGeom>
        </p:spPr>
        <p:txBody>
          <a:bodyPr vert="horz" lIns="93174" tIns="46587" rIns="93174" bIns="46587"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829968"/>
            <a:ext cx="3037840" cy="466434"/>
          </a:xfrm>
          <a:prstGeom prst="rect">
            <a:avLst/>
          </a:prstGeom>
        </p:spPr>
        <p:txBody>
          <a:bodyPr vert="horz" lIns="93174" tIns="46587" rIns="93174" bIns="46587"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970938" y="8829968"/>
            <a:ext cx="3037840" cy="466434"/>
          </a:xfrm>
          <a:prstGeom prst="rect">
            <a:avLst/>
          </a:prstGeom>
        </p:spPr>
        <p:txBody>
          <a:bodyPr vert="horz" lIns="93174" tIns="46587" rIns="93174" bIns="46587" rtlCol="0" anchor="b"/>
          <a:lstStyle>
            <a:lvl1pPr algn="r">
              <a:defRPr sz="1200"/>
            </a:lvl1pPr>
          </a:lstStyle>
          <a:p>
            <a:fld id="{05D8BE05-DAFF-AA4D-9B8B-AEB37DBB8D8A}" type="slidenum">
              <a:rPr lang="da-DK" smtClean="0"/>
              <a:t>‹nr.›</a:t>
            </a:fld>
            <a:endParaRPr lang="da-DK" dirty="0"/>
          </a:p>
        </p:txBody>
      </p:sp>
    </p:spTree>
    <p:extLst>
      <p:ext uri="{BB962C8B-B14F-4D97-AF65-F5344CB8AC3E}">
        <p14:creationId xmlns:p14="http://schemas.microsoft.com/office/powerpoint/2010/main" val="624282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elslide">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D608945F-FB5F-B176-1FFA-43F7F70C2F34}"/>
              </a:ext>
            </a:extLst>
          </p:cNvPr>
          <p:cNvSpPr/>
          <p:nvPr userDrawn="1"/>
        </p:nvSpPr>
        <p:spPr>
          <a:xfrm>
            <a:off x="0" y="65719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ctrTitle"/>
          </p:nvPr>
        </p:nvSpPr>
        <p:spPr>
          <a:xfrm>
            <a:off x="623888" y="2111391"/>
            <a:ext cx="9013371" cy="3376942"/>
          </a:xfrm>
        </p:spPr>
        <p:txBody>
          <a:bodyPr anchor="t" anchorCtr="0"/>
          <a:lstStyle>
            <a:lvl1pPr algn="l">
              <a:defRPr sz="6000" b="1" spc="-150"/>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1233488"/>
            <a:ext cx="10909300" cy="86360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spc="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lvl1pPr>
              <a:defRPr>
                <a:solidFill>
                  <a:schemeClr val="accent2"/>
                </a:solidFill>
              </a:defRPr>
            </a:lvl1pPr>
          </a:lstStyle>
          <a:p>
            <a:fld id="{9390286A-4FFF-064D-B98C-800C4447009A}" type="datetime1">
              <a:rPr lang="da-DK" smtClean="0"/>
              <a:pPr/>
              <a:t>22-08-2024</a:t>
            </a:fld>
            <a:endParaRPr lang="da-DK" dirty="0"/>
          </a:p>
        </p:txBody>
      </p:sp>
      <p:sp>
        <p:nvSpPr>
          <p:cNvPr id="5" name="Pladsholder til sidefod 4"/>
          <p:cNvSpPr>
            <a:spLocks noGrp="1"/>
          </p:cNvSpPr>
          <p:nvPr>
            <p:ph type="ftr" sz="quarter" idx="11"/>
          </p:nvPr>
        </p:nvSpPr>
        <p:spPr/>
        <p:txBody>
          <a:bodyPr/>
          <a:lstStyle>
            <a:lvl1pPr>
              <a:defRPr>
                <a:solidFill>
                  <a:schemeClr val="accent2"/>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accent2"/>
                </a:solidFill>
              </a:defRPr>
            </a:lvl1pPr>
          </a:lstStyle>
          <a:p>
            <a:fld id="{CD3521F6-ABE2-DF4A-A30A-AF2564ABEA76}" type="slidenum">
              <a:rPr lang="da-DK" smtClean="0"/>
              <a:pPr/>
              <a:t>‹nr.›</a:t>
            </a:fld>
            <a:endParaRPr lang="da-DK" dirty="0"/>
          </a:p>
        </p:txBody>
      </p:sp>
      <p:grpSp>
        <p:nvGrpSpPr>
          <p:cNvPr id="11" name="Gruppe 10">
            <a:extLst>
              <a:ext uri="{FF2B5EF4-FFF2-40B4-BE49-F238E27FC236}">
                <a16:creationId xmlns:a16="http://schemas.microsoft.com/office/drawing/2014/main" id="{7E29FD08-B681-2BCB-EB87-2B1149797AA6}"/>
              </a:ext>
            </a:extLst>
          </p:cNvPr>
          <p:cNvGrpSpPr/>
          <p:nvPr userDrawn="1"/>
        </p:nvGrpSpPr>
        <p:grpSpPr>
          <a:xfrm>
            <a:off x="10097870" y="196552"/>
            <a:ext cx="2094129" cy="574822"/>
            <a:chOff x="10097870" y="196552"/>
            <a:chExt cx="2094129" cy="574822"/>
          </a:xfrm>
        </p:grpSpPr>
        <p:sp>
          <p:nvSpPr>
            <p:cNvPr id="10" name="Rektangel 9">
              <a:extLst>
                <a:ext uri="{FF2B5EF4-FFF2-40B4-BE49-F238E27FC236}">
                  <a16:creationId xmlns:a16="http://schemas.microsoft.com/office/drawing/2014/main" id="{38F0C1D2-E163-9ADA-2153-9A7AAFFC1B8B}"/>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8" name="Billede 7">
              <a:extLst>
                <a:ext uri="{FF2B5EF4-FFF2-40B4-BE49-F238E27FC236}">
                  <a16:creationId xmlns:a16="http://schemas.microsoft.com/office/drawing/2014/main" id="{61BB520A-64D5-D1CD-9766-58DE5C4E34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1825344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2_Titelslide – Blå">
    <p:bg>
      <p:bgPr>
        <a:solidFill>
          <a:schemeClr val="accent3"/>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3888" y="1233488"/>
            <a:ext cx="9013371" cy="2082589"/>
          </a:xfrm>
        </p:spPr>
        <p:txBody>
          <a:bodyPr anchor="t" anchorCtr="0"/>
          <a:lstStyle>
            <a:lvl1pPr algn="l">
              <a:defRPr sz="6000" b="1" spc="-150">
                <a:solidFill>
                  <a:schemeClr val="accent4"/>
                </a:solidFill>
              </a:defRPr>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3429000"/>
            <a:ext cx="9013371" cy="2773496"/>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spc="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lvl1pPr>
              <a:defRPr>
                <a:solidFill>
                  <a:schemeClr val="accent4"/>
                </a:solidFill>
              </a:defRPr>
            </a:lvl1pPr>
          </a:lstStyle>
          <a:p>
            <a:fld id="{9390286A-4FFF-064D-B98C-800C4447009A}" type="datetime1">
              <a:rPr lang="da-DK" smtClean="0"/>
              <a:pPr/>
              <a:t>22-08-2024</a:t>
            </a:fld>
            <a:endParaRPr lang="da-DK" dirty="0"/>
          </a:p>
        </p:txBody>
      </p:sp>
      <p:sp>
        <p:nvSpPr>
          <p:cNvPr id="5" name="Pladsholder til sidefod 4"/>
          <p:cNvSpPr>
            <a:spLocks noGrp="1"/>
          </p:cNvSpPr>
          <p:nvPr>
            <p:ph type="ftr" sz="quarter" idx="11"/>
          </p:nvPr>
        </p:nvSpPr>
        <p:spPr/>
        <p:txBody>
          <a:bodyPr/>
          <a:lstStyle>
            <a:lvl1pPr>
              <a:defRPr>
                <a:solidFill>
                  <a:schemeClr val="accent4"/>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accent4"/>
                </a:solidFill>
              </a:defRPr>
            </a:lvl1pPr>
          </a:lstStyle>
          <a:p>
            <a:fld id="{CD3521F6-ABE2-DF4A-A30A-AF2564ABEA76}" type="slidenum">
              <a:rPr lang="da-DK" smtClean="0"/>
              <a:pPr/>
              <a:t>‹nr.›</a:t>
            </a:fld>
            <a:endParaRPr lang="da-DK" dirty="0"/>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109465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el og indholdsobjekt ">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1C8E589-2B7C-28BD-E0E7-ED6D0B32D1D5}"/>
              </a:ext>
            </a:extLst>
          </p:cNvPr>
          <p:cNvSpPr/>
          <p:nvPr userDrawn="1"/>
        </p:nvSpPr>
        <p:spPr>
          <a:xfrm>
            <a:off x="0" y="65719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title"/>
          </p:nvPr>
        </p:nvSpPr>
        <p:spPr/>
        <p:txBody>
          <a:bodyPr/>
          <a:lstStyle>
            <a:lvl1pPr>
              <a:defRPr sz="3200">
                <a:solidFill>
                  <a:schemeClr val="tx1"/>
                </a:solidFill>
              </a:defRPr>
            </a:lvl1pPr>
          </a:lstStyle>
          <a:p>
            <a:r>
              <a:rPr lang="da-DK"/>
              <a:t>Klik for at redigere titeltypografien i masteren</a:t>
            </a:r>
            <a:endParaRPr lang="da-DK" dirty="0"/>
          </a:p>
        </p:txBody>
      </p:sp>
      <p:sp>
        <p:nvSpPr>
          <p:cNvPr id="4" name="Pladsholder til dato 3"/>
          <p:cNvSpPr>
            <a:spLocks noGrp="1"/>
          </p:cNvSpPr>
          <p:nvPr>
            <p:ph type="dt" sz="half" idx="10"/>
          </p:nvPr>
        </p:nvSpPr>
        <p:spPr/>
        <p:txBody>
          <a:bodyPr/>
          <a:lstStyle>
            <a:lvl1pPr>
              <a:defRPr>
                <a:solidFill>
                  <a:schemeClr val="accent2"/>
                </a:solidFill>
              </a:defRPr>
            </a:lvl1pPr>
          </a:lstStyle>
          <a:p>
            <a:fld id="{CDC88508-2408-0E43-9B87-CC3D185FD892}" type="datetime1">
              <a:rPr lang="da-DK" smtClean="0"/>
              <a:pPr/>
              <a:t>22-08-2024</a:t>
            </a:fld>
            <a:endParaRPr lang="da-DK" dirty="0"/>
          </a:p>
        </p:txBody>
      </p:sp>
      <p:sp>
        <p:nvSpPr>
          <p:cNvPr id="5" name="Pladsholder til sidefod 4"/>
          <p:cNvSpPr>
            <a:spLocks noGrp="1"/>
          </p:cNvSpPr>
          <p:nvPr>
            <p:ph type="ftr" sz="quarter" idx="11"/>
          </p:nvPr>
        </p:nvSpPr>
        <p:spPr/>
        <p:txBody>
          <a:bodyPr/>
          <a:lstStyle>
            <a:lvl1pPr>
              <a:defRPr>
                <a:solidFill>
                  <a:schemeClr val="accent2"/>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accent2"/>
                </a:solidFill>
              </a:defRPr>
            </a:lvl1pPr>
          </a:lstStyle>
          <a:p>
            <a:fld id="{CD3521F6-ABE2-DF4A-A30A-AF2564ABEA76}" type="slidenum">
              <a:rPr lang="da-DK" smtClean="0"/>
              <a:pPr/>
              <a:t>‹nr.›</a:t>
            </a:fld>
            <a:endParaRPr lang="da-DK" dirty="0"/>
          </a:p>
        </p:txBody>
      </p:sp>
      <p:sp>
        <p:nvSpPr>
          <p:cNvPr id="8" name="Pladsholder til tekst 7">
            <a:extLst>
              <a:ext uri="{FF2B5EF4-FFF2-40B4-BE49-F238E27FC236}">
                <a16:creationId xmlns:a16="http://schemas.microsoft.com/office/drawing/2014/main" id="{4DCF9DEF-BAE7-06E1-BFD2-6A7D0C02C106}"/>
              </a:ext>
            </a:extLst>
          </p:cNvPr>
          <p:cNvSpPr>
            <a:spLocks noGrp="1"/>
          </p:cNvSpPr>
          <p:nvPr>
            <p:ph type="body" sz="quarter" idx="13"/>
          </p:nvPr>
        </p:nvSpPr>
        <p:spPr>
          <a:xfrm>
            <a:off x="623888" y="2097088"/>
            <a:ext cx="10909300" cy="412264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grpSp>
        <p:nvGrpSpPr>
          <p:cNvPr id="3" name="Gruppe 2">
            <a:extLst>
              <a:ext uri="{FF2B5EF4-FFF2-40B4-BE49-F238E27FC236}">
                <a16:creationId xmlns:a16="http://schemas.microsoft.com/office/drawing/2014/main" id="{08105943-53A0-5F6E-D187-2133B2718C4C}"/>
              </a:ext>
            </a:extLst>
          </p:cNvPr>
          <p:cNvGrpSpPr/>
          <p:nvPr userDrawn="1"/>
        </p:nvGrpSpPr>
        <p:grpSpPr>
          <a:xfrm>
            <a:off x="10097870" y="196552"/>
            <a:ext cx="2094129" cy="574822"/>
            <a:chOff x="10097870" y="196552"/>
            <a:chExt cx="2094129" cy="574822"/>
          </a:xfrm>
        </p:grpSpPr>
        <p:sp>
          <p:nvSpPr>
            <p:cNvPr id="7" name="Rektangel 6">
              <a:extLst>
                <a:ext uri="{FF2B5EF4-FFF2-40B4-BE49-F238E27FC236}">
                  <a16:creationId xmlns:a16="http://schemas.microsoft.com/office/drawing/2014/main" id="{D7E5A349-DE08-BD92-E32E-E3961AD8885C}"/>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1" name="Billede 10">
              <a:extLst>
                <a:ext uri="{FF2B5EF4-FFF2-40B4-BE49-F238E27FC236}">
                  <a16:creationId xmlns:a16="http://schemas.microsoft.com/office/drawing/2014/main" id="{DBD36CF2-E425-AEE2-1033-6159EA41C5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307249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el og indholdsobjekt – grøn">
    <p:bg>
      <p:bgPr>
        <a:solidFill>
          <a:schemeClr val="bg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1C8E589-2B7C-28BD-E0E7-ED6D0B32D1D5}"/>
              </a:ext>
            </a:extLst>
          </p:cNvPr>
          <p:cNvSpPr/>
          <p:nvPr userDrawn="1"/>
        </p:nvSpPr>
        <p:spPr>
          <a:xfrm>
            <a:off x="0" y="6571900"/>
            <a:ext cx="12191999" cy="28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title"/>
          </p:nvPr>
        </p:nvSpPr>
        <p:spPr/>
        <p:txBody>
          <a:bodyPr/>
          <a:lstStyle>
            <a:lvl1pPr>
              <a:defRPr sz="3200"/>
            </a:lvl1pPr>
          </a:lstStyle>
          <a:p>
            <a:r>
              <a:rPr lang="da-DK"/>
              <a:t>Klik for at redigere titeltypografien i masteren</a:t>
            </a:r>
            <a:endParaRPr lang="da-DK" dirty="0"/>
          </a:p>
        </p:txBody>
      </p:sp>
      <p:sp>
        <p:nvSpPr>
          <p:cNvPr id="4" name="Pladsholder til dato 3"/>
          <p:cNvSpPr>
            <a:spLocks noGrp="1"/>
          </p:cNvSpPr>
          <p:nvPr>
            <p:ph type="dt" sz="half" idx="10"/>
          </p:nvPr>
        </p:nvSpPr>
        <p:spPr/>
        <p:txBody>
          <a:bodyPr/>
          <a:lstStyle/>
          <a:p>
            <a:fld id="{CDC88508-2408-0E43-9B87-CC3D185FD892}" type="datetime1">
              <a:rPr lang="da-DK" smtClean="0"/>
              <a:t>22-08-2024</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dirty="0"/>
          </a:p>
        </p:txBody>
      </p:sp>
      <p:sp>
        <p:nvSpPr>
          <p:cNvPr id="8" name="Pladsholder til tekst 7">
            <a:extLst>
              <a:ext uri="{FF2B5EF4-FFF2-40B4-BE49-F238E27FC236}">
                <a16:creationId xmlns:a16="http://schemas.microsoft.com/office/drawing/2014/main" id="{4DCF9DEF-BAE7-06E1-BFD2-6A7D0C02C106}"/>
              </a:ext>
            </a:extLst>
          </p:cNvPr>
          <p:cNvSpPr>
            <a:spLocks noGrp="1"/>
          </p:cNvSpPr>
          <p:nvPr>
            <p:ph type="body" sz="quarter" idx="13"/>
          </p:nvPr>
        </p:nvSpPr>
        <p:spPr>
          <a:xfrm>
            <a:off x="623888" y="2097088"/>
            <a:ext cx="10909300" cy="412264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grpSp>
        <p:nvGrpSpPr>
          <p:cNvPr id="3" name="Gruppe 2">
            <a:extLst>
              <a:ext uri="{FF2B5EF4-FFF2-40B4-BE49-F238E27FC236}">
                <a16:creationId xmlns:a16="http://schemas.microsoft.com/office/drawing/2014/main" id="{08105943-53A0-5F6E-D187-2133B2718C4C}"/>
              </a:ext>
            </a:extLst>
          </p:cNvPr>
          <p:cNvGrpSpPr/>
          <p:nvPr userDrawn="1"/>
        </p:nvGrpSpPr>
        <p:grpSpPr>
          <a:xfrm>
            <a:off x="10097870" y="196552"/>
            <a:ext cx="2094129" cy="574822"/>
            <a:chOff x="10097870" y="196552"/>
            <a:chExt cx="2094129" cy="574822"/>
          </a:xfrm>
        </p:grpSpPr>
        <p:sp>
          <p:nvSpPr>
            <p:cNvPr id="7" name="Rektangel 6">
              <a:extLst>
                <a:ext uri="{FF2B5EF4-FFF2-40B4-BE49-F238E27FC236}">
                  <a16:creationId xmlns:a16="http://schemas.microsoft.com/office/drawing/2014/main" id="{D7E5A349-DE08-BD92-E32E-E3961AD8885C}"/>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1" name="Billede 10">
              <a:extLst>
                <a:ext uri="{FF2B5EF4-FFF2-40B4-BE49-F238E27FC236}">
                  <a16:creationId xmlns:a16="http://schemas.microsoft.com/office/drawing/2014/main" id="{DBD36CF2-E425-AEE2-1033-6159EA41C5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2181476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3_Titelslide – billede">
    <p:bg>
      <p:bgPr>
        <a:solidFill>
          <a:schemeClr val="bg2"/>
        </a:solidFill>
        <a:effectLst/>
      </p:bgPr>
    </p:bg>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630164F7-369C-4006-2E4D-D3E9F38BC46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a:stretch/>
        </p:blipFill>
        <p:spPr>
          <a:xfrm>
            <a:off x="0" y="0"/>
            <a:ext cx="12191999" cy="6858000"/>
          </a:xfrm>
          <a:prstGeom prst="rect">
            <a:avLst/>
          </a:prstGeom>
        </p:spPr>
      </p:pic>
      <p:sp>
        <p:nvSpPr>
          <p:cNvPr id="11" name="Rektangel 10">
            <a:extLst>
              <a:ext uri="{FF2B5EF4-FFF2-40B4-BE49-F238E27FC236}">
                <a16:creationId xmlns:a16="http://schemas.microsoft.com/office/drawing/2014/main" id="{25180C27-438F-4AB8-AEAA-27B8CF34F9D2}"/>
              </a:ext>
            </a:extLst>
          </p:cNvPr>
          <p:cNvSpPr/>
          <p:nvPr userDrawn="1"/>
        </p:nvSpPr>
        <p:spPr>
          <a:xfrm>
            <a:off x="0" y="0"/>
            <a:ext cx="12192000" cy="6858000"/>
          </a:xfrm>
          <a:prstGeom prst="rect">
            <a:avLst/>
          </a:prstGeom>
          <a:gradFill>
            <a:gsLst>
              <a:gs pos="28000">
                <a:schemeClr val="bg1">
                  <a:alpha val="0"/>
                </a:schemeClr>
              </a:gs>
              <a:gs pos="99000">
                <a:schemeClr val="accent4">
                  <a:alpha val="40302"/>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ctrTitle"/>
          </p:nvPr>
        </p:nvSpPr>
        <p:spPr>
          <a:xfrm>
            <a:off x="623888" y="3025018"/>
            <a:ext cx="9013371" cy="1828272"/>
          </a:xfrm>
        </p:spPr>
        <p:txBody>
          <a:bodyPr anchor="t" anchorCtr="0"/>
          <a:lstStyle>
            <a:lvl1pPr algn="l">
              <a:defRPr sz="6000" b="1" spc="-150">
                <a:solidFill>
                  <a:schemeClr val="bg1"/>
                </a:solidFill>
              </a:defRPr>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4992045"/>
            <a:ext cx="10909300" cy="86360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b="1"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lvl1pPr>
              <a:defRPr>
                <a:solidFill>
                  <a:schemeClr val="bg1"/>
                </a:solidFill>
              </a:defRPr>
            </a:lvl1pPr>
          </a:lstStyle>
          <a:p>
            <a:fld id="{9390286A-4FFF-064D-B98C-800C4447009A}" type="datetime1">
              <a:rPr lang="da-DK" smtClean="0"/>
              <a:pPr/>
              <a:t>22-08-2024</a:t>
            </a:fld>
            <a:endParaRPr lang="da-DK" dirty="0"/>
          </a:p>
        </p:txBody>
      </p:sp>
      <p:sp>
        <p:nvSpPr>
          <p:cNvPr id="5" name="Pladsholder til sidefod 4"/>
          <p:cNvSpPr>
            <a:spLocks noGrp="1"/>
          </p:cNvSpPr>
          <p:nvPr>
            <p:ph type="ftr" sz="quarter" idx="11"/>
          </p:nvPr>
        </p:nvSpPr>
        <p:spPr/>
        <p:txBody>
          <a:bodyPr/>
          <a:lstStyle>
            <a:lvl1pPr>
              <a:defRPr>
                <a:solidFill>
                  <a:schemeClr val="bg1"/>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bg1"/>
                </a:solidFill>
              </a:defRPr>
            </a:lvl1pPr>
          </a:lstStyle>
          <a:p>
            <a:fld id="{CD3521F6-ABE2-DF4A-A30A-AF2564ABEA76}" type="slidenum">
              <a:rPr lang="da-DK" smtClean="0"/>
              <a:pPr/>
              <a:t>‹nr.›</a:t>
            </a:fld>
            <a:endParaRPr lang="da-DK" dirty="0"/>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3147046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4_Titelslide – Grøn / Billede">
    <p:bg>
      <p:bgPr>
        <a:solidFill>
          <a:schemeClr val="bg2"/>
        </a:solidFill>
        <a:effectLst/>
      </p:bgPr>
    </p:bg>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EE48D822-C3D2-A681-E4CF-7DB5D3658B2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Rektangel 10">
            <a:extLst>
              <a:ext uri="{FF2B5EF4-FFF2-40B4-BE49-F238E27FC236}">
                <a16:creationId xmlns:a16="http://schemas.microsoft.com/office/drawing/2014/main" id="{938358D3-09AB-46A3-18C6-AA5C0A9E9D27}"/>
              </a:ext>
            </a:extLst>
          </p:cNvPr>
          <p:cNvSpPr/>
          <p:nvPr userDrawn="1"/>
        </p:nvSpPr>
        <p:spPr>
          <a:xfrm>
            <a:off x="0" y="0"/>
            <a:ext cx="12192000" cy="6858000"/>
          </a:xfrm>
          <a:prstGeom prst="rect">
            <a:avLst/>
          </a:prstGeom>
          <a:solidFill>
            <a:schemeClr val="tx1">
              <a:alpha val="651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ctrTitle"/>
          </p:nvPr>
        </p:nvSpPr>
        <p:spPr>
          <a:xfrm>
            <a:off x="623888" y="3025018"/>
            <a:ext cx="9013371" cy="1828272"/>
          </a:xfrm>
        </p:spPr>
        <p:txBody>
          <a:bodyPr anchor="t" anchorCtr="0"/>
          <a:lstStyle>
            <a:lvl1pPr algn="l">
              <a:defRPr sz="6000" b="1" spc="-150">
                <a:solidFill>
                  <a:schemeClr val="bg1"/>
                </a:solidFill>
              </a:defRPr>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4992045"/>
            <a:ext cx="10909300" cy="86360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b="1"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lvl1pPr>
              <a:defRPr>
                <a:solidFill>
                  <a:schemeClr val="tx2"/>
                </a:solidFill>
              </a:defRPr>
            </a:lvl1pPr>
          </a:lstStyle>
          <a:p>
            <a:fld id="{9390286A-4FFF-064D-B98C-800C4447009A}" type="datetime1">
              <a:rPr lang="da-DK" smtClean="0"/>
              <a:pPr/>
              <a:t>22-08-2024</a:t>
            </a:fld>
            <a:endParaRPr lang="da-DK" dirty="0"/>
          </a:p>
        </p:txBody>
      </p:sp>
      <p:sp>
        <p:nvSpPr>
          <p:cNvPr id="5" name="Pladsholder til sidefod 4"/>
          <p:cNvSpPr>
            <a:spLocks noGrp="1"/>
          </p:cNvSpPr>
          <p:nvPr>
            <p:ph type="ftr" sz="quarter" idx="11"/>
          </p:nvPr>
        </p:nvSpPr>
        <p:spPr/>
        <p:txBody>
          <a:bodyPr/>
          <a:lstStyle>
            <a:lvl1pPr>
              <a:defRPr>
                <a:solidFill>
                  <a:schemeClr val="tx2"/>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tx2"/>
                </a:solidFill>
              </a:defRPr>
            </a:lvl1pPr>
          </a:lstStyle>
          <a:p>
            <a:fld id="{CD3521F6-ABE2-DF4A-A30A-AF2564ABEA76}" type="slidenum">
              <a:rPr lang="da-DK" smtClean="0"/>
              <a:pPr/>
              <a:t>‹nr.›</a:t>
            </a:fld>
            <a:endParaRPr lang="da-DK" dirty="0"/>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4217459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5_Titelslide – Grøn / Billede">
    <p:bg>
      <p:bgPr>
        <a:solidFill>
          <a:schemeClr val="bg2"/>
        </a:solidFill>
        <a:effectLst/>
      </p:bgPr>
    </p:bg>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EE48D822-C3D2-A681-E4CF-7DB5D3658B2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11" name="Rektangel 10">
            <a:extLst>
              <a:ext uri="{FF2B5EF4-FFF2-40B4-BE49-F238E27FC236}">
                <a16:creationId xmlns:a16="http://schemas.microsoft.com/office/drawing/2014/main" id="{938358D3-09AB-46A3-18C6-AA5C0A9E9D27}"/>
              </a:ext>
            </a:extLst>
          </p:cNvPr>
          <p:cNvSpPr/>
          <p:nvPr userDrawn="1"/>
        </p:nvSpPr>
        <p:spPr>
          <a:xfrm>
            <a:off x="0" y="0"/>
            <a:ext cx="12191999" cy="6858000"/>
          </a:xfrm>
          <a:prstGeom prst="rect">
            <a:avLst/>
          </a:prstGeom>
          <a:solidFill>
            <a:schemeClr val="tx1">
              <a:alpha val="651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ctrTitle"/>
          </p:nvPr>
        </p:nvSpPr>
        <p:spPr>
          <a:xfrm>
            <a:off x="623888" y="3025018"/>
            <a:ext cx="9013371" cy="1828272"/>
          </a:xfrm>
        </p:spPr>
        <p:txBody>
          <a:bodyPr anchor="t" anchorCtr="0"/>
          <a:lstStyle>
            <a:lvl1pPr algn="l">
              <a:defRPr sz="6000" b="1" spc="-150">
                <a:solidFill>
                  <a:schemeClr val="bg1"/>
                </a:solidFill>
              </a:defRPr>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4992045"/>
            <a:ext cx="10909300" cy="86360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b="1"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lvl1pPr>
              <a:defRPr>
                <a:solidFill>
                  <a:schemeClr val="tx2"/>
                </a:solidFill>
              </a:defRPr>
            </a:lvl1pPr>
          </a:lstStyle>
          <a:p>
            <a:fld id="{9390286A-4FFF-064D-B98C-800C4447009A}" type="datetime1">
              <a:rPr lang="da-DK" smtClean="0"/>
              <a:pPr/>
              <a:t>22-08-2024</a:t>
            </a:fld>
            <a:endParaRPr lang="da-DK" dirty="0"/>
          </a:p>
        </p:txBody>
      </p:sp>
      <p:sp>
        <p:nvSpPr>
          <p:cNvPr id="5" name="Pladsholder til sidefod 4"/>
          <p:cNvSpPr>
            <a:spLocks noGrp="1"/>
          </p:cNvSpPr>
          <p:nvPr>
            <p:ph type="ftr" sz="quarter" idx="11"/>
          </p:nvPr>
        </p:nvSpPr>
        <p:spPr/>
        <p:txBody>
          <a:bodyPr/>
          <a:lstStyle>
            <a:lvl1pPr>
              <a:defRPr>
                <a:solidFill>
                  <a:schemeClr val="tx2"/>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tx2"/>
                </a:solidFill>
              </a:defRPr>
            </a:lvl1pPr>
          </a:lstStyle>
          <a:p>
            <a:fld id="{CD3521F6-ABE2-DF4A-A30A-AF2564ABEA76}" type="slidenum">
              <a:rPr lang="da-DK" smtClean="0"/>
              <a:pPr/>
              <a:t>‹nr.›</a:t>
            </a:fld>
            <a:endParaRPr lang="da-DK" dirty="0"/>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1394734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elslide – billede">
    <p:spTree>
      <p:nvGrpSpPr>
        <p:cNvPr id="1" name=""/>
        <p:cNvGrpSpPr/>
        <p:nvPr/>
      </p:nvGrpSpPr>
      <p:grpSpPr>
        <a:xfrm>
          <a:off x="0" y="0"/>
          <a:ext cx="0" cy="0"/>
          <a:chOff x="0" y="0"/>
          <a:chExt cx="0" cy="0"/>
        </a:xfrm>
      </p:grpSpPr>
      <p:sp>
        <p:nvSpPr>
          <p:cNvPr id="13" name="Pladsholder til billede 12">
            <a:extLst>
              <a:ext uri="{FF2B5EF4-FFF2-40B4-BE49-F238E27FC236}">
                <a16:creationId xmlns:a16="http://schemas.microsoft.com/office/drawing/2014/main" id="{3ED69C4C-F871-DC02-C0D6-E229A018EB86}"/>
              </a:ext>
            </a:extLst>
          </p:cNvPr>
          <p:cNvSpPr>
            <a:spLocks noGrp="1"/>
          </p:cNvSpPr>
          <p:nvPr>
            <p:ph type="pic" sz="quarter" idx="13" hasCustomPrompt="1"/>
          </p:nvPr>
        </p:nvSpPr>
        <p:spPr>
          <a:xfrm>
            <a:off x="0" y="0"/>
            <a:ext cx="12192000" cy="6858000"/>
          </a:xfrm>
          <a:solidFill>
            <a:schemeClr val="bg1">
              <a:lumMod val="95000"/>
            </a:schemeClr>
          </a:solidFill>
        </p:spPr>
        <p:txBody>
          <a:bodyPr/>
          <a:lstStyle>
            <a:lvl1pPr marL="0" indent="0">
              <a:buNone/>
              <a:defRPr sz="1200"/>
            </a:lvl1pPr>
          </a:lstStyle>
          <a:p>
            <a:r>
              <a:rPr lang="da-DK" dirty="0"/>
              <a:t>Klik her for at indsætte baggrundsbillede</a:t>
            </a:r>
          </a:p>
        </p:txBody>
      </p:sp>
      <p:sp>
        <p:nvSpPr>
          <p:cNvPr id="2" name="Titel 1"/>
          <p:cNvSpPr>
            <a:spLocks noGrp="1"/>
          </p:cNvSpPr>
          <p:nvPr>
            <p:ph type="ctrTitle"/>
          </p:nvPr>
        </p:nvSpPr>
        <p:spPr>
          <a:xfrm>
            <a:off x="623888" y="3025018"/>
            <a:ext cx="9013371" cy="1828272"/>
          </a:xfrm>
        </p:spPr>
        <p:txBody>
          <a:bodyPr anchor="t" anchorCtr="0"/>
          <a:lstStyle>
            <a:lvl1pPr algn="l">
              <a:defRPr sz="6000" b="1" spc="-150">
                <a:solidFill>
                  <a:schemeClr val="bg1"/>
                </a:solidFill>
              </a:defRPr>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4992045"/>
            <a:ext cx="10909300" cy="86360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b="1"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lvl1pPr>
              <a:defRPr>
                <a:solidFill>
                  <a:schemeClr val="tx2"/>
                </a:solidFill>
              </a:defRPr>
            </a:lvl1pPr>
          </a:lstStyle>
          <a:p>
            <a:fld id="{9390286A-4FFF-064D-B98C-800C4447009A}" type="datetime1">
              <a:rPr lang="da-DK" smtClean="0"/>
              <a:pPr/>
              <a:t>22-08-2024</a:t>
            </a:fld>
            <a:endParaRPr lang="da-DK" dirty="0"/>
          </a:p>
        </p:txBody>
      </p:sp>
      <p:sp>
        <p:nvSpPr>
          <p:cNvPr id="5" name="Pladsholder til sidefod 4"/>
          <p:cNvSpPr>
            <a:spLocks noGrp="1"/>
          </p:cNvSpPr>
          <p:nvPr>
            <p:ph type="ftr" sz="quarter" idx="11"/>
          </p:nvPr>
        </p:nvSpPr>
        <p:spPr/>
        <p:txBody>
          <a:bodyPr/>
          <a:lstStyle>
            <a:lvl1pPr>
              <a:defRPr>
                <a:solidFill>
                  <a:schemeClr val="tx2"/>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tx2"/>
                </a:solidFill>
              </a:defRPr>
            </a:lvl1pPr>
          </a:lstStyle>
          <a:p>
            <a:fld id="{CD3521F6-ABE2-DF4A-A30A-AF2564ABEA76}" type="slidenum">
              <a:rPr lang="da-DK" smtClean="0"/>
              <a:pPr/>
              <a:t>‹nr.›</a:t>
            </a:fld>
            <a:endParaRPr lang="da-DK" dirty="0"/>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547666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el og indholdsobjekt med ikon">
    <p:bg>
      <p:bgPr>
        <a:solidFill>
          <a:schemeClr val="bg1">
            <a:alpha val="30000"/>
          </a:schemeClr>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07A5C4BB-3AA2-DAA2-C788-A98085CC6EAB}"/>
              </a:ext>
            </a:extLst>
          </p:cNvPr>
          <p:cNvSpPr/>
          <p:nvPr userDrawn="1"/>
        </p:nvSpPr>
        <p:spPr>
          <a:xfrm>
            <a:off x="0" y="65719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Rektangel 9">
            <a:extLst>
              <a:ext uri="{FF2B5EF4-FFF2-40B4-BE49-F238E27FC236}">
                <a16:creationId xmlns:a16="http://schemas.microsoft.com/office/drawing/2014/main" id="{290C56EF-0E8F-C9FA-83FB-102442092BB2}"/>
              </a:ext>
            </a:extLst>
          </p:cNvPr>
          <p:cNvSpPr>
            <a:spLocks noChangeAspect="1"/>
          </p:cNvSpPr>
          <p:nvPr userDrawn="1"/>
        </p:nvSpPr>
        <p:spPr>
          <a:xfrm>
            <a:off x="10032000" y="2006585"/>
            <a:ext cx="2160000" cy="21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el 1"/>
          <p:cNvSpPr>
            <a:spLocks noGrp="1"/>
          </p:cNvSpPr>
          <p:nvPr>
            <p:ph type="title"/>
          </p:nvPr>
        </p:nvSpPr>
        <p:spPr>
          <a:xfrm>
            <a:off x="623888" y="1233488"/>
            <a:ext cx="8786812" cy="686751"/>
          </a:xfrm>
        </p:spPr>
        <p:txBody>
          <a:bodyPr/>
          <a:lstStyle>
            <a:lvl1pPr>
              <a:defRPr sz="3200">
                <a:solidFill>
                  <a:schemeClr val="tx1"/>
                </a:solidFill>
              </a:defRPr>
            </a:lvl1pPr>
          </a:lstStyle>
          <a:p>
            <a:r>
              <a:rPr lang="da-DK"/>
              <a:t>Klik for at redigere titeltypografien i masteren</a:t>
            </a:r>
            <a:endParaRPr lang="da-DK" dirty="0"/>
          </a:p>
        </p:txBody>
      </p:sp>
      <p:sp>
        <p:nvSpPr>
          <p:cNvPr id="4" name="Pladsholder til dato 3"/>
          <p:cNvSpPr>
            <a:spLocks noGrp="1"/>
          </p:cNvSpPr>
          <p:nvPr>
            <p:ph type="dt" sz="half" idx="10"/>
          </p:nvPr>
        </p:nvSpPr>
        <p:spPr/>
        <p:txBody>
          <a:bodyPr/>
          <a:lstStyle>
            <a:lvl1pPr>
              <a:defRPr>
                <a:solidFill>
                  <a:schemeClr val="tx2"/>
                </a:solidFill>
              </a:defRPr>
            </a:lvl1pPr>
          </a:lstStyle>
          <a:p>
            <a:fld id="{D76DE381-6409-5740-BAEC-BD66A51D168E}" type="datetime1">
              <a:rPr lang="da-DK" smtClean="0"/>
              <a:pPr/>
              <a:t>22-08-2024</a:t>
            </a:fld>
            <a:endParaRPr lang="da-DK" dirty="0"/>
          </a:p>
        </p:txBody>
      </p:sp>
      <p:sp>
        <p:nvSpPr>
          <p:cNvPr id="5" name="Pladsholder til sidefod 4"/>
          <p:cNvSpPr>
            <a:spLocks noGrp="1"/>
          </p:cNvSpPr>
          <p:nvPr>
            <p:ph type="ftr" sz="quarter" idx="11"/>
          </p:nvPr>
        </p:nvSpPr>
        <p:spPr/>
        <p:txBody>
          <a:bodyPr/>
          <a:lstStyle>
            <a:lvl1pPr>
              <a:defRPr>
                <a:solidFill>
                  <a:schemeClr val="tx2"/>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tx2"/>
                </a:solidFill>
              </a:defRPr>
            </a:lvl1pPr>
          </a:lstStyle>
          <a:p>
            <a:fld id="{CD3521F6-ABE2-DF4A-A30A-AF2564ABEA76}" type="slidenum">
              <a:rPr lang="da-DK" smtClean="0"/>
              <a:pPr/>
              <a:t>‹nr.›</a:t>
            </a:fld>
            <a:endParaRPr lang="da-DK" dirty="0"/>
          </a:p>
        </p:txBody>
      </p:sp>
      <p:sp>
        <p:nvSpPr>
          <p:cNvPr id="8" name="Pladsholder til tekst 7">
            <a:extLst>
              <a:ext uri="{FF2B5EF4-FFF2-40B4-BE49-F238E27FC236}">
                <a16:creationId xmlns:a16="http://schemas.microsoft.com/office/drawing/2014/main" id="{4DCF9DEF-BAE7-06E1-BFD2-6A7D0C02C106}"/>
              </a:ext>
            </a:extLst>
          </p:cNvPr>
          <p:cNvSpPr>
            <a:spLocks noGrp="1"/>
          </p:cNvSpPr>
          <p:nvPr>
            <p:ph type="body" sz="quarter" idx="13"/>
          </p:nvPr>
        </p:nvSpPr>
        <p:spPr>
          <a:xfrm>
            <a:off x="623888" y="2097088"/>
            <a:ext cx="8786812" cy="412264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9" name="Pladsholder til billede 8">
            <a:extLst>
              <a:ext uri="{FF2B5EF4-FFF2-40B4-BE49-F238E27FC236}">
                <a16:creationId xmlns:a16="http://schemas.microsoft.com/office/drawing/2014/main" id="{A00DB6C8-D370-B0AF-771D-E9F087B7A674}"/>
              </a:ext>
            </a:extLst>
          </p:cNvPr>
          <p:cNvSpPr>
            <a:spLocks noGrp="1"/>
          </p:cNvSpPr>
          <p:nvPr>
            <p:ph type="pic" sz="quarter" idx="14"/>
          </p:nvPr>
        </p:nvSpPr>
        <p:spPr>
          <a:xfrm>
            <a:off x="10302000" y="2276585"/>
            <a:ext cx="1620000" cy="1620000"/>
          </a:xfrm>
        </p:spPr>
        <p:txBody>
          <a:bodyPr anchor="ctr" anchorCtr="0"/>
          <a:lstStyle>
            <a:lvl1pPr marL="0" indent="0" algn="ctr">
              <a:buNone/>
              <a:defRPr sz="1200">
                <a:solidFill>
                  <a:schemeClr val="bg2"/>
                </a:solidFill>
              </a:defRPr>
            </a:lvl1pPr>
          </a:lstStyle>
          <a:p>
            <a:r>
              <a:rPr lang="da-DK" dirty="0"/>
              <a:t>Klik på ikonet for at tilføje et billede</a:t>
            </a:r>
            <a:endParaRPr lang="en-GB" dirty="0"/>
          </a:p>
        </p:txBody>
      </p:sp>
      <p:grpSp>
        <p:nvGrpSpPr>
          <p:cNvPr id="3" name="Gruppe 2">
            <a:extLst>
              <a:ext uri="{FF2B5EF4-FFF2-40B4-BE49-F238E27FC236}">
                <a16:creationId xmlns:a16="http://schemas.microsoft.com/office/drawing/2014/main" id="{9269F672-E84B-7308-A289-A814271879BB}"/>
              </a:ext>
            </a:extLst>
          </p:cNvPr>
          <p:cNvGrpSpPr/>
          <p:nvPr userDrawn="1"/>
        </p:nvGrpSpPr>
        <p:grpSpPr>
          <a:xfrm>
            <a:off x="10097870" y="196552"/>
            <a:ext cx="2094129" cy="574822"/>
            <a:chOff x="10097870" y="196552"/>
            <a:chExt cx="2094129" cy="574822"/>
          </a:xfrm>
        </p:grpSpPr>
        <p:sp>
          <p:nvSpPr>
            <p:cNvPr id="7" name="Rektangel 6">
              <a:extLst>
                <a:ext uri="{FF2B5EF4-FFF2-40B4-BE49-F238E27FC236}">
                  <a16:creationId xmlns:a16="http://schemas.microsoft.com/office/drawing/2014/main" id="{3B663D0B-49E2-C89D-98A0-4BF429A6F0A8}"/>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1" name="Billede 10">
              <a:extLst>
                <a:ext uri="{FF2B5EF4-FFF2-40B4-BE49-F238E27FC236}">
                  <a16:creationId xmlns:a16="http://schemas.microsoft.com/office/drawing/2014/main" id="{A7C471E1-B1B7-BCA5-D353-AAADD14418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2441462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el og indholdsobjekt med ikon">
    <p:bg>
      <p:bgPr>
        <a:solidFill>
          <a:schemeClr val="bg1">
            <a:alpha val="30000"/>
          </a:schemeClr>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8FF6E98F-CCE4-DF0A-A507-1C1A909283FE}"/>
              </a:ext>
            </a:extLst>
          </p:cNvPr>
          <p:cNvSpPr/>
          <p:nvPr userDrawn="1"/>
        </p:nvSpPr>
        <p:spPr>
          <a:xfrm>
            <a:off x="1" y="65700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10" name="Rektangel 9">
            <a:extLst>
              <a:ext uri="{FF2B5EF4-FFF2-40B4-BE49-F238E27FC236}">
                <a16:creationId xmlns:a16="http://schemas.microsoft.com/office/drawing/2014/main" id="{290C56EF-0E8F-C9FA-83FB-102442092BB2}"/>
              </a:ext>
            </a:extLst>
          </p:cNvPr>
          <p:cNvSpPr>
            <a:spLocks noChangeAspect="1"/>
          </p:cNvSpPr>
          <p:nvPr userDrawn="1"/>
        </p:nvSpPr>
        <p:spPr>
          <a:xfrm>
            <a:off x="10032000" y="2006585"/>
            <a:ext cx="2160000" cy="21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2" name="Titel 1"/>
          <p:cNvSpPr>
            <a:spLocks noGrp="1"/>
          </p:cNvSpPr>
          <p:nvPr>
            <p:ph type="title"/>
          </p:nvPr>
        </p:nvSpPr>
        <p:spPr>
          <a:xfrm>
            <a:off x="623888" y="1233488"/>
            <a:ext cx="8786812" cy="686751"/>
          </a:xfrm>
        </p:spPr>
        <p:txBody>
          <a:bodyPr/>
          <a:lstStyle>
            <a:lvl1pPr>
              <a:defRPr sz="3200">
                <a:solidFill>
                  <a:schemeClr val="tx1"/>
                </a:solidFill>
              </a:defRPr>
            </a:lvl1pPr>
          </a:lstStyle>
          <a:p>
            <a:r>
              <a:rPr lang="da-DK"/>
              <a:t>Klik for at redigere titeltypografien i masteren</a:t>
            </a:r>
            <a:endParaRPr lang="da-DK" dirty="0"/>
          </a:p>
        </p:txBody>
      </p:sp>
      <p:sp>
        <p:nvSpPr>
          <p:cNvPr id="4" name="Pladsholder til dato 3"/>
          <p:cNvSpPr>
            <a:spLocks noGrp="1"/>
          </p:cNvSpPr>
          <p:nvPr>
            <p:ph type="dt" sz="half" idx="10"/>
          </p:nvPr>
        </p:nvSpPr>
        <p:spPr/>
        <p:txBody>
          <a:bodyPr/>
          <a:lstStyle>
            <a:lvl1pPr>
              <a:defRPr>
                <a:solidFill>
                  <a:schemeClr val="tx2"/>
                </a:solidFill>
              </a:defRPr>
            </a:lvl1pPr>
          </a:lstStyle>
          <a:p>
            <a:fld id="{D76DE381-6409-5740-BAEC-BD66A51D168E}" type="datetime1">
              <a:rPr lang="da-DK" smtClean="0"/>
              <a:pPr/>
              <a:t>22-08-2024</a:t>
            </a:fld>
            <a:endParaRPr lang="da-DK" dirty="0"/>
          </a:p>
        </p:txBody>
      </p:sp>
      <p:sp>
        <p:nvSpPr>
          <p:cNvPr id="5" name="Pladsholder til sidefod 4"/>
          <p:cNvSpPr>
            <a:spLocks noGrp="1"/>
          </p:cNvSpPr>
          <p:nvPr>
            <p:ph type="ftr" sz="quarter" idx="11"/>
          </p:nvPr>
        </p:nvSpPr>
        <p:spPr/>
        <p:txBody>
          <a:bodyPr/>
          <a:lstStyle>
            <a:lvl1pPr>
              <a:defRPr>
                <a:solidFill>
                  <a:schemeClr val="tx2"/>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tx2"/>
                </a:solidFill>
              </a:defRPr>
            </a:lvl1pPr>
          </a:lstStyle>
          <a:p>
            <a:fld id="{CD3521F6-ABE2-DF4A-A30A-AF2564ABEA76}" type="slidenum">
              <a:rPr lang="da-DK" smtClean="0"/>
              <a:pPr/>
              <a:t>‹nr.›</a:t>
            </a:fld>
            <a:endParaRPr lang="da-DK" dirty="0"/>
          </a:p>
        </p:txBody>
      </p:sp>
      <p:sp>
        <p:nvSpPr>
          <p:cNvPr id="8" name="Pladsholder til tekst 7">
            <a:extLst>
              <a:ext uri="{FF2B5EF4-FFF2-40B4-BE49-F238E27FC236}">
                <a16:creationId xmlns:a16="http://schemas.microsoft.com/office/drawing/2014/main" id="{4DCF9DEF-BAE7-06E1-BFD2-6A7D0C02C106}"/>
              </a:ext>
            </a:extLst>
          </p:cNvPr>
          <p:cNvSpPr>
            <a:spLocks noGrp="1"/>
          </p:cNvSpPr>
          <p:nvPr>
            <p:ph type="body" sz="quarter" idx="13"/>
          </p:nvPr>
        </p:nvSpPr>
        <p:spPr>
          <a:xfrm>
            <a:off x="623888" y="2097088"/>
            <a:ext cx="8786812" cy="412264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9" name="Pladsholder til billede 8">
            <a:extLst>
              <a:ext uri="{FF2B5EF4-FFF2-40B4-BE49-F238E27FC236}">
                <a16:creationId xmlns:a16="http://schemas.microsoft.com/office/drawing/2014/main" id="{A00DB6C8-D370-B0AF-771D-E9F087B7A674}"/>
              </a:ext>
            </a:extLst>
          </p:cNvPr>
          <p:cNvSpPr>
            <a:spLocks noGrp="1"/>
          </p:cNvSpPr>
          <p:nvPr>
            <p:ph type="pic" sz="quarter" idx="14"/>
          </p:nvPr>
        </p:nvSpPr>
        <p:spPr>
          <a:xfrm>
            <a:off x="10302000" y="2276585"/>
            <a:ext cx="1620000" cy="1620000"/>
          </a:xfrm>
        </p:spPr>
        <p:txBody>
          <a:bodyPr anchor="ctr" anchorCtr="0"/>
          <a:lstStyle>
            <a:lvl1pPr marL="0" indent="0" algn="ctr">
              <a:buNone/>
              <a:defRPr sz="1200">
                <a:solidFill>
                  <a:schemeClr val="bg1"/>
                </a:solidFill>
              </a:defRPr>
            </a:lvl1pPr>
          </a:lstStyle>
          <a:p>
            <a:r>
              <a:rPr lang="da-DK" dirty="0"/>
              <a:t>Klik på ikonet for at tilføje et billede</a:t>
            </a:r>
            <a:endParaRPr lang="en-GB" dirty="0"/>
          </a:p>
        </p:txBody>
      </p:sp>
      <p:grpSp>
        <p:nvGrpSpPr>
          <p:cNvPr id="3" name="Gruppe 2">
            <a:extLst>
              <a:ext uri="{FF2B5EF4-FFF2-40B4-BE49-F238E27FC236}">
                <a16:creationId xmlns:a16="http://schemas.microsoft.com/office/drawing/2014/main" id="{9269F672-E84B-7308-A289-A814271879BB}"/>
              </a:ext>
            </a:extLst>
          </p:cNvPr>
          <p:cNvGrpSpPr/>
          <p:nvPr userDrawn="1"/>
        </p:nvGrpSpPr>
        <p:grpSpPr>
          <a:xfrm>
            <a:off x="10097870" y="196552"/>
            <a:ext cx="2094129" cy="574822"/>
            <a:chOff x="10097870" y="196552"/>
            <a:chExt cx="2094129" cy="574822"/>
          </a:xfrm>
        </p:grpSpPr>
        <p:sp>
          <p:nvSpPr>
            <p:cNvPr id="7" name="Rektangel 6">
              <a:extLst>
                <a:ext uri="{FF2B5EF4-FFF2-40B4-BE49-F238E27FC236}">
                  <a16:creationId xmlns:a16="http://schemas.microsoft.com/office/drawing/2014/main" id="{3B663D0B-49E2-C89D-98A0-4BF429A6F0A8}"/>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1" name="Billede 10">
              <a:extLst>
                <a:ext uri="{FF2B5EF4-FFF2-40B4-BE49-F238E27FC236}">
                  <a16:creationId xmlns:a16="http://schemas.microsoft.com/office/drawing/2014/main" id="{A7C471E1-B1B7-BCA5-D353-AAADD14418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841680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og billede indholdsobjekt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00D916AC-811F-CC01-7D07-5808CDE56180}"/>
              </a:ext>
            </a:extLst>
          </p:cNvPr>
          <p:cNvSpPr/>
          <p:nvPr userDrawn="1"/>
        </p:nvSpPr>
        <p:spPr>
          <a:xfrm>
            <a:off x="0" y="65719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title"/>
          </p:nvPr>
        </p:nvSpPr>
        <p:spPr/>
        <p:txBody>
          <a:bodyPr/>
          <a:lstStyle>
            <a:lvl1pPr>
              <a:defRPr sz="3200"/>
            </a:lvl1pPr>
          </a:lstStyle>
          <a:p>
            <a:r>
              <a:rPr lang="da-DK"/>
              <a:t>Klik for at redigere titeltypografien i masteren</a:t>
            </a:r>
            <a:endParaRPr lang="da-DK" dirty="0"/>
          </a:p>
        </p:txBody>
      </p:sp>
      <p:sp>
        <p:nvSpPr>
          <p:cNvPr id="5" name="Pladsholder til dato 4"/>
          <p:cNvSpPr>
            <a:spLocks noGrp="1"/>
          </p:cNvSpPr>
          <p:nvPr>
            <p:ph type="dt" sz="half" idx="10"/>
          </p:nvPr>
        </p:nvSpPr>
        <p:spPr/>
        <p:txBody>
          <a:bodyPr/>
          <a:lstStyle>
            <a:lvl1pPr>
              <a:defRPr>
                <a:solidFill>
                  <a:schemeClr val="accent2"/>
                </a:solidFill>
              </a:defRPr>
            </a:lvl1pPr>
          </a:lstStyle>
          <a:p>
            <a:fld id="{ED280B4D-8722-414F-942E-84382C816727}" type="datetime1">
              <a:rPr lang="da-DK" smtClean="0"/>
              <a:pPr/>
              <a:t>22-08-2024</a:t>
            </a:fld>
            <a:endParaRPr lang="da-DK" dirty="0"/>
          </a:p>
        </p:txBody>
      </p:sp>
      <p:sp>
        <p:nvSpPr>
          <p:cNvPr id="6" name="Pladsholder til sidefod 5"/>
          <p:cNvSpPr>
            <a:spLocks noGrp="1"/>
          </p:cNvSpPr>
          <p:nvPr>
            <p:ph type="ftr" sz="quarter" idx="11"/>
          </p:nvPr>
        </p:nvSpPr>
        <p:spPr/>
        <p:txBody>
          <a:bodyPr/>
          <a:lstStyle>
            <a:lvl1pPr>
              <a:defRPr>
                <a:solidFill>
                  <a:schemeClr val="accent2"/>
                </a:solidFill>
              </a:defRPr>
            </a:lvl1pPr>
          </a:lstStyle>
          <a:p>
            <a:endParaRPr lang="da-DK" dirty="0"/>
          </a:p>
        </p:txBody>
      </p:sp>
      <p:sp>
        <p:nvSpPr>
          <p:cNvPr id="7" name="Pladsholder til slidenummer 6"/>
          <p:cNvSpPr>
            <a:spLocks noGrp="1"/>
          </p:cNvSpPr>
          <p:nvPr>
            <p:ph type="sldNum" sz="quarter" idx="12"/>
          </p:nvPr>
        </p:nvSpPr>
        <p:spPr/>
        <p:txBody>
          <a:bodyPr/>
          <a:lstStyle>
            <a:lvl1pPr>
              <a:defRPr>
                <a:solidFill>
                  <a:schemeClr val="accent2"/>
                </a:solidFill>
              </a:defRPr>
            </a:lvl1pPr>
          </a:lstStyle>
          <a:p>
            <a:fld id="{CD3521F6-ABE2-DF4A-A30A-AF2564ABEA76}" type="slidenum">
              <a:rPr lang="da-DK" smtClean="0"/>
              <a:pPr/>
              <a:t>‹nr.›</a:t>
            </a:fld>
            <a:endParaRPr lang="da-DK" dirty="0"/>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1" name="Pladsholder til billede 10">
            <a:extLst>
              <a:ext uri="{FF2B5EF4-FFF2-40B4-BE49-F238E27FC236}">
                <a16:creationId xmlns:a16="http://schemas.microsoft.com/office/drawing/2014/main" id="{3CB098DE-8244-AAE0-44CB-F9EE52C85511}"/>
              </a:ext>
            </a:extLst>
          </p:cNvPr>
          <p:cNvSpPr>
            <a:spLocks noGrp="1"/>
          </p:cNvSpPr>
          <p:nvPr>
            <p:ph type="pic" sz="quarter" idx="14"/>
          </p:nvPr>
        </p:nvSpPr>
        <p:spPr>
          <a:xfrm>
            <a:off x="6327775" y="2097088"/>
            <a:ext cx="5205413" cy="3527425"/>
          </a:xfrm>
        </p:spPr>
        <p:txBody>
          <a:bodyPr/>
          <a:lstStyle/>
          <a:p>
            <a:r>
              <a:rPr lang="da-DK" dirty="0"/>
              <a:t>Klik på ikonet for at tilføje et billede</a:t>
            </a:r>
            <a:endParaRPr lang="en-GB" dirty="0"/>
          </a:p>
        </p:txBody>
      </p:sp>
      <p:grpSp>
        <p:nvGrpSpPr>
          <p:cNvPr id="3" name="Gruppe 2">
            <a:extLst>
              <a:ext uri="{FF2B5EF4-FFF2-40B4-BE49-F238E27FC236}">
                <a16:creationId xmlns:a16="http://schemas.microsoft.com/office/drawing/2014/main" id="{68975E64-6DE2-FFB5-6BB2-287DA9A53A2C}"/>
              </a:ext>
            </a:extLst>
          </p:cNvPr>
          <p:cNvGrpSpPr/>
          <p:nvPr userDrawn="1"/>
        </p:nvGrpSpPr>
        <p:grpSpPr>
          <a:xfrm>
            <a:off x="10097870" y="196552"/>
            <a:ext cx="2094129" cy="574822"/>
            <a:chOff x="10097870" y="196552"/>
            <a:chExt cx="2094129" cy="574822"/>
          </a:xfrm>
        </p:grpSpPr>
        <p:sp>
          <p:nvSpPr>
            <p:cNvPr id="4" name="Rektangel 3">
              <a:extLst>
                <a:ext uri="{FF2B5EF4-FFF2-40B4-BE49-F238E27FC236}">
                  <a16:creationId xmlns:a16="http://schemas.microsoft.com/office/drawing/2014/main" id="{683DA9BF-E960-723C-F30C-37F7E8C1FC74}"/>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8" name="Billede 7">
              <a:extLst>
                <a:ext uri="{FF2B5EF4-FFF2-40B4-BE49-F238E27FC236}">
                  <a16:creationId xmlns:a16="http://schemas.microsoft.com/office/drawing/2014/main" id="{A01919F4-CD2A-16F4-47B9-6393D950EE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1833248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elslide – grøn">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3888" y="2111391"/>
            <a:ext cx="9013371" cy="3376942"/>
          </a:xfrm>
        </p:spPr>
        <p:txBody>
          <a:bodyPr anchor="t" anchorCtr="0"/>
          <a:lstStyle>
            <a:lvl1pPr algn="l">
              <a:defRPr sz="6000" b="1" spc="-150">
                <a:solidFill>
                  <a:schemeClr val="tx1"/>
                </a:solidFill>
              </a:defRPr>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1233488"/>
            <a:ext cx="10909300" cy="86360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p>
            <a:fld id="{9390286A-4FFF-064D-B98C-800C4447009A}" type="datetime1">
              <a:rPr lang="da-DK" smtClean="0"/>
              <a:t>22-08-2024</a:t>
            </a:fld>
            <a:endParaRPr lang="da-DK" dirty="0"/>
          </a:p>
        </p:txBody>
      </p:sp>
      <p:sp>
        <p:nvSpPr>
          <p:cNvPr id="5" name="Pladsholder til sidefod 4"/>
          <p:cNvSpPr>
            <a:spLocks noGrp="1"/>
          </p:cNvSpPr>
          <p:nvPr>
            <p:ph type="ftr" sz="quarter" idx="11"/>
          </p:nvPr>
        </p:nvSpPr>
        <p:spPr/>
        <p:txBody>
          <a:bodyPr/>
          <a:lstStyle>
            <a:lvl1pPr>
              <a:defRPr>
                <a:solidFill>
                  <a:schemeClr val="tx1"/>
                </a:solidFill>
              </a:defRPr>
            </a:lvl1pPr>
          </a:lstStyle>
          <a:p>
            <a:endParaRPr lang="da-DK" dirty="0"/>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dirty="0"/>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2026910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 og diagram indholdsobjekter">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C355817D-C063-AA99-C73E-AA48EBA9B581}"/>
              </a:ext>
            </a:extLst>
          </p:cNvPr>
          <p:cNvSpPr/>
          <p:nvPr userDrawn="1"/>
        </p:nvSpPr>
        <p:spPr>
          <a:xfrm>
            <a:off x="0" y="65719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2" name="Titel 1"/>
          <p:cNvSpPr>
            <a:spLocks noGrp="1"/>
          </p:cNvSpPr>
          <p:nvPr>
            <p:ph type="title"/>
          </p:nvPr>
        </p:nvSpPr>
        <p:spPr/>
        <p:txBody>
          <a:bodyPr/>
          <a:lstStyle>
            <a:lvl1pPr>
              <a:defRPr sz="3200"/>
            </a:lvl1pPr>
          </a:lstStyle>
          <a:p>
            <a:r>
              <a:rPr lang="da-DK"/>
              <a:t>Klik for at redigere titeltypografien i masteren</a:t>
            </a:r>
            <a:endParaRPr lang="da-DK" dirty="0"/>
          </a:p>
        </p:txBody>
      </p:sp>
      <p:sp>
        <p:nvSpPr>
          <p:cNvPr id="5" name="Pladsholder til dato 4"/>
          <p:cNvSpPr>
            <a:spLocks noGrp="1"/>
          </p:cNvSpPr>
          <p:nvPr>
            <p:ph type="dt" sz="half" idx="10"/>
          </p:nvPr>
        </p:nvSpPr>
        <p:spPr/>
        <p:txBody>
          <a:bodyPr/>
          <a:lstStyle>
            <a:lvl1pPr>
              <a:defRPr>
                <a:solidFill>
                  <a:schemeClr val="accent2"/>
                </a:solidFill>
              </a:defRPr>
            </a:lvl1pPr>
          </a:lstStyle>
          <a:p>
            <a:fld id="{5B200993-DCAB-3A47-8A21-78FB69E9540A}" type="datetime1">
              <a:rPr lang="da-DK" smtClean="0"/>
              <a:pPr/>
              <a:t>22-08-2024</a:t>
            </a:fld>
            <a:endParaRPr lang="da-DK" dirty="0"/>
          </a:p>
        </p:txBody>
      </p:sp>
      <p:sp>
        <p:nvSpPr>
          <p:cNvPr id="6" name="Pladsholder til sidefod 5"/>
          <p:cNvSpPr>
            <a:spLocks noGrp="1"/>
          </p:cNvSpPr>
          <p:nvPr>
            <p:ph type="ftr" sz="quarter" idx="11"/>
          </p:nvPr>
        </p:nvSpPr>
        <p:spPr/>
        <p:txBody>
          <a:bodyPr/>
          <a:lstStyle>
            <a:lvl1pPr>
              <a:defRPr>
                <a:solidFill>
                  <a:schemeClr val="accent2"/>
                </a:solidFill>
              </a:defRPr>
            </a:lvl1pPr>
          </a:lstStyle>
          <a:p>
            <a:endParaRPr lang="da-DK" dirty="0"/>
          </a:p>
        </p:txBody>
      </p:sp>
      <p:sp>
        <p:nvSpPr>
          <p:cNvPr id="7" name="Pladsholder til slidenummer 6"/>
          <p:cNvSpPr>
            <a:spLocks noGrp="1"/>
          </p:cNvSpPr>
          <p:nvPr>
            <p:ph type="sldNum" sz="quarter" idx="12"/>
          </p:nvPr>
        </p:nvSpPr>
        <p:spPr/>
        <p:txBody>
          <a:bodyPr/>
          <a:lstStyle>
            <a:lvl1pPr>
              <a:defRPr>
                <a:solidFill>
                  <a:schemeClr val="accent2"/>
                </a:solidFill>
              </a:defRPr>
            </a:lvl1pPr>
          </a:lstStyle>
          <a:p>
            <a:fld id="{CD3521F6-ABE2-DF4A-A30A-AF2564ABEA76}" type="slidenum">
              <a:rPr lang="da-DK" smtClean="0"/>
              <a:pPr/>
              <a:t>‹nr.›</a:t>
            </a:fld>
            <a:endParaRPr lang="da-DK" dirty="0"/>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0" name="Pladsholder til diagram 9">
            <a:extLst>
              <a:ext uri="{FF2B5EF4-FFF2-40B4-BE49-F238E27FC236}">
                <a16:creationId xmlns:a16="http://schemas.microsoft.com/office/drawing/2014/main" id="{0A617C21-E80C-9E60-24A9-FDBDDE7D4AA7}"/>
              </a:ext>
            </a:extLst>
          </p:cNvPr>
          <p:cNvSpPr>
            <a:spLocks noGrp="1"/>
          </p:cNvSpPr>
          <p:nvPr>
            <p:ph type="chart" sz="quarter" idx="14"/>
          </p:nvPr>
        </p:nvSpPr>
        <p:spPr>
          <a:xfrm>
            <a:off x="6336918" y="2097088"/>
            <a:ext cx="5196269" cy="3527425"/>
          </a:xfrm>
        </p:spPr>
        <p:txBody>
          <a:bodyPr/>
          <a:lstStyle/>
          <a:p>
            <a:r>
              <a:rPr lang="da-DK" dirty="0"/>
              <a:t>Klik på ikonet for at tilføje et diagram</a:t>
            </a:r>
            <a:endParaRPr lang="en-GB" dirty="0"/>
          </a:p>
        </p:txBody>
      </p:sp>
      <p:grpSp>
        <p:nvGrpSpPr>
          <p:cNvPr id="3" name="Gruppe 2">
            <a:extLst>
              <a:ext uri="{FF2B5EF4-FFF2-40B4-BE49-F238E27FC236}">
                <a16:creationId xmlns:a16="http://schemas.microsoft.com/office/drawing/2014/main" id="{D56D6AED-915D-B08A-EE34-D3007D2B5427}"/>
              </a:ext>
            </a:extLst>
          </p:cNvPr>
          <p:cNvGrpSpPr/>
          <p:nvPr userDrawn="1"/>
        </p:nvGrpSpPr>
        <p:grpSpPr>
          <a:xfrm>
            <a:off x="10097870" y="196552"/>
            <a:ext cx="2094129" cy="574822"/>
            <a:chOff x="10097870" y="196552"/>
            <a:chExt cx="2094129" cy="574822"/>
          </a:xfrm>
        </p:grpSpPr>
        <p:sp>
          <p:nvSpPr>
            <p:cNvPr id="4" name="Rektangel 3">
              <a:extLst>
                <a:ext uri="{FF2B5EF4-FFF2-40B4-BE49-F238E27FC236}">
                  <a16:creationId xmlns:a16="http://schemas.microsoft.com/office/drawing/2014/main" id="{FE861F13-05E2-25AD-0D31-2FCF910EFA4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8" name="Billede 7">
              <a:extLst>
                <a:ext uri="{FF2B5EF4-FFF2-40B4-BE49-F238E27FC236}">
                  <a16:creationId xmlns:a16="http://schemas.microsoft.com/office/drawing/2014/main" id="{B0D47A29-D5AB-6493-82C6-A9F3A0468F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1084356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og video indholdsobjekter">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2E473C86-C97C-8469-FF14-85C71E8FFA2E}"/>
              </a:ext>
            </a:extLst>
          </p:cNvPr>
          <p:cNvSpPr/>
          <p:nvPr userDrawn="1"/>
        </p:nvSpPr>
        <p:spPr>
          <a:xfrm>
            <a:off x="0" y="65719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2" name="Titel 1"/>
          <p:cNvSpPr>
            <a:spLocks noGrp="1"/>
          </p:cNvSpPr>
          <p:nvPr>
            <p:ph type="title"/>
          </p:nvPr>
        </p:nvSpPr>
        <p:spPr/>
        <p:txBody>
          <a:bodyPr/>
          <a:lstStyle>
            <a:lvl1pPr>
              <a:defRPr sz="3200"/>
            </a:lvl1pPr>
          </a:lstStyle>
          <a:p>
            <a:r>
              <a:rPr lang="da-DK"/>
              <a:t>Klik for at redigere titeltypografien i masteren</a:t>
            </a:r>
            <a:endParaRPr lang="da-DK" dirty="0"/>
          </a:p>
        </p:txBody>
      </p:sp>
      <p:sp>
        <p:nvSpPr>
          <p:cNvPr id="5" name="Pladsholder til dato 4"/>
          <p:cNvSpPr>
            <a:spLocks noGrp="1"/>
          </p:cNvSpPr>
          <p:nvPr>
            <p:ph type="dt" sz="half" idx="10"/>
          </p:nvPr>
        </p:nvSpPr>
        <p:spPr/>
        <p:txBody>
          <a:bodyPr/>
          <a:lstStyle>
            <a:lvl1pPr>
              <a:defRPr>
                <a:solidFill>
                  <a:schemeClr val="accent2"/>
                </a:solidFill>
              </a:defRPr>
            </a:lvl1pPr>
          </a:lstStyle>
          <a:p>
            <a:fld id="{2D5E04FD-0EA3-6D4E-875F-675ACC532312}" type="datetime1">
              <a:rPr lang="da-DK" smtClean="0"/>
              <a:pPr/>
              <a:t>22-08-2024</a:t>
            </a:fld>
            <a:endParaRPr lang="da-DK" dirty="0"/>
          </a:p>
        </p:txBody>
      </p:sp>
      <p:sp>
        <p:nvSpPr>
          <p:cNvPr id="6" name="Pladsholder til sidefod 5"/>
          <p:cNvSpPr>
            <a:spLocks noGrp="1"/>
          </p:cNvSpPr>
          <p:nvPr>
            <p:ph type="ftr" sz="quarter" idx="11"/>
          </p:nvPr>
        </p:nvSpPr>
        <p:spPr/>
        <p:txBody>
          <a:bodyPr/>
          <a:lstStyle>
            <a:lvl1pPr>
              <a:defRPr>
                <a:solidFill>
                  <a:schemeClr val="accent2"/>
                </a:solidFill>
              </a:defRPr>
            </a:lvl1pPr>
          </a:lstStyle>
          <a:p>
            <a:endParaRPr lang="da-DK" dirty="0"/>
          </a:p>
        </p:txBody>
      </p:sp>
      <p:sp>
        <p:nvSpPr>
          <p:cNvPr id="7" name="Pladsholder til slidenummer 6"/>
          <p:cNvSpPr>
            <a:spLocks noGrp="1"/>
          </p:cNvSpPr>
          <p:nvPr>
            <p:ph type="sldNum" sz="quarter" idx="12"/>
          </p:nvPr>
        </p:nvSpPr>
        <p:spPr/>
        <p:txBody>
          <a:bodyPr/>
          <a:lstStyle>
            <a:lvl1pPr>
              <a:defRPr>
                <a:solidFill>
                  <a:schemeClr val="accent2"/>
                </a:solidFill>
              </a:defRPr>
            </a:lvl1pPr>
          </a:lstStyle>
          <a:p>
            <a:fld id="{CD3521F6-ABE2-DF4A-A30A-AF2564ABEA76}" type="slidenum">
              <a:rPr lang="da-DK" smtClean="0"/>
              <a:pPr/>
              <a:t>‹nr.›</a:t>
            </a:fld>
            <a:endParaRPr lang="da-DK" dirty="0"/>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4" name="Pladsholder til medieklip 3">
            <a:extLst>
              <a:ext uri="{FF2B5EF4-FFF2-40B4-BE49-F238E27FC236}">
                <a16:creationId xmlns:a16="http://schemas.microsoft.com/office/drawing/2014/main" id="{D93B67CE-115F-C60F-046B-E2A702D63F57}"/>
              </a:ext>
            </a:extLst>
          </p:cNvPr>
          <p:cNvSpPr>
            <a:spLocks noGrp="1"/>
          </p:cNvSpPr>
          <p:nvPr>
            <p:ph type="media" sz="quarter" idx="14"/>
          </p:nvPr>
        </p:nvSpPr>
        <p:spPr>
          <a:xfrm>
            <a:off x="6337426" y="2097088"/>
            <a:ext cx="5195762" cy="3527425"/>
          </a:xfrm>
        </p:spPr>
        <p:txBody>
          <a:bodyPr/>
          <a:lstStyle/>
          <a:p>
            <a:r>
              <a:rPr lang="da-DK" dirty="0"/>
              <a:t>Klik på ikonet for at tilføje et medie</a:t>
            </a:r>
            <a:endParaRPr lang="en-GB" dirty="0"/>
          </a:p>
        </p:txBody>
      </p:sp>
      <p:grpSp>
        <p:nvGrpSpPr>
          <p:cNvPr id="3" name="Gruppe 2">
            <a:extLst>
              <a:ext uri="{FF2B5EF4-FFF2-40B4-BE49-F238E27FC236}">
                <a16:creationId xmlns:a16="http://schemas.microsoft.com/office/drawing/2014/main" id="{71A5D91A-14E8-534C-811E-5C3D0B08322A}"/>
              </a:ext>
            </a:extLst>
          </p:cNvPr>
          <p:cNvGrpSpPr/>
          <p:nvPr userDrawn="1"/>
        </p:nvGrpSpPr>
        <p:grpSpPr>
          <a:xfrm>
            <a:off x="10097870" y="196552"/>
            <a:ext cx="2094129" cy="574822"/>
            <a:chOff x="10097870" y="196552"/>
            <a:chExt cx="2094129" cy="574822"/>
          </a:xfrm>
        </p:grpSpPr>
        <p:sp>
          <p:nvSpPr>
            <p:cNvPr id="8" name="Rektangel 7">
              <a:extLst>
                <a:ext uri="{FF2B5EF4-FFF2-40B4-BE49-F238E27FC236}">
                  <a16:creationId xmlns:a16="http://schemas.microsoft.com/office/drawing/2014/main" id="{96316310-E1C1-B556-A13A-439EC5C834D5}"/>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0" name="Billede 9">
              <a:extLst>
                <a:ext uri="{FF2B5EF4-FFF2-40B4-BE49-F238E27FC236}">
                  <a16:creationId xmlns:a16="http://schemas.microsoft.com/office/drawing/2014/main" id="{722D2389-B507-4033-48E6-C0B10BE17A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730763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lede med billedtekst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B95023A-6FDD-9CCD-9A81-DB4F9CD67398}"/>
              </a:ext>
            </a:extLst>
          </p:cNvPr>
          <p:cNvSpPr/>
          <p:nvPr userDrawn="1"/>
        </p:nvSpPr>
        <p:spPr>
          <a:xfrm>
            <a:off x="0" y="65719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title"/>
          </p:nvPr>
        </p:nvSpPr>
        <p:spPr>
          <a:xfrm>
            <a:off x="635773" y="1233488"/>
            <a:ext cx="3932237" cy="694166"/>
          </a:xfrm>
        </p:spPr>
        <p:txBody>
          <a:bodyPr anchor="t" anchorCtr="0"/>
          <a:lstStyle>
            <a:lvl1pPr>
              <a:defRPr sz="2400"/>
            </a:lvl1pPr>
          </a:lstStyle>
          <a:p>
            <a:r>
              <a:rPr lang="da-DK"/>
              <a:t>Klik for at redigere titeltypografien i masteren</a:t>
            </a:r>
            <a:endParaRPr lang="da-DK" dirty="0"/>
          </a:p>
        </p:txBody>
      </p:sp>
      <p:sp>
        <p:nvSpPr>
          <p:cNvPr id="3" name="Pladsholder til billede 2"/>
          <p:cNvSpPr>
            <a:spLocks noGrp="1"/>
          </p:cNvSpPr>
          <p:nvPr>
            <p:ph type="pic" idx="1"/>
          </p:nvPr>
        </p:nvSpPr>
        <p:spPr>
          <a:xfrm>
            <a:off x="5183188" y="1233488"/>
            <a:ext cx="6350000" cy="4265269"/>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ikonet for at tilføje et billede</a:t>
            </a:r>
          </a:p>
        </p:txBody>
      </p:sp>
      <p:sp>
        <p:nvSpPr>
          <p:cNvPr id="4" name="Pladsholder til tekst 3"/>
          <p:cNvSpPr>
            <a:spLocks noGrp="1"/>
          </p:cNvSpPr>
          <p:nvPr>
            <p:ph type="body" sz="half" idx="2"/>
          </p:nvPr>
        </p:nvSpPr>
        <p:spPr>
          <a:xfrm>
            <a:off x="635773" y="2097088"/>
            <a:ext cx="3932237" cy="3401669"/>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lvl1pPr>
              <a:defRPr>
                <a:solidFill>
                  <a:schemeClr val="accent2"/>
                </a:solidFill>
              </a:defRPr>
            </a:lvl1pPr>
          </a:lstStyle>
          <a:p>
            <a:fld id="{1729CF11-B9EA-D84E-8471-7F61E0D31E8D}" type="datetime1">
              <a:rPr lang="da-DK" smtClean="0"/>
              <a:pPr/>
              <a:t>22-08-2024</a:t>
            </a:fld>
            <a:endParaRPr lang="da-DK" dirty="0"/>
          </a:p>
        </p:txBody>
      </p:sp>
      <p:sp>
        <p:nvSpPr>
          <p:cNvPr id="6" name="Pladsholder til sidefod 5"/>
          <p:cNvSpPr>
            <a:spLocks noGrp="1"/>
          </p:cNvSpPr>
          <p:nvPr>
            <p:ph type="ftr" sz="quarter" idx="11"/>
          </p:nvPr>
        </p:nvSpPr>
        <p:spPr/>
        <p:txBody>
          <a:bodyPr/>
          <a:lstStyle>
            <a:lvl1pPr>
              <a:defRPr>
                <a:solidFill>
                  <a:schemeClr val="accent2"/>
                </a:solidFill>
              </a:defRPr>
            </a:lvl1pPr>
          </a:lstStyle>
          <a:p>
            <a:endParaRPr lang="da-DK" dirty="0"/>
          </a:p>
        </p:txBody>
      </p:sp>
      <p:sp>
        <p:nvSpPr>
          <p:cNvPr id="7" name="Pladsholder til slidenummer 6"/>
          <p:cNvSpPr>
            <a:spLocks noGrp="1"/>
          </p:cNvSpPr>
          <p:nvPr>
            <p:ph type="sldNum" sz="quarter" idx="12"/>
          </p:nvPr>
        </p:nvSpPr>
        <p:spPr/>
        <p:txBody>
          <a:bodyPr/>
          <a:lstStyle>
            <a:lvl1pPr>
              <a:defRPr>
                <a:solidFill>
                  <a:schemeClr val="accent2"/>
                </a:solidFill>
              </a:defRPr>
            </a:lvl1pPr>
          </a:lstStyle>
          <a:p>
            <a:fld id="{CD3521F6-ABE2-DF4A-A30A-AF2564ABEA76}" type="slidenum">
              <a:rPr lang="da-DK" smtClean="0"/>
              <a:pPr/>
              <a:t>‹nr.›</a:t>
            </a:fld>
            <a:endParaRPr lang="da-DK" dirty="0"/>
          </a:p>
        </p:txBody>
      </p:sp>
      <p:grpSp>
        <p:nvGrpSpPr>
          <p:cNvPr id="8" name="Gruppe 7">
            <a:extLst>
              <a:ext uri="{FF2B5EF4-FFF2-40B4-BE49-F238E27FC236}">
                <a16:creationId xmlns:a16="http://schemas.microsoft.com/office/drawing/2014/main" id="{54A5F497-AFAB-0F1B-08F7-9398A54F1018}"/>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7AA65138-E36F-7F1C-AE01-F77509227FCD}"/>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1" name="Billede 10">
              <a:extLst>
                <a:ext uri="{FF2B5EF4-FFF2-40B4-BE49-F238E27FC236}">
                  <a16:creationId xmlns:a16="http://schemas.microsoft.com/office/drawing/2014/main" id="{82C542EC-61FA-6D18-915C-AF184CA9BA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34679126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2a_Billede med billedteks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3FE98EA-FFE3-8CD7-81B2-6A42831C3F67}"/>
              </a:ext>
            </a:extLst>
          </p:cNvPr>
          <p:cNvSpPr/>
          <p:nvPr userDrawn="1"/>
        </p:nvSpPr>
        <p:spPr>
          <a:xfrm>
            <a:off x="0" y="65719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 name="Pladsholder til billede 2"/>
          <p:cNvSpPr>
            <a:spLocks noGrp="1"/>
          </p:cNvSpPr>
          <p:nvPr>
            <p:ph type="pic" idx="1"/>
          </p:nvPr>
        </p:nvSpPr>
        <p:spPr>
          <a:xfrm>
            <a:off x="5183188" y="0"/>
            <a:ext cx="7008812" cy="685800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ikonet for at tilføje et billede</a:t>
            </a:r>
          </a:p>
        </p:txBody>
      </p:sp>
      <p:sp>
        <p:nvSpPr>
          <p:cNvPr id="2" name="Titel 1"/>
          <p:cNvSpPr>
            <a:spLocks noGrp="1"/>
          </p:cNvSpPr>
          <p:nvPr>
            <p:ph type="title"/>
          </p:nvPr>
        </p:nvSpPr>
        <p:spPr>
          <a:xfrm>
            <a:off x="635773" y="1233488"/>
            <a:ext cx="3932237" cy="694166"/>
          </a:xfrm>
        </p:spPr>
        <p:txBody>
          <a:bodyPr anchor="t" anchorCtr="0"/>
          <a:lstStyle>
            <a:lvl1pPr>
              <a:defRPr sz="2400"/>
            </a:lvl1pPr>
          </a:lstStyle>
          <a:p>
            <a:r>
              <a:rPr lang="da-DK"/>
              <a:t>Klik for at redigere titeltypografien i masteren</a:t>
            </a:r>
            <a:endParaRPr lang="da-DK" dirty="0"/>
          </a:p>
        </p:txBody>
      </p:sp>
      <p:sp>
        <p:nvSpPr>
          <p:cNvPr id="4" name="Pladsholder til tekst 3"/>
          <p:cNvSpPr>
            <a:spLocks noGrp="1"/>
          </p:cNvSpPr>
          <p:nvPr>
            <p:ph type="body" sz="half" idx="2"/>
          </p:nvPr>
        </p:nvSpPr>
        <p:spPr>
          <a:xfrm>
            <a:off x="635773" y="2097088"/>
            <a:ext cx="3932237" cy="3401669"/>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lvl1pPr>
              <a:defRPr>
                <a:solidFill>
                  <a:schemeClr val="accent2"/>
                </a:solidFill>
              </a:defRPr>
            </a:lvl1pPr>
          </a:lstStyle>
          <a:p>
            <a:fld id="{1EFA1330-F4A1-C54F-8999-D0D986E0063D}" type="datetime1">
              <a:rPr lang="da-DK" smtClean="0"/>
              <a:pPr/>
              <a:t>22-08-2024</a:t>
            </a:fld>
            <a:endParaRPr lang="da-DK" dirty="0"/>
          </a:p>
        </p:txBody>
      </p:sp>
      <p:sp>
        <p:nvSpPr>
          <p:cNvPr id="6" name="Pladsholder til sidefod 5"/>
          <p:cNvSpPr>
            <a:spLocks noGrp="1"/>
          </p:cNvSpPr>
          <p:nvPr>
            <p:ph type="ftr" sz="quarter" idx="11"/>
          </p:nvPr>
        </p:nvSpPr>
        <p:spPr/>
        <p:txBody>
          <a:bodyPr/>
          <a:lstStyle>
            <a:lvl1pPr>
              <a:defRPr>
                <a:solidFill>
                  <a:schemeClr val="accent2"/>
                </a:solidFill>
              </a:defRPr>
            </a:lvl1pPr>
          </a:lstStyle>
          <a:p>
            <a:endParaRPr lang="da-DK" dirty="0"/>
          </a:p>
        </p:txBody>
      </p:sp>
      <p:sp>
        <p:nvSpPr>
          <p:cNvPr id="7" name="Pladsholder til slidenummer 6"/>
          <p:cNvSpPr>
            <a:spLocks noGrp="1"/>
          </p:cNvSpPr>
          <p:nvPr>
            <p:ph type="sldNum" sz="quarter" idx="12"/>
          </p:nvPr>
        </p:nvSpPr>
        <p:spPr/>
        <p:txBody>
          <a:bodyPr/>
          <a:lstStyle>
            <a:lvl1pPr>
              <a:defRPr>
                <a:solidFill>
                  <a:schemeClr val="accent2"/>
                </a:solidFill>
              </a:defRPr>
            </a:lvl1pPr>
          </a:lstStyle>
          <a:p>
            <a:fld id="{CD3521F6-ABE2-DF4A-A30A-AF2564ABEA76}" type="slidenum">
              <a:rPr lang="da-DK" smtClean="0"/>
              <a:pPr/>
              <a:t>‹nr.›</a:t>
            </a:fld>
            <a:endParaRPr lang="da-DK" dirty="0"/>
          </a:p>
        </p:txBody>
      </p:sp>
    </p:spTree>
    <p:extLst>
      <p:ext uri="{BB962C8B-B14F-4D97-AF65-F5344CB8AC3E}">
        <p14:creationId xmlns:p14="http://schemas.microsoft.com/office/powerpoint/2010/main" val="29013768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1_2a_Billede med billedteks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BD3021D-CEE0-337C-8A3C-17F3C08D747C}"/>
              </a:ext>
            </a:extLst>
          </p:cNvPr>
          <p:cNvSpPr/>
          <p:nvPr userDrawn="1"/>
        </p:nvSpPr>
        <p:spPr>
          <a:xfrm>
            <a:off x="0" y="65719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title"/>
          </p:nvPr>
        </p:nvSpPr>
        <p:spPr>
          <a:xfrm>
            <a:off x="635773" y="1233488"/>
            <a:ext cx="6304854" cy="694166"/>
          </a:xfrm>
        </p:spPr>
        <p:txBody>
          <a:bodyPr anchor="t" anchorCtr="0"/>
          <a:lstStyle>
            <a:lvl1pPr>
              <a:defRPr sz="2400"/>
            </a:lvl1pPr>
          </a:lstStyle>
          <a:p>
            <a:r>
              <a:rPr lang="da-DK"/>
              <a:t>Klik for at redigere titeltypografien i masteren</a:t>
            </a:r>
            <a:endParaRPr lang="da-DK" dirty="0"/>
          </a:p>
        </p:txBody>
      </p:sp>
      <p:sp>
        <p:nvSpPr>
          <p:cNvPr id="3" name="Pladsholder til billede 2"/>
          <p:cNvSpPr>
            <a:spLocks noGrp="1"/>
          </p:cNvSpPr>
          <p:nvPr>
            <p:ph type="pic" idx="1"/>
          </p:nvPr>
        </p:nvSpPr>
        <p:spPr>
          <a:xfrm>
            <a:off x="7689410" y="0"/>
            <a:ext cx="4502590" cy="685800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ikonet for at tilføje et billede</a:t>
            </a:r>
          </a:p>
        </p:txBody>
      </p:sp>
      <p:sp>
        <p:nvSpPr>
          <p:cNvPr id="4" name="Pladsholder til tekst 3"/>
          <p:cNvSpPr>
            <a:spLocks noGrp="1"/>
          </p:cNvSpPr>
          <p:nvPr>
            <p:ph type="body" sz="half" idx="2"/>
          </p:nvPr>
        </p:nvSpPr>
        <p:spPr>
          <a:xfrm>
            <a:off x="635773" y="2097088"/>
            <a:ext cx="6304854" cy="3401669"/>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lvl1pPr>
              <a:defRPr>
                <a:solidFill>
                  <a:schemeClr val="accent2"/>
                </a:solidFill>
              </a:defRPr>
            </a:lvl1pPr>
          </a:lstStyle>
          <a:p>
            <a:fld id="{1EFA1330-F4A1-C54F-8999-D0D986E0063D}" type="datetime1">
              <a:rPr lang="da-DK" smtClean="0"/>
              <a:pPr/>
              <a:t>22-08-2024</a:t>
            </a:fld>
            <a:endParaRPr lang="da-DK" dirty="0"/>
          </a:p>
        </p:txBody>
      </p:sp>
      <p:sp>
        <p:nvSpPr>
          <p:cNvPr id="6" name="Pladsholder til sidefod 5"/>
          <p:cNvSpPr>
            <a:spLocks noGrp="1"/>
          </p:cNvSpPr>
          <p:nvPr>
            <p:ph type="ftr" sz="quarter" idx="11"/>
          </p:nvPr>
        </p:nvSpPr>
        <p:spPr/>
        <p:txBody>
          <a:bodyPr/>
          <a:lstStyle>
            <a:lvl1pPr>
              <a:defRPr>
                <a:solidFill>
                  <a:schemeClr val="accent2"/>
                </a:solidFill>
              </a:defRPr>
            </a:lvl1pPr>
          </a:lstStyle>
          <a:p>
            <a:endParaRPr lang="da-DK" dirty="0"/>
          </a:p>
        </p:txBody>
      </p:sp>
      <p:sp>
        <p:nvSpPr>
          <p:cNvPr id="7" name="Pladsholder til slidenummer 6"/>
          <p:cNvSpPr>
            <a:spLocks noGrp="1"/>
          </p:cNvSpPr>
          <p:nvPr>
            <p:ph type="sldNum" sz="quarter" idx="12"/>
          </p:nvPr>
        </p:nvSpPr>
        <p:spPr/>
        <p:txBody>
          <a:bodyPr/>
          <a:lstStyle>
            <a:lvl1pPr>
              <a:defRPr>
                <a:solidFill>
                  <a:schemeClr val="accent2"/>
                </a:solidFill>
              </a:defRPr>
            </a:lvl1pPr>
          </a:lstStyle>
          <a:p>
            <a:fld id="{CD3521F6-ABE2-DF4A-A30A-AF2564ABEA76}" type="slidenum">
              <a:rPr lang="da-DK" smtClean="0"/>
              <a:pPr/>
              <a:t>‹nr.›</a:t>
            </a:fld>
            <a:endParaRPr lang="da-DK" dirty="0"/>
          </a:p>
        </p:txBody>
      </p:sp>
      <p:sp>
        <p:nvSpPr>
          <p:cNvPr id="9" name="Tekstfelt 8">
            <a:extLst>
              <a:ext uri="{FF2B5EF4-FFF2-40B4-BE49-F238E27FC236}">
                <a16:creationId xmlns:a16="http://schemas.microsoft.com/office/drawing/2014/main" id="{8532FE61-3967-A976-6F1B-6CA48FAD8478}"/>
              </a:ext>
            </a:extLst>
          </p:cNvPr>
          <p:cNvSpPr txBox="1"/>
          <p:nvPr userDrawn="1"/>
        </p:nvSpPr>
        <p:spPr>
          <a:xfrm>
            <a:off x="2556588" y="8164286"/>
            <a:ext cx="184731" cy="369332"/>
          </a:xfrm>
          <a:prstGeom prst="rect">
            <a:avLst/>
          </a:prstGeom>
          <a:noFill/>
        </p:spPr>
        <p:txBody>
          <a:bodyPr wrap="none" rtlCol="0">
            <a:spAutoFit/>
          </a:bodyPr>
          <a:lstStyle/>
          <a:p>
            <a:endParaRPr lang="da-DK" dirty="0"/>
          </a:p>
        </p:txBody>
      </p:sp>
    </p:spTree>
    <p:extLst>
      <p:ext uri="{BB962C8B-B14F-4D97-AF65-F5344CB8AC3E}">
        <p14:creationId xmlns:p14="http://schemas.microsoft.com/office/powerpoint/2010/main" val="2236776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ekst-billede indholdsobjekter – lys grøn">
    <p:bg>
      <p:bgPr>
        <a:solidFill>
          <a:schemeClr val="bg2">
            <a:alpha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lvl1pPr>
          </a:lstStyle>
          <a:p>
            <a:r>
              <a:rPr lang="da-DK"/>
              <a:t>Klik for at redigere titeltypografien i masteren</a:t>
            </a:r>
            <a:endParaRPr lang="da-DK" dirty="0"/>
          </a:p>
        </p:txBody>
      </p:sp>
      <p:sp>
        <p:nvSpPr>
          <p:cNvPr id="5" name="Pladsholder til dato 4"/>
          <p:cNvSpPr>
            <a:spLocks noGrp="1"/>
          </p:cNvSpPr>
          <p:nvPr>
            <p:ph type="dt" sz="half" idx="10"/>
          </p:nvPr>
        </p:nvSpPr>
        <p:spPr/>
        <p:txBody>
          <a:bodyPr/>
          <a:lstStyle/>
          <a:p>
            <a:fld id="{ED280B4D-8722-414F-942E-84382C816727}" type="datetime1">
              <a:rPr lang="da-DK" smtClean="0"/>
              <a:t>22-08-2024</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dirty="0"/>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1" name="Pladsholder til billede 10">
            <a:extLst>
              <a:ext uri="{FF2B5EF4-FFF2-40B4-BE49-F238E27FC236}">
                <a16:creationId xmlns:a16="http://schemas.microsoft.com/office/drawing/2014/main" id="{3CB098DE-8244-AAE0-44CB-F9EE52C85511}"/>
              </a:ext>
            </a:extLst>
          </p:cNvPr>
          <p:cNvSpPr>
            <a:spLocks noGrp="1"/>
          </p:cNvSpPr>
          <p:nvPr>
            <p:ph type="pic" sz="quarter" idx="14"/>
          </p:nvPr>
        </p:nvSpPr>
        <p:spPr>
          <a:xfrm>
            <a:off x="6327775" y="2097088"/>
            <a:ext cx="5205413" cy="3527425"/>
          </a:xfrm>
        </p:spPr>
        <p:txBody>
          <a:bodyPr/>
          <a:lstStyle/>
          <a:p>
            <a:r>
              <a:rPr lang="da-DK" dirty="0"/>
              <a:t>Klik på ikonet for at tilføje et billede</a:t>
            </a:r>
            <a:endParaRPr lang="en-GB" dirty="0"/>
          </a:p>
        </p:txBody>
      </p:sp>
      <p:grpSp>
        <p:nvGrpSpPr>
          <p:cNvPr id="3" name="Gruppe 2">
            <a:extLst>
              <a:ext uri="{FF2B5EF4-FFF2-40B4-BE49-F238E27FC236}">
                <a16:creationId xmlns:a16="http://schemas.microsoft.com/office/drawing/2014/main" id="{E5317FEC-F567-BFFF-E8F5-5EB10E401506}"/>
              </a:ext>
            </a:extLst>
          </p:cNvPr>
          <p:cNvGrpSpPr/>
          <p:nvPr userDrawn="1"/>
        </p:nvGrpSpPr>
        <p:grpSpPr>
          <a:xfrm>
            <a:off x="10097870" y="196552"/>
            <a:ext cx="2094129" cy="574822"/>
            <a:chOff x="10097870" y="196552"/>
            <a:chExt cx="2094129" cy="574822"/>
          </a:xfrm>
        </p:grpSpPr>
        <p:sp>
          <p:nvSpPr>
            <p:cNvPr id="4" name="Rektangel 3">
              <a:extLst>
                <a:ext uri="{FF2B5EF4-FFF2-40B4-BE49-F238E27FC236}">
                  <a16:creationId xmlns:a16="http://schemas.microsoft.com/office/drawing/2014/main" id="{4F756A1D-8053-AA26-2910-61B351B3F0D0}"/>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8" name="Billede 7">
              <a:extLst>
                <a:ext uri="{FF2B5EF4-FFF2-40B4-BE49-F238E27FC236}">
                  <a16:creationId xmlns:a16="http://schemas.microsoft.com/office/drawing/2014/main" id="{30B7E59C-2DED-5BAF-7F22-C2D03C0C790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12420057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 -diagram indholdsobjekter – lys grøn">
    <p:bg>
      <p:bgPr>
        <a:solidFill>
          <a:schemeClr val="bg2">
            <a:alpha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lvl1pPr>
          </a:lstStyle>
          <a:p>
            <a:r>
              <a:rPr lang="da-DK"/>
              <a:t>Klik for at redigere titeltypografien i masteren</a:t>
            </a:r>
            <a:endParaRPr lang="da-DK" dirty="0"/>
          </a:p>
        </p:txBody>
      </p:sp>
      <p:sp>
        <p:nvSpPr>
          <p:cNvPr id="5" name="Pladsholder til dato 4"/>
          <p:cNvSpPr>
            <a:spLocks noGrp="1"/>
          </p:cNvSpPr>
          <p:nvPr>
            <p:ph type="dt" sz="half" idx="10"/>
          </p:nvPr>
        </p:nvSpPr>
        <p:spPr/>
        <p:txBody>
          <a:bodyPr/>
          <a:lstStyle/>
          <a:p>
            <a:fld id="{5B200993-DCAB-3A47-8A21-78FB69E9540A}" type="datetime1">
              <a:rPr lang="da-DK" smtClean="0"/>
              <a:t>22-08-2024</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dirty="0"/>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0" name="Pladsholder til diagram 9">
            <a:extLst>
              <a:ext uri="{FF2B5EF4-FFF2-40B4-BE49-F238E27FC236}">
                <a16:creationId xmlns:a16="http://schemas.microsoft.com/office/drawing/2014/main" id="{0A617C21-E80C-9E60-24A9-FDBDDE7D4AA7}"/>
              </a:ext>
            </a:extLst>
          </p:cNvPr>
          <p:cNvSpPr>
            <a:spLocks noGrp="1"/>
          </p:cNvSpPr>
          <p:nvPr>
            <p:ph type="chart" sz="quarter" idx="14"/>
          </p:nvPr>
        </p:nvSpPr>
        <p:spPr>
          <a:xfrm>
            <a:off x="6292850" y="2097088"/>
            <a:ext cx="5240338" cy="3527425"/>
          </a:xfrm>
        </p:spPr>
        <p:txBody>
          <a:bodyPr/>
          <a:lstStyle/>
          <a:p>
            <a:r>
              <a:rPr lang="da-DK" dirty="0"/>
              <a:t>Klik på ikonet for at tilføje et diagram</a:t>
            </a:r>
            <a:endParaRPr lang="en-GB" dirty="0"/>
          </a:p>
        </p:txBody>
      </p:sp>
      <p:grpSp>
        <p:nvGrpSpPr>
          <p:cNvPr id="3" name="Gruppe 2">
            <a:extLst>
              <a:ext uri="{FF2B5EF4-FFF2-40B4-BE49-F238E27FC236}">
                <a16:creationId xmlns:a16="http://schemas.microsoft.com/office/drawing/2014/main" id="{26DF3317-CD2D-3B8B-7C24-C5039D00B140}"/>
              </a:ext>
            </a:extLst>
          </p:cNvPr>
          <p:cNvGrpSpPr/>
          <p:nvPr userDrawn="1"/>
        </p:nvGrpSpPr>
        <p:grpSpPr>
          <a:xfrm>
            <a:off x="10097870" y="196552"/>
            <a:ext cx="2094129" cy="574822"/>
            <a:chOff x="10097870" y="196552"/>
            <a:chExt cx="2094129" cy="574822"/>
          </a:xfrm>
        </p:grpSpPr>
        <p:sp>
          <p:nvSpPr>
            <p:cNvPr id="4" name="Rektangel 3">
              <a:extLst>
                <a:ext uri="{FF2B5EF4-FFF2-40B4-BE49-F238E27FC236}">
                  <a16:creationId xmlns:a16="http://schemas.microsoft.com/office/drawing/2014/main" id="{A31B3429-93B9-2DCB-41E9-4AA9AC189AB9}"/>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8" name="Billede 7">
              <a:extLst>
                <a:ext uri="{FF2B5EF4-FFF2-40B4-BE49-F238E27FC236}">
                  <a16:creationId xmlns:a16="http://schemas.microsoft.com/office/drawing/2014/main" id="{3119B255-302A-F7C0-E8A8-3B754ADFCAC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2926715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video indholdsobjekter – lys grøn">
    <p:bg>
      <p:bgPr>
        <a:solidFill>
          <a:schemeClr val="bg2">
            <a:alpha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lvl1pPr>
          </a:lstStyle>
          <a:p>
            <a:r>
              <a:rPr lang="da-DK"/>
              <a:t>Klik for at redigere titeltypografien i masteren</a:t>
            </a:r>
            <a:endParaRPr lang="da-DK" dirty="0"/>
          </a:p>
        </p:txBody>
      </p:sp>
      <p:sp>
        <p:nvSpPr>
          <p:cNvPr id="5" name="Pladsholder til dato 4"/>
          <p:cNvSpPr>
            <a:spLocks noGrp="1"/>
          </p:cNvSpPr>
          <p:nvPr>
            <p:ph type="dt" sz="half" idx="10"/>
          </p:nvPr>
        </p:nvSpPr>
        <p:spPr/>
        <p:txBody>
          <a:bodyPr/>
          <a:lstStyle/>
          <a:p>
            <a:fld id="{2D5E04FD-0EA3-6D4E-875F-675ACC532312}" type="datetime1">
              <a:rPr lang="da-DK" smtClean="0"/>
              <a:t>22-08-2024</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dirty="0"/>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4" name="Pladsholder til medieklip 3">
            <a:extLst>
              <a:ext uri="{FF2B5EF4-FFF2-40B4-BE49-F238E27FC236}">
                <a16:creationId xmlns:a16="http://schemas.microsoft.com/office/drawing/2014/main" id="{D93B67CE-115F-C60F-046B-E2A702D63F57}"/>
              </a:ext>
            </a:extLst>
          </p:cNvPr>
          <p:cNvSpPr>
            <a:spLocks noGrp="1"/>
          </p:cNvSpPr>
          <p:nvPr>
            <p:ph type="media" sz="quarter" idx="14"/>
          </p:nvPr>
        </p:nvSpPr>
        <p:spPr>
          <a:xfrm>
            <a:off x="6337426" y="2097088"/>
            <a:ext cx="5195762" cy="3527425"/>
          </a:xfrm>
        </p:spPr>
        <p:txBody>
          <a:bodyPr/>
          <a:lstStyle/>
          <a:p>
            <a:r>
              <a:rPr lang="da-DK" dirty="0"/>
              <a:t>Klik på ikonet for at tilføje et medie</a:t>
            </a:r>
            <a:endParaRPr lang="en-GB" dirty="0"/>
          </a:p>
        </p:txBody>
      </p:sp>
      <p:grpSp>
        <p:nvGrpSpPr>
          <p:cNvPr id="3" name="Gruppe 2">
            <a:extLst>
              <a:ext uri="{FF2B5EF4-FFF2-40B4-BE49-F238E27FC236}">
                <a16:creationId xmlns:a16="http://schemas.microsoft.com/office/drawing/2014/main" id="{4EE8B2BA-2BDD-8F93-A3E2-321F1CE4DE70}"/>
              </a:ext>
            </a:extLst>
          </p:cNvPr>
          <p:cNvGrpSpPr/>
          <p:nvPr userDrawn="1"/>
        </p:nvGrpSpPr>
        <p:grpSpPr>
          <a:xfrm>
            <a:off x="10097870" y="196552"/>
            <a:ext cx="2094129" cy="574822"/>
            <a:chOff x="10097870" y="196552"/>
            <a:chExt cx="2094129" cy="574822"/>
          </a:xfrm>
        </p:grpSpPr>
        <p:sp>
          <p:nvSpPr>
            <p:cNvPr id="8" name="Rektangel 7">
              <a:extLst>
                <a:ext uri="{FF2B5EF4-FFF2-40B4-BE49-F238E27FC236}">
                  <a16:creationId xmlns:a16="http://schemas.microsoft.com/office/drawing/2014/main" id="{B9F56442-24DE-A14D-C67D-72ED0D3E5910}"/>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0" name="Billede 9">
              <a:extLst>
                <a:ext uri="{FF2B5EF4-FFF2-40B4-BE49-F238E27FC236}">
                  <a16:creationId xmlns:a16="http://schemas.microsoft.com/office/drawing/2014/main" id="{A3CEA7BC-999D-4DA4-220A-75659DABC8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4549206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Billede med billedtekst – lys grøn">
    <p:bg>
      <p:bgPr>
        <a:solidFill>
          <a:schemeClr val="bg2">
            <a:alpha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773" y="1233488"/>
            <a:ext cx="3932237" cy="694166"/>
          </a:xfrm>
        </p:spPr>
        <p:txBody>
          <a:bodyPr anchor="t" anchorCtr="0"/>
          <a:lstStyle>
            <a:lvl1pPr>
              <a:defRPr sz="2400"/>
            </a:lvl1pPr>
          </a:lstStyle>
          <a:p>
            <a:r>
              <a:rPr lang="da-DK"/>
              <a:t>Klik for at redigere titeltypografien i masteren</a:t>
            </a:r>
            <a:endParaRPr lang="da-DK" dirty="0"/>
          </a:p>
        </p:txBody>
      </p:sp>
      <p:sp>
        <p:nvSpPr>
          <p:cNvPr id="3" name="Pladsholder til billede 2"/>
          <p:cNvSpPr>
            <a:spLocks noGrp="1"/>
          </p:cNvSpPr>
          <p:nvPr>
            <p:ph type="pic" idx="1"/>
          </p:nvPr>
        </p:nvSpPr>
        <p:spPr>
          <a:xfrm>
            <a:off x="5183188" y="1233488"/>
            <a:ext cx="6350000" cy="4265269"/>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ikonet for at tilføje et billede</a:t>
            </a:r>
          </a:p>
        </p:txBody>
      </p:sp>
      <p:sp>
        <p:nvSpPr>
          <p:cNvPr id="4" name="Pladsholder til tekst 3"/>
          <p:cNvSpPr>
            <a:spLocks noGrp="1"/>
          </p:cNvSpPr>
          <p:nvPr>
            <p:ph type="body" sz="half" idx="2"/>
          </p:nvPr>
        </p:nvSpPr>
        <p:spPr>
          <a:xfrm>
            <a:off x="635773" y="2097088"/>
            <a:ext cx="3932237" cy="3401669"/>
          </a:xfrm>
        </p:spPr>
        <p:txBody>
          <a:bodyPr>
            <a:normAutofit/>
          </a:bodyPr>
          <a:lstStyle>
            <a:lvl1pPr marL="0" indent="0" algn="l">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FB0D631D-80EB-C044-8FB0-FF085D966581}" type="datetime1">
              <a:rPr lang="da-DK" smtClean="0"/>
              <a:t>22-08-2024</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dirty="0"/>
          </a:p>
        </p:txBody>
      </p:sp>
      <p:grpSp>
        <p:nvGrpSpPr>
          <p:cNvPr id="8" name="Gruppe 7">
            <a:extLst>
              <a:ext uri="{FF2B5EF4-FFF2-40B4-BE49-F238E27FC236}">
                <a16:creationId xmlns:a16="http://schemas.microsoft.com/office/drawing/2014/main" id="{B683FCD7-9841-0451-4CF4-439B4DE14728}"/>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5B84C51B-069B-DC5F-A3A7-07ECF4E5A330}"/>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0" name="Billede 9">
              <a:extLst>
                <a:ext uri="{FF2B5EF4-FFF2-40B4-BE49-F238E27FC236}">
                  <a16:creationId xmlns:a16="http://schemas.microsoft.com/office/drawing/2014/main" id="{4517B21F-B8DF-CE97-3CE3-482CFF2091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38895696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lede med billedtekst – grøn">
    <p:bg>
      <p:bgPr>
        <a:solidFill>
          <a:schemeClr val="bg2">
            <a:alpha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773" y="1233488"/>
            <a:ext cx="3932237" cy="694166"/>
          </a:xfrm>
        </p:spPr>
        <p:txBody>
          <a:bodyPr anchor="t" anchorCtr="0"/>
          <a:lstStyle>
            <a:lvl1pPr>
              <a:defRPr sz="2400"/>
            </a:lvl1pPr>
          </a:lstStyle>
          <a:p>
            <a:r>
              <a:rPr lang="da-DK"/>
              <a:t>Klik for at redigere titeltypografien i masteren</a:t>
            </a:r>
            <a:endParaRPr lang="da-DK" dirty="0"/>
          </a:p>
        </p:txBody>
      </p:sp>
      <p:sp>
        <p:nvSpPr>
          <p:cNvPr id="3" name="Pladsholder til billede 2"/>
          <p:cNvSpPr>
            <a:spLocks noGrp="1"/>
          </p:cNvSpPr>
          <p:nvPr>
            <p:ph type="pic" idx="1"/>
          </p:nvPr>
        </p:nvSpPr>
        <p:spPr>
          <a:xfrm>
            <a:off x="5183188" y="1233488"/>
            <a:ext cx="6350000" cy="4265269"/>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ikonet for at tilføje et billede</a:t>
            </a:r>
          </a:p>
        </p:txBody>
      </p:sp>
      <p:sp>
        <p:nvSpPr>
          <p:cNvPr id="4" name="Pladsholder til tekst 3"/>
          <p:cNvSpPr>
            <a:spLocks noGrp="1"/>
          </p:cNvSpPr>
          <p:nvPr>
            <p:ph type="body" sz="half" idx="2"/>
          </p:nvPr>
        </p:nvSpPr>
        <p:spPr>
          <a:xfrm>
            <a:off x="635773" y="2097088"/>
            <a:ext cx="3932237" cy="3401669"/>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CC577917-427F-3740-872A-1B26F71D782F}" type="datetime1">
              <a:rPr lang="da-DK" smtClean="0"/>
              <a:t>22-08-2024</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dirty="0"/>
          </a:p>
        </p:txBody>
      </p:sp>
      <p:grpSp>
        <p:nvGrpSpPr>
          <p:cNvPr id="8" name="Gruppe 7">
            <a:extLst>
              <a:ext uri="{FF2B5EF4-FFF2-40B4-BE49-F238E27FC236}">
                <a16:creationId xmlns:a16="http://schemas.microsoft.com/office/drawing/2014/main" id="{EB25A5AE-A0D1-7BB7-CC6E-F9B98586FD10}"/>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637D9E7E-0F87-4F24-B606-39FCF11C5B34}"/>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0" name="Billede 9">
              <a:extLst>
                <a:ext uri="{FF2B5EF4-FFF2-40B4-BE49-F238E27FC236}">
                  <a16:creationId xmlns:a16="http://schemas.microsoft.com/office/drawing/2014/main" id="{90A7EDA3-47A5-2690-8EF8-EBA168EDFD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3249423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elslide – mørkgrøn">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3888" y="2111391"/>
            <a:ext cx="9013371" cy="3376942"/>
          </a:xfrm>
        </p:spPr>
        <p:txBody>
          <a:bodyPr anchor="t" anchorCtr="0"/>
          <a:lstStyle>
            <a:lvl1pPr algn="l">
              <a:defRPr sz="6000" b="1" spc="-150">
                <a:solidFill>
                  <a:schemeClr val="bg2"/>
                </a:solidFill>
              </a:defRPr>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1233488"/>
            <a:ext cx="10909300" cy="86360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spc="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lvl1pPr>
              <a:defRPr>
                <a:solidFill>
                  <a:schemeClr val="bg2"/>
                </a:solidFill>
              </a:defRPr>
            </a:lvl1pPr>
          </a:lstStyle>
          <a:p>
            <a:fld id="{9390286A-4FFF-064D-B98C-800C4447009A}" type="datetime1">
              <a:rPr lang="da-DK" smtClean="0"/>
              <a:pPr/>
              <a:t>22-08-2024</a:t>
            </a:fld>
            <a:endParaRPr lang="da-DK" dirty="0"/>
          </a:p>
        </p:txBody>
      </p:sp>
      <p:sp>
        <p:nvSpPr>
          <p:cNvPr id="5" name="Pladsholder til sidefod 4"/>
          <p:cNvSpPr>
            <a:spLocks noGrp="1"/>
          </p:cNvSpPr>
          <p:nvPr>
            <p:ph type="ftr" sz="quarter" idx="11"/>
          </p:nvPr>
        </p:nvSpPr>
        <p:spPr/>
        <p:txBody>
          <a:bodyPr/>
          <a:lstStyle>
            <a:lvl1pPr>
              <a:defRPr>
                <a:solidFill>
                  <a:schemeClr val="bg2"/>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bg2"/>
                </a:solidFill>
              </a:defRPr>
            </a:lvl1pPr>
          </a:lstStyle>
          <a:p>
            <a:fld id="{CD3521F6-ABE2-DF4A-A30A-AF2564ABEA76}" type="slidenum">
              <a:rPr lang="da-DK" smtClean="0"/>
              <a:pPr/>
              <a:t>‹nr.›</a:t>
            </a:fld>
            <a:endParaRPr lang="da-DK" dirty="0"/>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33683204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2_Billede med billedtekst - lysgrøn">
    <p:bg>
      <p:bgPr>
        <a:solidFill>
          <a:schemeClr val="bg2">
            <a:alpha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773" y="1233488"/>
            <a:ext cx="3932237" cy="694166"/>
          </a:xfrm>
        </p:spPr>
        <p:txBody>
          <a:bodyPr anchor="t" anchorCtr="0"/>
          <a:lstStyle>
            <a:lvl1pPr>
              <a:defRPr sz="2400"/>
            </a:lvl1pPr>
          </a:lstStyle>
          <a:p>
            <a:r>
              <a:rPr lang="da-DK"/>
              <a:t>Klik for at redigere titeltypografien i masteren</a:t>
            </a:r>
            <a:endParaRPr lang="da-DK" dirty="0"/>
          </a:p>
        </p:txBody>
      </p:sp>
      <p:sp>
        <p:nvSpPr>
          <p:cNvPr id="3" name="Pladsholder til billede 2"/>
          <p:cNvSpPr>
            <a:spLocks noGrp="1"/>
          </p:cNvSpPr>
          <p:nvPr>
            <p:ph type="pic" idx="1"/>
          </p:nvPr>
        </p:nvSpPr>
        <p:spPr>
          <a:xfrm>
            <a:off x="5183188" y="0"/>
            <a:ext cx="7008812" cy="685800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ikonet for at tilføje et billede</a:t>
            </a:r>
          </a:p>
        </p:txBody>
      </p:sp>
      <p:sp>
        <p:nvSpPr>
          <p:cNvPr id="4" name="Pladsholder til tekst 3"/>
          <p:cNvSpPr>
            <a:spLocks noGrp="1"/>
          </p:cNvSpPr>
          <p:nvPr>
            <p:ph type="body" sz="half" idx="2"/>
          </p:nvPr>
        </p:nvSpPr>
        <p:spPr>
          <a:xfrm>
            <a:off x="635773" y="2097088"/>
            <a:ext cx="3932237" cy="3401669"/>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1EFA1330-F4A1-C54F-8999-D0D986E0063D}" type="datetime1">
              <a:rPr lang="da-DK" smtClean="0"/>
              <a:t>22-08-2024</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dirty="0"/>
          </a:p>
        </p:txBody>
      </p:sp>
    </p:spTree>
    <p:extLst>
      <p:ext uri="{BB962C8B-B14F-4D97-AF65-F5344CB8AC3E}">
        <p14:creationId xmlns:p14="http://schemas.microsoft.com/office/powerpoint/2010/main" val="21367166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3_Billede med billedtekst - lysgrøn">
    <p:bg>
      <p:bgPr>
        <a:solidFill>
          <a:schemeClr val="bg2">
            <a:alpha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773" y="1233488"/>
            <a:ext cx="6304854" cy="694166"/>
          </a:xfrm>
        </p:spPr>
        <p:txBody>
          <a:bodyPr anchor="t" anchorCtr="0"/>
          <a:lstStyle>
            <a:lvl1pPr>
              <a:defRPr sz="2400"/>
            </a:lvl1pPr>
          </a:lstStyle>
          <a:p>
            <a:r>
              <a:rPr lang="da-DK"/>
              <a:t>Klik for at redigere titeltypografien i masteren</a:t>
            </a:r>
            <a:endParaRPr lang="da-DK" dirty="0"/>
          </a:p>
        </p:txBody>
      </p:sp>
      <p:sp>
        <p:nvSpPr>
          <p:cNvPr id="3" name="Pladsholder til billede 2"/>
          <p:cNvSpPr>
            <a:spLocks noGrp="1"/>
          </p:cNvSpPr>
          <p:nvPr>
            <p:ph type="pic" idx="1"/>
          </p:nvPr>
        </p:nvSpPr>
        <p:spPr>
          <a:xfrm>
            <a:off x="7689410" y="0"/>
            <a:ext cx="4502590" cy="685800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ikonet for at tilføje et billede</a:t>
            </a:r>
          </a:p>
        </p:txBody>
      </p:sp>
      <p:sp>
        <p:nvSpPr>
          <p:cNvPr id="4" name="Pladsholder til tekst 3"/>
          <p:cNvSpPr>
            <a:spLocks noGrp="1"/>
          </p:cNvSpPr>
          <p:nvPr>
            <p:ph type="body" sz="half" idx="2"/>
          </p:nvPr>
        </p:nvSpPr>
        <p:spPr>
          <a:xfrm>
            <a:off x="635773" y="2097088"/>
            <a:ext cx="6304854" cy="3401669"/>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1EFA1330-F4A1-C54F-8999-D0D986E0063D}" type="datetime1">
              <a:rPr lang="da-DK" smtClean="0"/>
              <a:t>22-08-2024</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dirty="0"/>
          </a:p>
        </p:txBody>
      </p:sp>
    </p:spTree>
    <p:extLst>
      <p:ext uri="{BB962C8B-B14F-4D97-AF65-F5344CB8AC3E}">
        <p14:creationId xmlns:p14="http://schemas.microsoft.com/office/powerpoint/2010/main" val="980080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Agenda-4-punkter">
    <p:bg>
      <p:bgPr>
        <a:solidFill>
          <a:schemeClr val="bg2">
            <a:alpha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23889" y="1233488"/>
            <a:ext cx="5223119" cy="694166"/>
          </a:xfrm>
        </p:spPr>
        <p:txBody>
          <a:bodyPr anchor="t" anchorCtr="0"/>
          <a:lstStyle>
            <a:lvl1pPr>
              <a:defRPr sz="2400"/>
            </a:lvl1pPr>
          </a:lstStyle>
          <a:p>
            <a:r>
              <a:rPr lang="da-DK"/>
              <a:t>Klik for at redigere titeltypografien i masteren</a:t>
            </a:r>
            <a:endParaRPr lang="da-DK" dirty="0"/>
          </a:p>
        </p:txBody>
      </p:sp>
      <p:sp>
        <p:nvSpPr>
          <p:cNvPr id="4" name="Pladsholder til tekst 3"/>
          <p:cNvSpPr>
            <a:spLocks noGrp="1"/>
          </p:cNvSpPr>
          <p:nvPr>
            <p:ph type="body" sz="half" idx="2"/>
          </p:nvPr>
        </p:nvSpPr>
        <p:spPr>
          <a:xfrm>
            <a:off x="1500389" y="2097088"/>
            <a:ext cx="4346619" cy="257133"/>
          </a:xfrm>
        </p:spPr>
        <p:txBody>
          <a:bodyPr>
            <a:normAutofit/>
          </a:bodyPr>
          <a:lstStyle>
            <a:lvl1pPr marL="0" indent="0">
              <a:lnSpc>
                <a:spcPct val="100000"/>
              </a:lnSpc>
              <a:buNone/>
              <a:defRPr sz="18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1EFA1330-F4A1-C54F-8999-D0D986E0063D}" type="datetime1">
              <a:rPr lang="da-DK" smtClean="0"/>
              <a:t>22-08-2024</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dirty="0"/>
          </a:p>
        </p:txBody>
      </p:sp>
      <p:sp>
        <p:nvSpPr>
          <p:cNvPr id="8" name="Pladsholder til tekst 3">
            <a:extLst>
              <a:ext uri="{FF2B5EF4-FFF2-40B4-BE49-F238E27FC236}">
                <a16:creationId xmlns:a16="http://schemas.microsoft.com/office/drawing/2014/main" id="{46ECC6D7-3A62-6F3C-550D-CDF89D59FFFE}"/>
              </a:ext>
            </a:extLst>
          </p:cNvPr>
          <p:cNvSpPr>
            <a:spLocks noGrp="1"/>
          </p:cNvSpPr>
          <p:nvPr>
            <p:ph type="body" sz="half" idx="13"/>
          </p:nvPr>
        </p:nvSpPr>
        <p:spPr>
          <a:xfrm>
            <a:off x="1500389" y="2461569"/>
            <a:ext cx="4346619" cy="505435"/>
          </a:xfrm>
        </p:spPr>
        <p:txBody>
          <a:bodyPr>
            <a:normAutofit/>
          </a:bodyPr>
          <a:lstStyle>
            <a:lvl1pPr marL="0" indent="0">
              <a:lnSpc>
                <a:spcPct val="100000"/>
              </a:lnSpc>
              <a:buNone/>
              <a:defRPr sz="1400" b="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11" name="Pladsholder til tekst 10">
            <a:extLst>
              <a:ext uri="{FF2B5EF4-FFF2-40B4-BE49-F238E27FC236}">
                <a16:creationId xmlns:a16="http://schemas.microsoft.com/office/drawing/2014/main" id="{1A54AAF0-7318-42A4-8173-5F4C65ADAB51}"/>
              </a:ext>
            </a:extLst>
          </p:cNvPr>
          <p:cNvSpPr>
            <a:spLocks noGrp="1"/>
          </p:cNvSpPr>
          <p:nvPr>
            <p:ph type="body" sz="quarter" idx="14"/>
          </p:nvPr>
        </p:nvSpPr>
        <p:spPr>
          <a:xfrm>
            <a:off x="558539" y="2111825"/>
            <a:ext cx="568325" cy="569913"/>
          </a:xfrm>
        </p:spPr>
        <p:txBody>
          <a:bodyPr anchor="ctr" anchorCtr="0"/>
          <a:lstStyle>
            <a:lvl1pPr marL="0" indent="0" algn="ctr">
              <a:buNone/>
              <a:defRPr sz="1400" b="1" i="0">
                <a:solidFill>
                  <a:schemeClr val="bg2"/>
                </a:solidFill>
                <a:latin typeface="Arial Black" panose="020B0604020202020204" pitchFamily="34" charset="0"/>
                <a:cs typeface="Arial Black" panose="020B0604020202020204" pitchFamily="34" charset="0"/>
              </a:defRPr>
            </a:lvl1pPr>
            <a:lvl2pPr marL="231775" indent="0">
              <a:buNone/>
              <a:defRPr sz="1400"/>
            </a:lvl2pPr>
            <a:lvl3pPr marL="500062" indent="0">
              <a:buNone/>
              <a:defRPr sz="1400"/>
            </a:lvl3pPr>
            <a:lvl4pPr marL="755650" indent="0">
              <a:buNone/>
              <a:defRPr sz="1400"/>
            </a:lvl4pPr>
            <a:lvl5pPr marL="989012" indent="0">
              <a:buNone/>
              <a:defRPr sz="1400"/>
            </a:lvl5pPr>
          </a:lstStyle>
          <a:p>
            <a:pPr lvl="0"/>
            <a:r>
              <a:rPr lang="da-DK"/>
              <a:t>Klik for at redigere teksttypografierne i masteren</a:t>
            </a:r>
          </a:p>
        </p:txBody>
      </p:sp>
      <p:sp>
        <p:nvSpPr>
          <p:cNvPr id="12" name="Pladsholder til tekst 3">
            <a:extLst>
              <a:ext uri="{FF2B5EF4-FFF2-40B4-BE49-F238E27FC236}">
                <a16:creationId xmlns:a16="http://schemas.microsoft.com/office/drawing/2014/main" id="{01F47C8B-2875-04C4-6661-F02D88F162F3}"/>
              </a:ext>
            </a:extLst>
          </p:cNvPr>
          <p:cNvSpPr>
            <a:spLocks noGrp="1"/>
          </p:cNvSpPr>
          <p:nvPr>
            <p:ph type="body" sz="half" idx="15"/>
          </p:nvPr>
        </p:nvSpPr>
        <p:spPr>
          <a:xfrm>
            <a:off x="1500389" y="3196925"/>
            <a:ext cx="4346619" cy="257133"/>
          </a:xfrm>
        </p:spPr>
        <p:txBody>
          <a:bodyPr>
            <a:normAutofit/>
          </a:bodyPr>
          <a:lstStyle>
            <a:lvl1pPr marL="0" indent="0">
              <a:lnSpc>
                <a:spcPct val="100000"/>
              </a:lnSpc>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13" name="Pladsholder til tekst 3">
            <a:extLst>
              <a:ext uri="{FF2B5EF4-FFF2-40B4-BE49-F238E27FC236}">
                <a16:creationId xmlns:a16="http://schemas.microsoft.com/office/drawing/2014/main" id="{08E92F95-94AD-6D99-171A-100B6A5B2D78}"/>
              </a:ext>
            </a:extLst>
          </p:cNvPr>
          <p:cNvSpPr>
            <a:spLocks noGrp="1"/>
          </p:cNvSpPr>
          <p:nvPr>
            <p:ph type="body" sz="half" idx="16"/>
          </p:nvPr>
        </p:nvSpPr>
        <p:spPr>
          <a:xfrm>
            <a:off x="1500389" y="3561406"/>
            <a:ext cx="4346619" cy="531014"/>
          </a:xfrm>
        </p:spPr>
        <p:txBody>
          <a:bodyPr>
            <a:normAutofit/>
          </a:bodyPr>
          <a:lstStyle>
            <a:lvl1pPr marL="0" indent="0">
              <a:lnSpc>
                <a:spcPct val="100000"/>
              </a:lnSpc>
              <a:buNone/>
              <a:defRPr sz="1400" b="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15" name="Pladsholder til tekst 10">
            <a:extLst>
              <a:ext uri="{FF2B5EF4-FFF2-40B4-BE49-F238E27FC236}">
                <a16:creationId xmlns:a16="http://schemas.microsoft.com/office/drawing/2014/main" id="{FC5017D7-F14D-34D9-06B4-A721FD99E255}"/>
              </a:ext>
            </a:extLst>
          </p:cNvPr>
          <p:cNvSpPr>
            <a:spLocks noGrp="1"/>
          </p:cNvSpPr>
          <p:nvPr>
            <p:ph type="body" sz="quarter" idx="17"/>
          </p:nvPr>
        </p:nvSpPr>
        <p:spPr>
          <a:xfrm>
            <a:off x="571495" y="3212680"/>
            <a:ext cx="568325" cy="569913"/>
          </a:xfrm>
        </p:spPr>
        <p:txBody>
          <a:bodyPr anchor="ctr" anchorCtr="0"/>
          <a:lstStyle>
            <a:lvl1pPr marL="0" indent="0" algn="ctr">
              <a:buNone/>
              <a:defRPr sz="1400" b="1" i="0">
                <a:solidFill>
                  <a:schemeClr val="bg2"/>
                </a:solidFill>
                <a:latin typeface="Arial Black" panose="020B0604020202020204" pitchFamily="34" charset="0"/>
                <a:cs typeface="Arial Black" panose="020B0604020202020204" pitchFamily="34" charset="0"/>
              </a:defRPr>
            </a:lvl1pPr>
            <a:lvl2pPr marL="231775" indent="0">
              <a:buNone/>
              <a:defRPr sz="1400"/>
            </a:lvl2pPr>
            <a:lvl3pPr marL="500062" indent="0">
              <a:buNone/>
              <a:defRPr sz="1400"/>
            </a:lvl3pPr>
            <a:lvl4pPr marL="755650" indent="0">
              <a:buNone/>
              <a:defRPr sz="1400"/>
            </a:lvl4pPr>
            <a:lvl5pPr marL="989012" indent="0">
              <a:buNone/>
              <a:defRPr sz="1400"/>
            </a:lvl5pPr>
          </a:lstStyle>
          <a:p>
            <a:pPr lvl="0"/>
            <a:r>
              <a:rPr lang="da-DK"/>
              <a:t>Klik for at redigere teksttypografierne i masteren</a:t>
            </a:r>
          </a:p>
        </p:txBody>
      </p:sp>
      <p:sp>
        <p:nvSpPr>
          <p:cNvPr id="16" name="Pladsholder til tekst 3">
            <a:extLst>
              <a:ext uri="{FF2B5EF4-FFF2-40B4-BE49-F238E27FC236}">
                <a16:creationId xmlns:a16="http://schemas.microsoft.com/office/drawing/2014/main" id="{1BEE149B-B1FC-7C97-4562-A14707FE4934}"/>
              </a:ext>
            </a:extLst>
          </p:cNvPr>
          <p:cNvSpPr>
            <a:spLocks noGrp="1"/>
          </p:cNvSpPr>
          <p:nvPr>
            <p:ph type="body" sz="half" idx="18"/>
          </p:nvPr>
        </p:nvSpPr>
        <p:spPr>
          <a:xfrm>
            <a:off x="1500389" y="4296763"/>
            <a:ext cx="4346619" cy="257133"/>
          </a:xfrm>
        </p:spPr>
        <p:txBody>
          <a:bodyPr>
            <a:normAutofit/>
          </a:bodyPr>
          <a:lstStyle>
            <a:lvl1pPr marL="0" indent="0">
              <a:lnSpc>
                <a:spcPct val="100000"/>
              </a:lnSpc>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17" name="Pladsholder til tekst 3">
            <a:extLst>
              <a:ext uri="{FF2B5EF4-FFF2-40B4-BE49-F238E27FC236}">
                <a16:creationId xmlns:a16="http://schemas.microsoft.com/office/drawing/2014/main" id="{273CC4C4-032A-BE73-AE68-9ABCC129290A}"/>
              </a:ext>
            </a:extLst>
          </p:cNvPr>
          <p:cNvSpPr>
            <a:spLocks noGrp="1"/>
          </p:cNvSpPr>
          <p:nvPr>
            <p:ph type="body" sz="half" idx="19"/>
          </p:nvPr>
        </p:nvSpPr>
        <p:spPr>
          <a:xfrm>
            <a:off x="1500389" y="4661244"/>
            <a:ext cx="4346619" cy="505435"/>
          </a:xfrm>
        </p:spPr>
        <p:txBody>
          <a:bodyPr>
            <a:normAutofit/>
          </a:bodyPr>
          <a:lstStyle>
            <a:lvl1pPr marL="0" indent="0">
              <a:lnSpc>
                <a:spcPct val="100000"/>
              </a:lnSpc>
              <a:buNone/>
              <a:defRPr sz="1400" b="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19" name="Pladsholder til tekst 10">
            <a:extLst>
              <a:ext uri="{FF2B5EF4-FFF2-40B4-BE49-F238E27FC236}">
                <a16:creationId xmlns:a16="http://schemas.microsoft.com/office/drawing/2014/main" id="{CF04FCC2-CDA6-A2A6-66FA-70BA6CB368EB}"/>
              </a:ext>
            </a:extLst>
          </p:cNvPr>
          <p:cNvSpPr>
            <a:spLocks noGrp="1"/>
          </p:cNvSpPr>
          <p:nvPr>
            <p:ph type="body" sz="quarter" idx="20"/>
          </p:nvPr>
        </p:nvSpPr>
        <p:spPr>
          <a:xfrm>
            <a:off x="575104" y="4331265"/>
            <a:ext cx="568325" cy="569913"/>
          </a:xfrm>
        </p:spPr>
        <p:txBody>
          <a:bodyPr anchor="ctr" anchorCtr="0"/>
          <a:lstStyle>
            <a:lvl1pPr marL="0" indent="0" algn="ctr">
              <a:buNone/>
              <a:defRPr sz="1400" b="1" i="0">
                <a:solidFill>
                  <a:schemeClr val="bg2"/>
                </a:solidFill>
                <a:latin typeface="Arial Black" panose="020B0604020202020204" pitchFamily="34" charset="0"/>
                <a:cs typeface="Arial Black" panose="020B0604020202020204" pitchFamily="34" charset="0"/>
              </a:defRPr>
            </a:lvl1pPr>
            <a:lvl2pPr marL="231775" indent="0">
              <a:buNone/>
              <a:defRPr sz="1400"/>
            </a:lvl2pPr>
            <a:lvl3pPr marL="500062" indent="0">
              <a:buNone/>
              <a:defRPr sz="1400"/>
            </a:lvl3pPr>
            <a:lvl4pPr marL="755650" indent="0">
              <a:buNone/>
              <a:defRPr sz="1400"/>
            </a:lvl4pPr>
            <a:lvl5pPr marL="989012" indent="0">
              <a:buNone/>
              <a:defRPr sz="1400"/>
            </a:lvl5pPr>
          </a:lstStyle>
          <a:p>
            <a:pPr lvl="0"/>
            <a:r>
              <a:rPr lang="da-DK"/>
              <a:t>Klik for at redigere teksttypografierne i masteren</a:t>
            </a:r>
          </a:p>
        </p:txBody>
      </p:sp>
      <p:sp>
        <p:nvSpPr>
          <p:cNvPr id="20" name="Pladsholder til tekst 3">
            <a:extLst>
              <a:ext uri="{FF2B5EF4-FFF2-40B4-BE49-F238E27FC236}">
                <a16:creationId xmlns:a16="http://schemas.microsoft.com/office/drawing/2014/main" id="{C168B7C7-C143-AAFE-0047-8A91F7B7249C}"/>
              </a:ext>
            </a:extLst>
          </p:cNvPr>
          <p:cNvSpPr>
            <a:spLocks noGrp="1"/>
          </p:cNvSpPr>
          <p:nvPr>
            <p:ph type="body" sz="half" idx="21"/>
          </p:nvPr>
        </p:nvSpPr>
        <p:spPr>
          <a:xfrm>
            <a:off x="1500389" y="5396601"/>
            <a:ext cx="4346619" cy="257133"/>
          </a:xfrm>
        </p:spPr>
        <p:txBody>
          <a:bodyPr>
            <a:normAutofit/>
          </a:bodyPr>
          <a:lstStyle>
            <a:lvl1pPr marL="0" indent="0">
              <a:lnSpc>
                <a:spcPct val="100000"/>
              </a:lnSpc>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21" name="Pladsholder til tekst 3">
            <a:extLst>
              <a:ext uri="{FF2B5EF4-FFF2-40B4-BE49-F238E27FC236}">
                <a16:creationId xmlns:a16="http://schemas.microsoft.com/office/drawing/2014/main" id="{CAB44968-87AE-2FB2-0CFC-BB63FA39EB87}"/>
              </a:ext>
            </a:extLst>
          </p:cNvPr>
          <p:cNvSpPr>
            <a:spLocks noGrp="1"/>
          </p:cNvSpPr>
          <p:nvPr>
            <p:ph type="body" sz="half" idx="22"/>
          </p:nvPr>
        </p:nvSpPr>
        <p:spPr>
          <a:xfrm>
            <a:off x="1500389" y="5761082"/>
            <a:ext cx="4346619" cy="505435"/>
          </a:xfrm>
        </p:spPr>
        <p:txBody>
          <a:bodyPr>
            <a:normAutofit/>
          </a:bodyPr>
          <a:lstStyle>
            <a:lvl1pPr marL="0" indent="0">
              <a:lnSpc>
                <a:spcPct val="100000"/>
              </a:lnSpc>
              <a:buNone/>
              <a:defRPr sz="1400" b="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23" name="Pladsholder til tekst 10">
            <a:extLst>
              <a:ext uri="{FF2B5EF4-FFF2-40B4-BE49-F238E27FC236}">
                <a16:creationId xmlns:a16="http://schemas.microsoft.com/office/drawing/2014/main" id="{A3E05C8C-48D7-D157-2977-A4B1BA4F2AD1}"/>
              </a:ext>
            </a:extLst>
          </p:cNvPr>
          <p:cNvSpPr>
            <a:spLocks noGrp="1"/>
          </p:cNvSpPr>
          <p:nvPr>
            <p:ph type="body" sz="quarter" idx="23"/>
          </p:nvPr>
        </p:nvSpPr>
        <p:spPr>
          <a:xfrm>
            <a:off x="566852" y="5441105"/>
            <a:ext cx="568325" cy="569913"/>
          </a:xfrm>
        </p:spPr>
        <p:txBody>
          <a:bodyPr anchor="ctr" anchorCtr="0"/>
          <a:lstStyle>
            <a:lvl1pPr marL="0" indent="0" algn="ctr">
              <a:buNone/>
              <a:defRPr sz="1400" b="1" i="0">
                <a:solidFill>
                  <a:schemeClr val="bg2"/>
                </a:solidFill>
                <a:latin typeface="Arial Black" panose="020B0604020202020204" pitchFamily="34" charset="0"/>
                <a:cs typeface="Arial Black" panose="020B0604020202020204" pitchFamily="34" charset="0"/>
              </a:defRPr>
            </a:lvl1pPr>
            <a:lvl2pPr marL="231775" indent="0">
              <a:buNone/>
              <a:defRPr sz="1400"/>
            </a:lvl2pPr>
            <a:lvl3pPr marL="500062" indent="0">
              <a:buNone/>
              <a:defRPr sz="1400"/>
            </a:lvl3pPr>
            <a:lvl4pPr marL="755650" indent="0">
              <a:buNone/>
              <a:defRPr sz="1400"/>
            </a:lvl4pPr>
            <a:lvl5pPr marL="989012" indent="0">
              <a:buNone/>
              <a:defRPr sz="1400"/>
            </a:lvl5pPr>
          </a:lstStyle>
          <a:p>
            <a:pPr lvl="0"/>
            <a:r>
              <a:rPr lang="da-DK"/>
              <a:t>Klik for at redigere teksttypografierne i masteren</a:t>
            </a:r>
          </a:p>
        </p:txBody>
      </p:sp>
      <p:grpSp>
        <p:nvGrpSpPr>
          <p:cNvPr id="3" name="Gruppe 2">
            <a:extLst>
              <a:ext uri="{FF2B5EF4-FFF2-40B4-BE49-F238E27FC236}">
                <a16:creationId xmlns:a16="http://schemas.microsoft.com/office/drawing/2014/main" id="{7FD43409-F4C1-5D4A-14E2-504F28F3C927}"/>
              </a:ext>
            </a:extLst>
          </p:cNvPr>
          <p:cNvGrpSpPr/>
          <p:nvPr userDrawn="1"/>
        </p:nvGrpSpPr>
        <p:grpSpPr>
          <a:xfrm>
            <a:off x="10097870" y="196552"/>
            <a:ext cx="2094129" cy="574822"/>
            <a:chOff x="10097870" y="196552"/>
            <a:chExt cx="2094129" cy="574822"/>
          </a:xfrm>
        </p:grpSpPr>
        <p:sp>
          <p:nvSpPr>
            <p:cNvPr id="10" name="Rektangel 9">
              <a:extLst>
                <a:ext uri="{FF2B5EF4-FFF2-40B4-BE49-F238E27FC236}">
                  <a16:creationId xmlns:a16="http://schemas.microsoft.com/office/drawing/2014/main" id="{7D068045-E12A-327E-D121-EAEA027F9C20}"/>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24" name="Billede 23">
              <a:extLst>
                <a:ext uri="{FF2B5EF4-FFF2-40B4-BE49-F238E27FC236}">
                  <a16:creationId xmlns:a16="http://schemas.microsoft.com/office/drawing/2014/main" id="{9586F269-C191-649E-2C61-B8D3724E740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21776954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Agenda-8-punkter">
    <p:bg>
      <p:bgPr>
        <a:solidFill>
          <a:schemeClr val="bg2">
            <a:alpha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23889" y="1233488"/>
            <a:ext cx="5223119" cy="694166"/>
          </a:xfrm>
        </p:spPr>
        <p:txBody>
          <a:bodyPr anchor="t" anchorCtr="0"/>
          <a:lstStyle>
            <a:lvl1pPr>
              <a:defRPr sz="2400"/>
            </a:lvl1pPr>
          </a:lstStyle>
          <a:p>
            <a:r>
              <a:rPr lang="da-DK"/>
              <a:t>Klik for at redigere titeltypografien i masteren</a:t>
            </a:r>
            <a:endParaRPr lang="da-DK" dirty="0"/>
          </a:p>
        </p:txBody>
      </p:sp>
      <p:sp>
        <p:nvSpPr>
          <p:cNvPr id="4" name="Pladsholder til tekst 3"/>
          <p:cNvSpPr>
            <a:spLocks noGrp="1"/>
          </p:cNvSpPr>
          <p:nvPr>
            <p:ph type="body" sz="half" idx="2"/>
          </p:nvPr>
        </p:nvSpPr>
        <p:spPr>
          <a:xfrm>
            <a:off x="1500389" y="2097088"/>
            <a:ext cx="4346619" cy="257133"/>
          </a:xfrm>
        </p:spPr>
        <p:txBody>
          <a:bodyPr>
            <a:normAutofit/>
          </a:bodyPr>
          <a:lstStyle>
            <a:lvl1pPr marL="0" indent="0">
              <a:lnSpc>
                <a:spcPct val="100000"/>
              </a:lnSpc>
              <a:buNone/>
              <a:defRPr sz="18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1EFA1330-F4A1-C54F-8999-D0D986E0063D}" type="datetime1">
              <a:rPr lang="da-DK" smtClean="0"/>
              <a:t>22-08-2024</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dirty="0"/>
          </a:p>
        </p:txBody>
      </p:sp>
      <p:sp>
        <p:nvSpPr>
          <p:cNvPr id="8" name="Pladsholder til tekst 3">
            <a:extLst>
              <a:ext uri="{FF2B5EF4-FFF2-40B4-BE49-F238E27FC236}">
                <a16:creationId xmlns:a16="http://schemas.microsoft.com/office/drawing/2014/main" id="{46ECC6D7-3A62-6F3C-550D-CDF89D59FFFE}"/>
              </a:ext>
            </a:extLst>
          </p:cNvPr>
          <p:cNvSpPr>
            <a:spLocks noGrp="1"/>
          </p:cNvSpPr>
          <p:nvPr>
            <p:ph type="body" sz="half" idx="13"/>
          </p:nvPr>
        </p:nvSpPr>
        <p:spPr>
          <a:xfrm>
            <a:off x="1500389" y="2461569"/>
            <a:ext cx="4346619" cy="505435"/>
          </a:xfrm>
        </p:spPr>
        <p:txBody>
          <a:bodyPr>
            <a:normAutofit/>
          </a:bodyPr>
          <a:lstStyle>
            <a:lvl1pPr marL="0" indent="0">
              <a:lnSpc>
                <a:spcPct val="100000"/>
              </a:lnSpc>
              <a:buNone/>
              <a:defRPr sz="1400" b="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9" name="Ellipse 8">
            <a:extLst>
              <a:ext uri="{FF2B5EF4-FFF2-40B4-BE49-F238E27FC236}">
                <a16:creationId xmlns:a16="http://schemas.microsoft.com/office/drawing/2014/main" id="{D5869D14-A96C-2517-51F8-1CDEBFF3F4CA}"/>
              </a:ext>
            </a:extLst>
          </p:cNvPr>
          <p:cNvSpPr/>
          <p:nvPr userDrawn="1"/>
        </p:nvSpPr>
        <p:spPr>
          <a:xfrm>
            <a:off x="614449" y="2092061"/>
            <a:ext cx="619444" cy="6194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Pladsholder til tekst 10">
            <a:extLst>
              <a:ext uri="{FF2B5EF4-FFF2-40B4-BE49-F238E27FC236}">
                <a16:creationId xmlns:a16="http://schemas.microsoft.com/office/drawing/2014/main" id="{1A54AAF0-7318-42A4-8173-5F4C65ADAB51}"/>
              </a:ext>
            </a:extLst>
          </p:cNvPr>
          <p:cNvSpPr>
            <a:spLocks noGrp="1"/>
          </p:cNvSpPr>
          <p:nvPr>
            <p:ph type="body" sz="quarter" idx="14"/>
          </p:nvPr>
        </p:nvSpPr>
        <p:spPr>
          <a:xfrm>
            <a:off x="639340" y="2122410"/>
            <a:ext cx="568325" cy="569913"/>
          </a:xfrm>
        </p:spPr>
        <p:txBody>
          <a:bodyPr anchor="ctr" anchorCtr="0"/>
          <a:lstStyle>
            <a:lvl1pPr marL="0" indent="0" algn="ctr">
              <a:buNone/>
              <a:defRPr sz="1400" b="1" i="0">
                <a:solidFill>
                  <a:schemeClr val="bg2"/>
                </a:solidFill>
                <a:latin typeface="Arial Black" panose="020B0604020202020204" pitchFamily="34" charset="0"/>
                <a:cs typeface="Arial Black" panose="020B0604020202020204" pitchFamily="34" charset="0"/>
              </a:defRPr>
            </a:lvl1pPr>
            <a:lvl2pPr marL="231775" indent="0">
              <a:buNone/>
              <a:defRPr sz="1400"/>
            </a:lvl2pPr>
            <a:lvl3pPr marL="500062" indent="0">
              <a:buNone/>
              <a:defRPr sz="1400"/>
            </a:lvl3pPr>
            <a:lvl4pPr marL="755650" indent="0">
              <a:buNone/>
              <a:defRPr sz="1400"/>
            </a:lvl4pPr>
            <a:lvl5pPr marL="989012" indent="0">
              <a:buNone/>
              <a:defRPr sz="1400"/>
            </a:lvl5pPr>
          </a:lstStyle>
          <a:p>
            <a:pPr lvl="0"/>
            <a:r>
              <a:rPr lang="da-DK"/>
              <a:t>Klik for at redigere teksttypografierne i masteren</a:t>
            </a:r>
          </a:p>
        </p:txBody>
      </p:sp>
      <p:sp>
        <p:nvSpPr>
          <p:cNvPr id="12" name="Pladsholder til tekst 3">
            <a:extLst>
              <a:ext uri="{FF2B5EF4-FFF2-40B4-BE49-F238E27FC236}">
                <a16:creationId xmlns:a16="http://schemas.microsoft.com/office/drawing/2014/main" id="{01F47C8B-2875-04C4-6661-F02D88F162F3}"/>
              </a:ext>
            </a:extLst>
          </p:cNvPr>
          <p:cNvSpPr>
            <a:spLocks noGrp="1"/>
          </p:cNvSpPr>
          <p:nvPr>
            <p:ph type="body" sz="half" idx="15"/>
          </p:nvPr>
        </p:nvSpPr>
        <p:spPr>
          <a:xfrm>
            <a:off x="1500389" y="3196925"/>
            <a:ext cx="4346619" cy="257133"/>
          </a:xfrm>
        </p:spPr>
        <p:txBody>
          <a:bodyPr>
            <a:normAutofit/>
          </a:bodyPr>
          <a:lstStyle>
            <a:lvl1pPr marL="0" indent="0">
              <a:lnSpc>
                <a:spcPct val="100000"/>
              </a:lnSpc>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13" name="Pladsholder til tekst 3">
            <a:extLst>
              <a:ext uri="{FF2B5EF4-FFF2-40B4-BE49-F238E27FC236}">
                <a16:creationId xmlns:a16="http://schemas.microsoft.com/office/drawing/2014/main" id="{08E92F95-94AD-6D99-171A-100B6A5B2D78}"/>
              </a:ext>
            </a:extLst>
          </p:cNvPr>
          <p:cNvSpPr>
            <a:spLocks noGrp="1"/>
          </p:cNvSpPr>
          <p:nvPr>
            <p:ph type="body" sz="half" idx="16"/>
          </p:nvPr>
        </p:nvSpPr>
        <p:spPr>
          <a:xfrm>
            <a:off x="1500389" y="3561406"/>
            <a:ext cx="4346619" cy="531014"/>
          </a:xfrm>
        </p:spPr>
        <p:txBody>
          <a:bodyPr>
            <a:normAutofit/>
          </a:bodyPr>
          <a:lstStyle>
            <a:lvl1pPr marL="0" indent="0">
              <a:lnSpc>
                <a:spcPct val="100000"/>
              </a:lnSpc>
              <a:buNone/>
              <a:defRPr sz="1400" b="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14" name="Ellipse 13">
            <a:extLst>
              <a:ext uri="{FF2B5EF4-FFF2-40B4-BE49-F238E27FC236}">
                <a16:creationId xmlns:a16="http://schemas.microsoft.com/office/drawing/2014/main" id="{0E4BBD4A-7628-F60A-C186-36D4A257C7BF}"/>
              </a:ext>
            </a:extLst>
          </p:cNvPr>
          <p:cNvSpPr/>
          <p:nvPr userDrawn="1"/>
        </p:nvSpPr>
        <p:spPr>
          <a:xfrm>
            <a:off x="614449" y="3191898"/>
            <a:ext cx="619444" cy="6194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Pladsholder til tekst 10">
            <a:extLst>
              <a:ext uri="{FF2B5EF4-FFF2-40B4-BE49-F238E27FC236}">
                <a16:creationId xmlns:a16="http://schemas.microsoft.com/office/drawing/2014/main" id="{FC5017D7-F14D-34D9-06B4-A721FD99E255}"/>
              </a:ext>
            </a:extLst>
          </p:cNvPr>
          <p:cNvSpPr>
            <a:spLocks noGrp="1"/>
          </p:cNvSpPr>
          <p:nvPr>
            <p:ph type="body" sz="quarter" idx="17"/>
          </p:nvPr>
        </p:nvSpPr>
        <p:spPr>
          <a:xfrm>
            <a:off x="633351" y="3222247"/>
            <a:ext cx="568325" cy="569913"/>
          </a:xfrm>
        </p:spPr>
        <p:txBody>
          <a:bodyPr anchor="ctr" anchorCtr="0"/>
          <a:lstStyle>
            <a:lvl1pPr marL="0" indent="0" algn="ctr">
              <a:buNone/>
              <a:defRPr sz="1400" b="1" i="0">
                <a:solidFill>
                  <a:schemeClr val="bg2"/>
                </a:solidFill>
                <a:latin typeface="Arial Black" panose="020B0604020202020204" pitchFamily="34" charset="0"/>
                <a:cs typeface="Arial Black" panose="020B0604020202020204" pitchFamily="34" charset="0"/>
              </a:defRPr>
            </a:lvl1pPr>
            <a:lvl2pPr marL="231775" indent="0">
              <a:buNone/>
              <a:defRPr sz="1400"/>
            </a:lvl2pPr>
            <a:lvl3pPr marL="500062" indent="0">
              <a:buNone/>
              <a:defRPr sz="1400"/>
            </a:lvl3pPr>
            <a:lvl4pPr marL="755650" indent="0">
              <a:buNone/>
              <a:defRPr sz="1400"/>
            </a:lvl4pPr>
            <a:lvl5pPr marL="989012" indent="0">
              <a:buNone/>
              <a:defRPr sz="1400"/>
            </a:lvl5pPr>
          </a:lstStyle>
          <a:p>
            <a:pPr lvl="0"/>
            <a:r>
              <a:rPr lang="da-DK"/>
              <a:t>Klik for at redigere teksttypografierne i masteren</a:t>
            </a:r>
          </a:p>
        </p:txBody>
      </p:sp>
      <p:sp>
        <p:nvSpPr>
          <p:cNvPr id="16" name="Pladsholder til tekst 3">
            <a:extLst>
              <a:ext uri="{FF2B5EF4-FFF2-40B4-BE49-F238E27FC236}">
                <a16:creationId xmlns:a16="http://schemas.microsoft.com/office/drawing/2014/main" id="{1BEE149B-B1FC-7C97-4562-A14707FE4934}"/>
              </a:ext>
            </a:extLst>
          </p:cNvPr>
          <p:cNvSpPr>
            <a:spLocks noGrp="1"/>
          </p:cNvSpPr>
          <p:nvPr>
            <p:ph type="body" sz="half" idx="18"/>
          </p:nvPr>
        </p:nvSpPr>
        <p:spPr>
          <a:xfrm>
            <a:off x="1500389" y="4296763"/>
            <a:ext cx="4346619" cy="257133"/>
          </a:xfrm>
        </p:spPr>
        <p:txBody>
          <a:bodyPr>
            <a:normAutofit/>
          </a:bodyPr>
          <a:lstStyle>
            <a:lvl1pPr marL="0" indent="0">
              <a:lnSpc>
                <a:spcPct val="100000"/>
              </a:lnSpc>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17" name="Pladsholder til tekst 3">
            <a:extLst>
              <a:ext uri="{FF2B5EF4-FFF2-40B4-BE49-F238E27FC236}">
                <a16:creationId xmlns:a16="http://schemas.microsoft.com/office/drawing/2014/main" id="{273CC4C4-032A-BE73-AE68-9ABCC129290A}"/>
              </a:ext>
            </a:extLst>
          </p:cNvPr>
          <p:cNvSpPr>
            <a:spLocks noGrp="1"/>
          </p:cNvSpPr>
          <p:nvPr>
            <p:ph type="body" sz="half" idx="19"/>
          </p:nvPr>
        </p:nvSpPr>
        <p:spPr>
          <a:xfrm>
            <a:off x="1500389" y="4661244"/>
            <a:ext cx="4346619" cy="505435"/>
          </a:xfrm>
        </p:spPr>
        <p:txBody>
          <a:bodyPr>
            <a:normAutofit/>
          </a:bodyPr>
          <a:lstStyle>
            <a:lvl1pPr marL="0" indent="0">
              <a:lnSpc>
                <a:spcPct val="100000"/>
              </a:lnSpc>
              <a:buNone/>
              <a:defRPr sz="1400" b="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18" name="Ellipse 17">
            <a:extLst>
              <a:ext uri="{FF2B5EF4-FFF2-40B4-BE49-F238E27FC236}">
                <a16:creationId xmlns:a16="http://schemas.microsoft.com/office/drawing/2014/main" id="{C3411FD1-8D5C-D399-20B5-539AA30F3E9E}"/>
              </a:ext>
            </a:extLst>
          </p:cNvPr>
          <p:cNvSpPr/>
          <p:nvPr userDrawn="1"/>
        </p:nvSpPr>
        <p:spPr>
          <a:xfrm>
            <a:off x="614449" y="4291736"/>
            <a:ext cx="619444" cy="6194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9" name="Pladsholder til tekst 10">
            <a:extLst>
              <a:ext uri="{FF2B5EF4-FFF2-40B4-BE49-F238E27FC236}">
                <a16:creationId xmlns:a16="http://schemas.microsoft.com/office/drawing/2014/main" id="{CF04FCC2-CDA6-A2A6-66FA-70BA6CB368EB}"/>
              </a:ext>
            </a:extLst>
          </p:cNvPr>
          <p:cNvSpPr>
            <a:spLocks noGrp="1"/>
          </p:cNvSpPr>
          <p:nvPr>
            <p:ph type="body" sz="quarter" idx="20"/>
          </p:nvPr>
        </p:nvSpPr>
        <p:spPr>
          <a:xfrm>
            <a:off x="633351" y="4322085"/>
            <a:ext cx="568325" cy="569913"/>
          </a:xfrm>
        </p:spPr>
        <p:txBody>
          <a:bodyPr anchor="ctr" anchorCtr="0"/>
          <a:lstStyle>
            <a:lvl1pPr marL="0" indent="0" algn="ctr">
              <a:buNone/>
              <a:defRPr sz="1400" b="1" i="0">
                <a:solidFill>
                  <a:schemeClr val="bg2"/>
                </a:solidFill>
                <a:latin typeface="Arial Black" panose="020B0604020202020204" pitchFamily="34" charset="0"/>
                <a:cs typeface="Arial Black" panose="020B0604020202020204" pitchFamily="34" charset="0"/>
              </a:defRPr>
            </a:lvl1pPr>
            <a:lvl2pPr marL="231775" indent="0">
              <a:buNone/>
              <a:defRPr sz="1400"/>
            </a:lvl2pPr>
            <a:lvl3pPr marL="500062" indent="0">
              <a:buNone/>
              <a:defRPr sz="1400"/>
            </a:lvl3pPr>
            <a:lvl4pPr marL="755650" indent="0">
              <a:buNone/>
              <a:defRPr sz="1400"/>
            </a:lvl4pPr>
            <a:lvl5pPr marL="989012" indent="0">
              <a:buNone/>
              <a:defRPr sz="1400"/>
            </a:lvl5pPr>
          </a:lstStyle>
          <a:p>
            <a:pPr lvl="0"/>
            <a:r>
              <a:rPr lang="da-DK"/>
              <a:t>Klik for at redigere teksttypografierne i masteren</a:t>
            </a:r>
          </a:p>
        </p:txBody>
      </p:sp>
      <p:sp>
        <p:nvSpPr>
          <p:cNvPr id="20" name="Pladsholder til tekst 3">
            <a:extLst>
              <a:ext uri="{FF2B5EF4-FFF2-40B4-BE49-F238E27FC236}">
                <a16:creationId xmlns:a16="http://schemas.microsoft.com/office/drawing/2014/main" id="{C168B7C7-C143-AAFE-0047-8A91F7B7249C}"/>
              </a:ext>
            </a:extLst>
          </p:cNvPr>
          <p:cNvSpPr>
            <a:spLocks noGrp="1"/>
          </p:cNvSpPr>
          <p:nvPr>
            <p:ph type="body" sz="half" idx="21"/>
          </p:nvPr>
        </p:nvSpPr>
        <p:spPr>
          <a:xfrm>
            <a:off x="1500389" y="5396601"/>
            <a:ext cx="4346619" cy="257133"/>
          </a:xfrm>
        </p:spPr>
        <p:txBody>
          <a:bodyPr>
            <a:normAutofit/>
          </a:bodyPr>
          <a:lstStyle>
            <a:lvl1pPr marL="0" indent="0">
              <a:lnSpc>
                <a:spcPct val="100000"/>
              </a:lnSpc>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21" name="Pladsholder til tekst 3">
            <a:extLst>
              <a:ext uri="{FF2B5EF4-FFF2-40B4-BE49-F238E27FC236}">
                <a16:creationId xmlns:a16="http://schemas.microsoft.com/office/drawing/2014/main" id="{CAB44968-87AE-2FB2-0CFC-BB63FA39EB87}"/>
              </a:ext>
            </a:extLst>
          </p:cNvPr>
          <p:cNvSpPr>
            <a:spLocks noGrp="1"/>
          </p:cNvSpPr>
          <p:nvPr>
            <p:ph type="body" sz="half" idx="22"/>
          </p:nvPr>
        </p:nvSpPr>
        <p:spPr>
          <a:xfrm>
            <a:off x="1500389" y="5761082"/>
            <a:ext cx="4346619" cy="505435"/>
          </a:xfrm>
        </p:spPr>
        <p:txBody>
          <a:bodyPr>
            <a:normAutofit/>
          </a:bodyPr>
          <a:lstStyle>
            <a:lvl1pPr marL="0" indent="0">
              <a:lnSpc>
                <a:spcPct val="100000"/>
              </a:lnSpc>
              <a:buNone/>
              <a:defRPr sz="1400" b="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22" name="Ellipse 21">
            <a:extLst>
              <a:ext uri="{FF2B5EF4-FFF2-40B4-BE49-F238E27FC236}">
                <a16:creationId xmlns:a16="http://schemas.microsoft.com/office/drawing/2014/main" id="{2C24D43B-13E8-9BED-B792-6F0769A7694D}"/>
              </a:ext>
            </a:extLst>
          </p:cNvPr>
          <p:cNvSpPr/>
          <p:nvPr userDrawn="1"/>
        </p:nvSpPr>
        <p:spPr>
          <a:xfrm>
            <a:off x="614449" y="5391574"/>
            <a:ext cx="619444" cy="6194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3" name="Pladsholder til tekst 10">
            <a:extLst>
              <a:ext uri="{FF2B5EF4-FFF2-40B4-BE49-F238E27FC236}">
                <a16:creationId xmlns:a16="http://schemas.microsoft.com/office/drawing/2014/main" id="{A3E05C8C-48D7-D157-2977-A4B1BA4F2AD1}"/>
              </a:ext>
            </a:extLst>
          </p:cNvPr>
          <p:cNvSpPr>
            <a:spLocks noGrp="1"/>
          </p:cNvSpPr>
          <p:nvPr>
            <p:ph type="body" sz="quarter" idx="23"/>
          </p:nvPr>
        </p:nvSpPr>
        <p:spPr>
          <a:xfrm>
            <a:off x="633351" y="5421923"/>
            <a:ext cx="568325" cy="569913"/>
          </a:xfrm>
        </p:spPr>
        <p:txBody>
          <a:bodyPr anchor="ctr" anchorCtr="0"/>
          <a:lstStyle>
            <a:lvl1pPr marL="0" indent="0" algn="ctr">
              <a:buNone/>
              <a:defRPr sz="1400" b="1" i="0">
                <a:solidFill>
                  <a:schemeClr val="bg2"/>
                </a:solidFill>
                <a:latin typeface="Arial Black" panose="020B0604020202020204" pitchFamily="34" charset="0"/>
                <a:cs typeface="Arial Black" panose="020B0604020202020204" pitchFamily="34" charset="0"/>
              </a:defRPr>
            </a:lvl1pPr>
            <a:lvl2pPr marL="231775" indent="0">
              <a:buNone/>
              <a:defRPr sz="1400"/>
            </a:lvl2pPr>
            <a:lvl3pPr marL="500062" indent="0">
              <a:buNone/>
              <a:defRPr sz="1400"/>
            </a:lvl3pPr>
            <a:lvl4pPr marL="755650" indent="0">
              <a:buNone/>
              <a:defRPr sz="1400"/>
            </a:lvl4pPr>
            <a:lvl5pPr marL="989012" indent="0">
              <a:buNone/>
              <a:defRPr sz="1400"/>
            </a:lvl5pPr>
          </a:lstStyle>
          <a:p>
            <a:pPr lvl="0"/>
            <a:r>
              <a:rPr lang="da-DK"/>
              <a:t>Klik for at redigere teksttypografierne i masteren</a:t>
            </a:r>
          </a:p>
        </p:txBody>
      </p:sp>
      <p:sp>
        <p:nvSpPr>
          <p:cNvPr id="3" name="Pladsholder til tekst 3">
            <a:extLst>
              <a:ext uri="{FF2B5EF4-FFF2-40B4-BE49-F238E27FC236}">
                <a16:creationId xmlns:a16="http://schemas.microsoft.com/office/drawing/2014/main" id="{0E1A3CD6-DFAA-8EFC-57C4-38889152A25C}"/>
              </a:ext>
            </a:extLst>
          </p:cNvPr>
          <p:cNvSpPr>
            <a:spLocks noGrp="1"/>
          </p:cNvSpPr>
          <p:nvPr>
            <p:ph type="body" sz="half" idx="24"/>
          </p:nvPr>
        </p:nvSpPr>
        <p:spPr>
          <a:xfrm>
            <a:off x="7228836" y="2097088"/>
            <a:ext cx="4346619" cy="257133"/>
          </a:xfrm>
        </p:spPr>
        <p:txBody>
          <a:bodyPr>
            <a:normAutofit/>
          </a:bodyPr>
          <a:lstStyle>
            <a:lvl1pPr marL="0" indent="0">
              <a:lnSpc>
                <a:spcPct val="100000"/>
              </a:lnSpc>
              <a:buNone/>
              <a:defRPr sz="18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10" name="Pladsholder til tekst 3">
            <a:extLst>
              <a:ext uri="{FF2B5EF4-FFF2-40B4-BE49-F238E27FC236}">
                <a16:creationId xmlns:a16="http://schemas.microsoft.com/office/drawing/2014/main" id="{C0B68087-402E-155F-0773-77C3050C3780}"/>
              </a:ext>
            </a:extLst>
          </p:cNvPr>
          <p:cNvSpPr>
            <a:spLocks noGrp="1"/>
          </p:cNvSpPr>
          <p:nvPr>
            <p:ph type="body" sz="half" idx="25"/>
          </p:nvPr>
        </p:nvSpPr>
        <p:spPr>
          <a:xfrm>
            <a:off x="7228836" y="2461569"/>
            <a:ext cx="4346619" cy="505435"/>
          </a:xfrm>
        </p:spPr>
        <p:txBody>
          <a:bodyPr>
            <a:normAutofit/>
          </a:bodyPr>
          <a:lstStyle>
            <a:lvl1pPr marL="0" indent="0">
              <a:lnSpc>
                <a:spcPct val="100000"/>
              </a:lnSpc>
              <a:buNone/>
              <a:defRPr sz="1400" b="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24" name="Ellipse 23">
            <a:extLst>
              <a:ext uri="{FF2B5EF4-FFF2-40B4-BE49-F238E27FC236}">
                <a16:creationId xmlns:a16="http://schemas.microsoft.com/office/drawing/2014/main" id="{604752D8-A910-DE6C-9CD1-898F081A70CD}"/>
              </a:ext>
            </a:extLst>
          </p:cNvPr>
          <p:cNvSpPr/>
          <p:nvPr userDrawn="1"/>
        </p:nvSpPr>
        <p:spPr>
          <a:xfrm>
            <a:off x="6342896" y="2092061"/>
            <a:ext cx="619444" cy="6194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5" name="Pladsholder til tekst 10">
            <a:extLst>
              <a:ext uri="{FF2B5EF4-FFF2-40B4-BE49-F238E27FC236}">
                <a16:creationId xmlns:a16="http://schemas.microsoft.com/office/drawing/2014/main" id="{7B0E957D-FEF4-E990-9AA2-9C0967196105}"/>
              </a:ext>
            </a:extLst>
          </p:cNvPr>
          <p:cNvSpPr>
            <a:spLocks noGrp="1"/>
          </p:cNvSpPr>
          <p:nvPr>
            <p:ph type="body" sz="quarter" idx="26"/>
          </p:nvPr>
        </p:nvSpPr>
        <p:spPr>
          <a:xfrm>
            <a:off x="6367787" y="2122410"/>
            <a:ext cx="568325" cy="569913"/>
          </a:xfrm>
        </p:spPr>
        <p:txBody>
          <a:bodyPr anchor="ctr" anchorCtr="0"/>
          <a:lstStyle>
            <a:lvl1pPr marL="0" indent="0" algn="ctr">
              <a:buNone/>
              <a:defRPr sz="1400" b="1" i="0">
                <a:solidFill>
                  <a:schemeClr val="bg2"/>
                </a:solidFill>
                <a:latin typeface="Arial Black" panose="020B0604020202020204" pitchFamily="34" charset="0"/>
                <a:cs typeface="Arial Black" panose="020B0604020202020204" pitchFamily="34" charset="0"/>
              </a:defRPr>
            </a:lvl1pPr>
            <a:lvl2pPr marL="231775" indent="0">
              <a:buNone/>
              <a:defRPr sz="1400"/>
            </a:lvl2pPr>
            <a:lvl3pPr marL="500062" indent="0">
              <a:buNone/>
              <a:defRPr sz="1400"/>
            </a:lvl3pPr>
            <a:lvl4pPr marL="755650" indent="0">
              <a:buNone/>
              <a:defRPr sz="1400"/>
            </a:lvl4pPr>
            <a:lvl5pPr marL="989012" indent="0">
              <a:buNone/>
              <a:defRPr sz="1400"/>
            </a:lvl5pPr>
          </a:lstStyle>
          <a:p>
            <a:pPr lvl="0"/>
            <a:r>
              <a:rPr lang="da-DK"/>
              <a:t>Klik for at redigere teksttypografierne i masteren</a:t>
            </a:r>
          </a:p>
        </p:txBody>
      </p:sp>
      <p:sp>
        <p:nvSpPr>
          <p:cNvPr id="26" name="Pladsholder til tekst 3">
            <a:extLst>
              <a:ext uri="{FF2B5EF4-FFF2-40B4-BE49-F238E27FC236}">
                <a16:creationId xmlns:a16="http://schemas.microsoft.com/office/drawing/2014/main" id="{2DC37A4B-A510-59CD-8A5B-68A9B04283FE}"/>
              </a:ext>
            </a:extLst>
          </p:cNvPr>
          <p:cNvSpPr>
            <a:spLocks noGrp="1"/>
          </p:cNvSpPr>
          <p:nvPr>
            <p:ph type="body" sz="half" idx="27"/>
          </p:nvPr>
        </p:nvSpPr>
        <p:spPr>
          <a:xfrm>
            <a:off x="7228836" y="3196925"/>
            <a:ext cx="4346619" cy="257133"/>
          </a:xfrm>
        </p:spPr>
        <p:txBody>
          <a:bodyPr>
            <a:normAutofit/>
          </a:bodyPr>
          <a:lstStyle>
            <a:lvl1pPr marL="0" indent="0">
              <a:lnSpc>
                <a:spcPct val="100000"/>
              </a:lnSpc>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27" name="Pladsholder til tekst 3">
            <a:extLst>
              <a:ext uri="{FF2B5EF4-FFF2-40B4-BE49-F238E27FC236}">
                <a16:creationId xmlns:a16="http://schemas.microsoft.com/office/drawing/2014/main" id="{29B4FC42-5756-C9D0-6EB6-993E0D3466CC}"/>
              </a:ext>
            </a:extLst>
          </p:cNvPr>
          <p:cNvSpPr>
            <a:spLocks noGrp="1"/>
          </p:cNvSpPr>
          <p:nvPr>
            <p:ph type="body" sz="half" idx="28"/>
          </p:nvPr>
        </p:nvSpPr>
        <p:spPr>
          <a:xfrm>
            <a:off x="7228836" y="3561406"/>
            <a:ext cx="4346619" cy="531014"/>
          </a:xfrm>
        </p:spPr>
        <p:txBody>
          <a:bodyPr>
            <a:normAutofit/>
          </a:bodyPr>
          <a:lstStyle>
            <a:lvl1pPr marL="0" indent="0">
              <a:lnSpc>
                <a:spcPct val="100000"/>
              </a:lnSpc>
              <a:buNone/>
              <a:defRPr sz="1400" b="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28" name="Ellipse 27">
            <a:extLst>
              <a:ext uri="{FF2B5EF4-FFF2-40B4-BE49-F238E27FC236}">
                <a16:creationId xmlns:a16="http://schemas.microsoft.com/office/drawing/2014/main" id="{7B1CB5C4-89EB-3C63-4E35-39E9A66F36F6}"/>
              </a:ext>
            </a:extLst>
          </p:cNvPr>
          <p:cNvSpPr/>
          <p:nvPr userDrawn="1"/>
        </p:nvSpPr>
        <p:spPr>
          <a:xfrm>
            <a:off x="6342896" y="3191898"/>
            <a:ext cx="619444" cy="6194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9" name="Pladsholder til tekst 10">
            <a:extLst>
              <a:ext uri="{FF2B5EF4-FFF2-40B4-BE49-F238E27FC236}">
                <a16:creationId xmlns:a16="http://schemas.microsoft.com/office/drawing/2014/main" id="{D2248ABD-6B26-E6FC-0CC9-CA9CF7E91F1C}"/>
              </a:ext>
            </a:extLst>
          </p:cNvPr>
          <p:cNvSpPr>
            <a:spLocks noGrp="1"/>
          </p:cNvSpPr>
          <p:nvPr>
            <p:ph type="body" sz="quarter" idx="29"/>
          </p:nvPr>
        </p:nvSpPr>
        <p:spPr>
          <a:xfrm>
            <a:off x="6361798" y="3222247"/>
            <a:ext cx="568325" cy="569913"/>
          </a:xfrm>
        </p:spPr>
        <p:txBody>
          <a:bodyPr anchor="ctr" anchorCtr="0"/>
          <a:lstStyle>
            <a:lvl1pPr marL="0" indent="0" algn="ctr">
              <a:buNone/>
              <a:defRPr sz="1400" b="1" i="0">
                <a:solidFill>
                  <a:schemeClr val="bg2"/>
                </a:solidFill>
                <a:latin typeface="Arial Black" panose="020B0604020202020204" pitchFamily="34" charset="0"/>
                <a:cs typeface="Arial Black" panose="020B0604020202020204" pitchFamily="34" charset="0"/>
              </a:defRPr>
            </a:lvl1pPr>
            <a:lvl2pPr marL="231775" indent="0">
              <a:buNone/>
              <a:defRPr sz="1400"/>
            </a:lvl2pPr>
            <a:lvl3pPr marL="500062" indent="0">
              <a:buNone/>
              <a:defRPr sz="1400"/>
            </a:lvl3pPr>
            <a:lvl4pPr marL="755650" indent="0">
              <a:buNone/>
              <a:defRPr sz="1400"/>
            </a:lvl4pPr>
            <a:lvl5pPr marL="989012" indent="0">
              <a:buNone/>
              <a:defRPr sz="1400"/>
            </a:lvl5pPr>
          </a:lstStyle>
          <a:p>
            <a:pPr lvl="0"/>
            <a:r>
              <a:rPr lang="da-DK"/>
              <a:t>Klik for at redigere teksttypografierne i masteren</a:t>
            </a:r>
          </a:p>
        </p:txBody>
      </p:sp>
      <p:sp>
        <p:nvSpPr>
          <p:cNvPr id="30" name="Pladsholder til tekst 3">
            <a:extLst>
              <a:ext uri="{FF2B5EF4-FFF2-40B4-BE49-F238E27FC236}">
                <a16:creationId xmlns:a16="http://schemas.microsoft.com/office/drawing/2014/main" id="{0654E806-25D2-9CB4-5232-46DDEDEA0CC0}"/>
              </a:ext>
            </a:extLst>
          </p:cNvPr>
          <p:cNvSpPr>
            <a:spLocks noGrp="1"/>
          </p:cNvSpPr>
          <p:nvPr>
            <p:ph type="body" sz="half" idx="30"/>
          </p:nvPr>
        </p:nvSpPr>
        <p:spPr>
          <a:xfrm>
            <a:off x="7228836" y="4296763"/>
            <a:ext cx="4346619" cy="257133"/>
          </a:xfrm>
        </p:spPr>
        <p:txBody>
          <a:bodyPr>
            <a:normAutofit/>
          </a:bodyPr>
          <a:lstStyle>
            <a:lvl1pPr marL="0" indent="0">
              <a:lnSpc>
                <a:spcPct val="100000"/>
              </a:lnSpc>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31" name="Pladsholder til tekst 3">
            <a:extLst>
              <a:ext uri="{FF2B5EF4-FFF2-40B4-BE49-F238E27FC236}">
                <a16:creationId xmlns:a16="http://schemas.microsoft.com/office/drawing/2014/main" id="{E3D90F55-D96F-0B5E-0175-07DAAB324138}"/>
              </a:ext>
            </a:extLst>
          </p:cNvPr>
          <p:cNvSpPr>
            <a:spLocks noGrp="1"/>
          </p:cNvSpPr>
          <p:nvPr>
            <p:ph type="body" sz="half" idx="31"/>
          </p:nvPr>
        </p:nvSpPr>
        <p:spPr>
          <a:xfrm>
            <a:off x="7228836" y="4661244"/>
            <a:ext cx="4346619" cy="505435"/>
          </a:xfrm>
        </p:spPr>
        <p:txBody>
          <a:bodyPr>
            <a:normAutofit/>
          </a:bodyPr>
          <a:lstStyle>
            <a:lvl1pPr marL="0" indent="0">
              <a:lnSpc>
                <a:spcPct val="100000"/>
              </a:lnSpc>
              <a:buNone/>
              <a:defRPr sz="1400" b="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32" name="Ellipse 31">
            <a:extLst>
              <a:ext uri="{FF2B5EF4-FFF2-40B4-BE49-F238E27FC236}">
                <a16:creationId xmlns:a16="http://schemas.microsoft.com/office/drawing/2014/main" id="{C7ACDAE7-19FB-2FC0-63E5-A7E74D8DB362}"/>
              </a:ext>
            </a:extLst>
          </p:cNvPr>
          <p:cNvSpPr/>
          <p:nvPr userDrawn="1"/>
        </p:nvSpPr>
        <p:spPr>
          <a:xfrm>
            <a:off x="6342896" y="4291736"/>
            <a:ext cx="619444" cy="6194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3" name="Pladsholder til tekst 10">
            <a:extLst>
              <a:ext uri="{FF2B5EF4-FFF2-40B4-BE49-F238E27FC236}">
                <a16:creationId xmlns:a16="http://schemas.microsoft.com/office/drawing/2014/main" id="{C5615F80-3B6F-4E19-5E58-2344011F8559}"/>
              </a:ext>
            </a:extLst>
          </p:cNvPr>
          <p:cNvSpPr>
            <a:spLocks noGrp="1"/>
          </p:cNvSpPr>
          <p:nvPr>
            <p:ph type="body" sz="quarter" idx="32"/>
          </p:nvPr>
        </p:nvSpPr>
        <p:spPr>
          <a:xfrm>
            <a:off x="6361798" y="4322085"/>
            <a:ext cx="568325" cy="569913"/>
          </a:xfrm>
        </p:spPr>
        <p:txBody>
          <a:bodyPr anchor="ctr" anchorCtr="0"/>
          <a:lstStyle>
            <a:lvl1pPr marL="0" indent="0" algn="ctr">
              <a:buNone/>
              <a:defRPr sz="1400" b="1" i="0">
                <a:solidFill>
                  <a:schemeClr val="bg2"/>
                </a:solidFill>
                <a:latin typeface="Arial Black" panose="020B0604020202020204" pitchFamily="34" charset="0"/>
                <a:cs typeface="Arial Black" panose="020B0604020202020204" pitchFamily="34" charset="0"/>
              </a:defRPr>
            </a:lvl1pPr>
            <a:lvl2pPr marL="231775" indent="0">
              <a:buNone/>
              <a:defRPr sz="1400"/>
            </a:lvl2pPr>
            <a:lvl3pPr marL="500062" indent="0">
              <a:buNone/>
              <a:defRPr sz="1400"/>
            </a:lvl3pPr>
            <a:lvl4pPr marL="755650" indent="0">
              <a:buNone/>
              <a:defRPr sz="1400"/>
            </a:lvl4pPr>
            <a:lvl5pPr marL="989012" indent="0">
              <a:buNone/>
              <a:defRPr sz="1400"/>
            </a:lvl5pPr>
          </a:lstStyle>
          <a:p>
            <a:pPr lvl="0"/>
            <a:r>
              <a:rPr lang="da-DK"/>
              <a:t>Klik for at redigere teksttypografierne i masteren</a:t>
            </a:r>
          </a:p>
        </p:txBody>
      </p:sp>
      <p:sp>
        <p:nvSpPr>
          <p:cNvPr id="34" name="Pladsholder til tekst 3">
            <a:extLst>
              <a:ext uri="{FF2B5EF4-FFF2-40B4-BE49-F238E27FC236}">
                <a16:creationId xmlns:a16="http://schemas.microsoft.com/office/drawing/2014/main" id="{9FB0C57C-EEA3-E370-5140-66ED38451DEA}"/>
              </a:ext>
            </a:extLst>
          </p:cNvPr>
          <p:cNvSpPr>
            <a:spLocks noGrp="1"/>
          </p:cNvSpPr>
          <p:nvPr>
            <p:ph type="body" sz="half" idx="33"/>
          </p:nvPr>
        </p:nvSpPr>
        <p:spPr>
          <a:xfrm>
            <a:off x="7228836" y="5396601"/>
            <a:ext cx="4346619" cy="257133"/>
          </a:xfrm>
        </p:spPr>
        <p:txBody>
          <a:bodyPr>
            <a:normAutofit/>
          </a:bodyPr>
          <a:lstStyle>
            <a:lvl1pPr marL="0" indent="0">
              <a:lnSpc>
                <a:spcPct val="100000"/>
              </a:lnSpc>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35" name="Pladsholder til tekst 3">
            <a:extLst>
              <a:ext uri="{FF2B5EF4-FFF2-40B4-BE49-F238E27FC236}">
                <a16:creationId xmlns:a16="http://schemas.microsoft.com/office/drawing/2014/main" id="{8A1767B4-C14D-20A0-1C1E-9F9D531381D5}"/>
              </a:ext>
            </a:extLst>
          </p:cNvPr>
          <p:cNvSpPr>
            <a:spLocks noGrp="1"/>
          </p:cNvSpPr>
          <p:nvPr>
            <p:ph type="body" sz="half" idx="34"/>
          </p:nvPr>
        </p:nvSpPr>
        <p:spPr>
          <a:xfrm>
            <a:off x="7228836" y="5761082"/>
            <a:ext cx="4346619" cy="505435"/>
          </a:xfrm>
        </p:spPr>
        <p:txBody>
          <a:bodyPr>
            <a:normAutofit/>
          </a:bodyPr>
          <a:lstStyle>
            <a:lvl1pPr marL="0" indent="0">
              <a:lnSpc>
                <a:spcPct val="100000"/>
              </a:lnSpc>
              <a:buNone/>
              <a:defRPr sz="1400" b="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36" name="Ellipse 35">
            <a:extLst>
              <a:ext uri="{FF2B5EF4-FFF2-40B4-BE49-F238E27FC236}">
                <a16:creationId xmlns:a16="http://schemas.microsoft.com/office/drawing/2014/main" id="{0672FD9B-4292-10B9-0C99-E1EFB309A767}"/>
              </a:ext>
            </a:extLst>
          </p:cNvPr>
          <p:cNvSpPr/>
          <p:nvPr userDrawn="1"/>
        </p:nvSpPr>
        <p:spPr>
          <a:xfrm>
            <a:off x="6342896" y="5391574"/>
            <a:ext cx="619444" cy="6194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7" name="Pladsholder til tekst 10">
            <a:extLst>
              <a:ext uri="{FF2B5EF4-FFF2-40B4-BE49-F238E27FC236}">
                <a16:creationId xmlns:a16="http://schemas.microsoft.com/office/drawing/2014/main" id="{65BD6D38-0267-720A-7725-922D2571FA61}"/>
              </a:ext>
            </a:extLst>
          </p:cNvPr>
          <p:cNvSpPr>
            <a:spLocks noGrp="1"/>
          </p:cNvSpPr>
          <p:nvPr>
            <p:ph type="body" sz="quarter" idx="35"/>
          </p:nvPr>
        </p:nvSpPr>
        <p:spPr>
          <a:xfrm>
            <a:off x="6361798" y="5421923"/>
            <a:ext cx="568325" cy="569913"/>
          </a:xfrm>
        </p:spPr>
        <p:txBody>
          <a:bodyPr anchor="ctr" anchorCtr="0"/>
          <a:lstStyle>
            <a:lvl1pPr marL="0" indent="0" algn="ctr">
              <a:buNone/>
              <a:defRPr sz="1400" b="1" i="0">
                <a:solidFill>
                  <a:schemeClr val="bg2"/>
                </a:solidFill>
                <a:latin typeface="Arial Black" panose="020B0604020202020204" pitchFamily="34" charset="0"/>
                <a:cs typeface="Arial Black" panose="020B0604020202020204" pitchFamily="34" charset="0"/>
              </a:defRPr>
            </a:lvl1pPr>
            <a:lvl2pPr marL="231775" indent="0">
              <a:buNone/>
              <a:defRPr sz="1400"/>
            </a:lvl2pPr>
            <a:lvl3pPr marL="500062" indent="0">
              <a:buNone/>
              <a:defRPr sz="1400"/>
            </a:lvl3pPr>
            <a:lvl4pPr marL="755650" indent="0">
              <a:buNone/>
              <a:defRPr sz="1400"/>
            </a:lvl4pPr>
            <a:lvl5pPr marL="989012" indent="0">
              <a:buNone/>
              <a:defRPr sz="1400"/>
            </a:lvl5pPr>
          </a:lstStyle>
          <a:p>
            <a:pPr lvl="0"/>
            <a:r>
              <a:rPr lang="da-DK"/>
              <a:t>Klik for at redigere teksttypografierne i masteren</a:t>
            </a:r>
          </a:p>
        </p:txBody>
      </p:sp>
      <p:grpSp>
        <p:nvGrpSpPr>
          <p:cNvPr id="38" name="Gruppe 37">
            <a:extLst>
              <a:ext uri="{FF2B5EF4-FFF2-40B4-BE49-F238E27FC236}">
                <a16:creationId xmlns:a16="http://schemas.microsoft.com/office/drawing/2014/main" id="{B0505377-7301-C906-DE23-723B021E80C0}"/>
              </a:ext>
            </a:extLst>
          </p:cNvPr>
          <p:cNvGrpSpPr/>
          <p:nvPr userDrawn="1"/>
        </p:nvGrpSpPr>
        <p:grpSpPr>
          <a:xfrm>
            <a:off x="10097870" y="196552"/>
            <a:ext cx="2094129" cy="574822"/>
            <a:chOff x="10097870" y="196552"/>
            <a:chExt cx="2094129" cy="574822"/>
          </a:xfrm>
        </p:grpSpPr>
        <p:sp>
          <p:nvSpPr>
            <p:cNvPr id="39" name="Rektangel 38">
              <a:extLst>
                <a:ext uri="{FF2B5EF4-FFF2-40B4-BE49-F238E27FC236}">
                  <a16:creationId xmlns:a16="http://schemas.microsoft.com/office/drawing/2014/main" id="{F5D5660B-905D-8162-BDE9-D0CCB7D11D4C}"/>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40" name="Billede 39">
              <a:extLst>
                <a:ext uri="{FF2B5EF4-FFF2-40B4-BE49-F238E27FC236}">
                  <a16:creationId xmlns:a16="http://schemas.microsoft.com/office/drawing/2014/main" id="{C7B86CFF-824B-49A2-462C-31E26BA995A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36728903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Agenda-12-punkter">
    <p:bg>
      <p:bgPr>
        <a:solidFill>
          <a:schemeClr val="accent5">
            <a:alpha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23889" y="1233488"/>
            <a:ext cx="5223119" cy="694166"/>
          </a:xfrm>
        </p:spPr>
        <p:txBody>
          <a:bodyPr anchor="t" anchorCtr="0"/>
          <a:lstStyle>
            <a:lvl1pPr>
              <a:defRPr sz="2400"/>
            </a:lvl1pPr>
          </a:lstStyle>
          <a:p>
            <a:r>
              <a:rPr lang="da-DK"/>
              <a:t>Klik for at redigere titeltypografien i masteren</a:t>
            </a:r>
            <a:endParaRPr lang="da-DK" dirty="0"/>
          </a:p>
        </p:txBody>
      </p:sp>
      <p:sp>
        <p:nvSpPr>
          <p:cNvPr id="4" name="Pladsholder til tekst 3"/>
          <p:cNvSpPr>
            <a:spLocks noGrp="1"/>
          </p:cNvSpPr>
          <p:nvPr>
            <p:ph type="body" sz="half" idx="2"/>
          </p:nvPr>
        </p:nvSpPr>
        <p:spPr>
          <a:xfrm>
            <a:off x="621869" y="2097088"/>
            <a:ext cx="10946244" cy="3951171"/>
          </a:xfrm>
        </p:spPr>
        <p:txBody>
          <a:bodyPr numCol="2">
            <a:noAutofit/>
          </a:bodyPr>
          <a:lstStyle>
            <a:lvl1pPr marL="342900" indent="-342900">
              <a:lnSpc>
                <a:spcPct val="100000"/>
              </a:lnSpc>
              <a:buFont typeface="+mj-lt"/>
              <a:buAutoNum type="arabicPeriod"/>
              <a:defRPr sz="1800" b="1">
                <a:solidFill>
                  <a:schemeClr val="accent1"/>
                </a:solidFill>
              </a:defRPr>
            </a:lvl1pPr>
            <a:lvl2pPr marL="457200" indent="0">
              <a:buNone/>
              <a:defRPr sz="1400">
                <a:solidFill>
                  <a:schemeClr val="accent1"/>
                </a:solidFill>
              </a:defRPr>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a:p>
            <a:pPr lvl="1"/>
            <a:r>
              <a:rPr lang="da-DK"/>
              <a:t>Andet niveau</a:t>
            </a:r>
          </a:p>
        </p:txBody>
      </p:sp>
      <p:sp>
        <p:nvSpPr>
          <p:cNvPr id="5" name="Pladsholder til dato 4"/>
          <p:cNvSpPr>
            <a:spLocks noGrp="1"/>
          </p:cNvSpPr>
          <p:nvPr>
            <p:ph type="dt" sz="half" idx="10"/>
          </p:nvPr>
        </p:nvSpPr>
        <p:spPr/>
        <p:txBody>
          <a:bodyPr/>
          <a:lstStyle/>
          <a:p>
            <a:fld id="{1EFA1330-F4A1-C54F-8999-D0D986E0063D}" type="datetime1">
              <a:rPr lang="da-DK" smtClean="0"/>
              <a:t>22-08-2024</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dirty="0"/>
          </a:p>
        </p:txBody>
      </p:sp>
      <p:grpSp>
        <p:nvGrpSpPr>
          <p:cNvPr id="9" name="Gruppe 8">
            <a:extLst>
              <a:ext uri="{FF2B5EF4-FFF2-40B4-BE49-F238E27FC236}">
                <a16:creationId xmlns:a16="http://schemas.microsoft.com/office/drawing/2014/main" id="{CC61D3AB-B0BC-F334-EDCE-E3AD9FC72D4C}"/>
              </a:ext>
            </a:extLst>
          </p:cNvPr>
          <p:cNvGrpSpPr/>
          <p:nvPr userDrawn="1"/>
        </p:nvGrpSpPr>
        <p:grpSpPr>
          <a:xfrm>
            <a:off x="10097870" y="196552"/>
            <a:ext cx="2094129" cy="574822"/>
            <a:chOff x="10097870" y="196552"/>
            <a:chExt cx="2094129" cy="574822"/>
          </a:xfrm>
        </p:grpSpPr>
        <p:sp>
          <p:nvSpPr>
            <p:cNvPr id="10" name="Rektangel 9">
              <a:extLst>
                <a:ext uri="{FF2B5EF4-FFF2-40B4-BE49-F238E27FC236}">
                  <a16:creationId xmlns:a16="http://schemas.microsoft.com/office/drawing/2014/main" id="{EC740955-3476-AACF-6222-933AFAD7DA58}"/>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1" name="Billede 10">
              <a:extLst>
                <a:ext uri="{FF2B5EF4-FFF2-40B4-BE49-F238E27FC236}">
                  <a16:creationId xmlns:a16="http://schemas.microsoft.com/office/drawing/2014/main" id="{B975FA5F-503D-FFD4-5C06-EB1B02911EF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20523272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ubtitel">
    <p:bg>
      <p:bgPr>
        <a:solidFill>
          <a:schemeClr val="bg2">
            <a:alpha val="50000"/>
          </a:schemeClr>
        </a:solidFill>
        <a:effectLst/>
      </p:bgPr>
    </p:bg>
    <p:spTree>
      <p:nvGrpSpPr>
        <p:cNvPr id="1" name=""/>
        <p:cNvGrpSpPr/>
        <p:nvPr/>
      </p:nvGrpSpPr>
      <p:grpSpPr>
        <a:xfrm>
          <a:off x="0" y="0"/>
          <a:ext cx="0" cy="0"/>
          <a:chOff x="0" y="0"/>
          <a:chExt cx="0" cy="0"/>
        </a:xfrm>
      </p:grpSpPr>
      <p:sp>
        <p:nvSpPr>
          <p:cNvPr id="3" name="Ellipse 2">
            <a:extLst>
              <a:ext uri="{FF2B5EF4-FFF2-40B4-BE49-F238E27FC236}">
                <a16:creationId xmlns:a16="http://schemas.microsoft.com/office/drawing/2014/main" id="{D1540F72-C34E-D825-69AB-20884D6FA54F}"/>
              </a:ext>
            </a:extLst>
          </p:cNvPr>
          <p:cNvSpPr/>
          <p:nvPr userDrawn="1"/>
        </p:nvSpPr>
        <p:spPr>
          <a:xfrm>
            <a:off x="623888" y="3429000"/>
            <a:ext cx="855997" cy="8559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title"/>
          </p:nvPr>
        </p:nvSpPr>
        <p:spPr>
          <a:xfrm>
            <a:off x="1649756" y="3531314"/>
            <a:ext cx="4446243" cy="694166"/>
          </a:xfrm>
        </p:spPr>
        <p:txBody>
          <a:bodyPr anchor="t" anchorCtr="0"/>
          <a:lstStyle>
            <a:lvl1pPr>
              <a:defRPr sz="2400"/>
            </a:lvl1pPr>
          </a:lstStyle>
          <a:p>
            <a:r>
              <a:rPr lang="da-DK"/>
              <a:t>Klik for at redigere titeltypografien i masteren</a:t>
            </a:r>
            <a:endParaRPr lang="da-DK" dirty="0"/>
          </a:p>
        </p:txBody>
      </p:sp>
      <p:sp>
        <p:nvSpPr>
          <p:cNvPr id="4" name="Pladsholder til tekst 3"/>
          <p:cNvSpPr>
            <a:spLocks noGrp="1"/>
          </p:cNvSpPr>
          <p:nvPr>
            <p:ph type="body" sz="half" idx="2"/>
          </p:nvPr>
        </p:nvSpPr>
        <p:spPr>
          <a:xfrm>
            <a:off x="1649754" y="4257450"/>
            <a:ext cx="4446243" cy="1893021"/>
          </a:xfrm>
        </p:spPr>
        <p:txBody>
          <a:bodyPr>
            <a:normAutofit/>
          </a:bodyPr>
          <a:lstStyle>
            <a:lvl1pPr marL="0" indent="0">
              <a:lnSpc>
                <a:spcPct val="100000"/>
              </a:lnSpc>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1EFA1330-F4A1-C54F-8999-D0D986E0063D}" type="datetime1">
              <a:rPr lang="da-DK" smtClean="0"/>
              <a:t>22-08-2024</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dirty="0"/>
          </a:p>
        </p:txBody>
      </p:sp>
      <p:sp>
        <p:nvSpPr>
          <p:cNvPr id="9" name="Pladsholder til tekst 10">
            <a:extLst>
              <a:ext uri="{FF2B5EF4-FFF2-40B4-BE49-F238E27FC236}">
                <a16:creationId xmlns:a16="http://schemas.microsoft.com/office/drawing/2014/main" id="{9940C50E-C564-5CA7-0B3E-30C344B62C61}"/>
              </a:ext>
            </a:extLst>
          </p:cNvPr>
          <p:cNvSpPr>
            <a:spLocks noGrp="1"/>
          </p:cNvSpPr>
          <p:nvPr>
            <p:ph type="body" sz="quarter" idx="14"/>
          </p:nvPr>
        </p:nvSpPr>
        <p:spPr>
          <a:xfrm>
            <a:off x="767723" y="3583049"/>
            <a:ext cx="568325" cy="569913"/>
          </a:xfrm>
        </p:spPr>
        <p:txBody>
          <a:bodyPr anchor="ctr" anchorCtr="0"/>
          <a:lstStyle>
            <a:lvl1pPr marL="0" indent="0" algn="ctr">
              <a:buNone/>
              <a:defRPr sz="2800" b="1" i="0">
                <a:solidFill>
                  <a:schemeClr val="bg2"/>
                </a:solidFill>
                <a:latin typeface="Arial Black" panose="020B0604020202020204" pitchFamily="34" charset="0"/>
                <a:cs typeface="Arial Black" panose="020B0604020202020204" pitchFamily="34" charset="0"/>
              </a:defRPr>
            </a:lvl1pPr>
            <a:lvl2pPr marL="231775" indent="0">
              <a:buNone/>
              <a:defRPr sz="1400"/>
            </a:lvl2pPr>
            <a:lvl3pPr marL="500062" indent="0">
              <a:buNone/>
              <a:defRPr sz="1400"/>
            </a:lvl3pPr>
            <a:lvl4pPr marL="755650" indent="0">
              <a:buNone/>
              <a:defRPr sz="1400"/>
            </a:lvl4pPr>
            <a:lvl5pPr marL="989012" indent="0">
              <a:buNone/>
              <a:defRPr sz="1400"/>
            </a:lvl5pPr>
          </a:lstStyle>
          <a:p>
            <a:pPr lvl="0"/>
            <a:r>
              <a:rPr lang="da-DK"/>
              <a:t>Klik for at redigere teksttypografierne i masteren</a:t>
            </a:r>
          </a:p>
        </p:txBody>
      </p:sp>
      <p:grpSp>
        <p:nvGrpSpPr>
          <p:cNvPr id="8" name="Gruppe 7">
            <a:extLst>
              <a:ext uri="{FF2B5EF4-FFF2-40B4-BE49-F238E27FC236}">
                <a16:creationId xmlns:a16="http://schemas.microsoft.com/office/drawing/2014/main" id="{55D27D2A-D4DD-36D5-4D1B-57109C8A6EEC}"/>
              </a:ext>
            </a:extLst>
          </p:cNvPr>
          <p:cNvGrpSpPr/>
          <p:nvPr userDrawn="1"/>
        </p:nvGrpSpPr>
        <p:grpSpPr>
          <a:xfrm>
            <a:off x="10097870" y="196552"/>
            <a:ext cx="2094129" cy="574822"/>
            <a:chOff x="10097870" y="196552"/>
            <a:chExt cx="2094129" cy="574822"/>
          </a:xfrm>
        </p:grpSpPr>
        <p:sp>
          <p:nvSpPr>
            <p:cNvPr id="10" name="Rektangel 9">
              <a:extLst>
                <a:ext uri="{FF2B5EF4-FFF2-40B4-BE49-F238E27FC236}">
                  <a16:creationId xmlns:a16="http://schemas.microsoft.com/office/drawing/2014/main" id="{95B8A30E-FD92-DC3B-914D-02437F3BE84F}"/>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1" name="Billede 10">
              <a:extLst>
                <a:ext uri="{FF2B5EF4-FFF2-40B4-BE49-F238E27FC236}">
                  <a16:creationId xmlns:a16="http://schemas.microsoft.com/office/drawing/2014/main" id="{2725B1E3-EBBC-56F8-0BE3-63F0DD30E5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2740076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subtitel-med-tal og billede">
    <p:bg>
      <p:bgPr>
        <a:solidFill>
          <a:schemeClr val="bg2">
            <a:alpha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23891" y="3531314"/>
            <a:ext cx="4207520" cy="694166"/>
          </a:xfrm>
        </p:spPr>
        <p:txBody>
          <a:bodyPr anchor="t" anchorCtr="0"/>
          <a:lstStyle>
            <a:lvl1pPr>
              <a:defRPr sz="2400"/>
            </a:lvl1pPr>
          </a:lstStyle>
          <a:p>
            <a:r>
              <a:rPr lang="da-DK"/>
              <a:t>Klik for at redigere titeltypografien i masteren</a:t>
            </a:r>
            <a:endParaRPr lang="da-DK" dirty="0"/>
          </a:p>
        </p:txBody>
      </p:sp>
      <p:sp>
        <p:nvSpPr>
          <p:cNvPr id="3" name="Pladsholder til billede 2"/>
          <p:cNvSpPr>
            <a:spLocks noGrp="1"/>
          </p:cNvSpPr>
          <p:nvPr>
            <p:ph type="pic" idx="1"/>
          </p:nvPr>
        </p:nvSpPr>
        <p:spPr>
          <a:xfrm>
            <a:off x="6096000" y="0"/>
            <a:ext cx="6096000" cy="6858000"/>
          </a:xfrm>
        </p:spPr>
        <p:txBody>
          <a:bodyPr anchor="ctr" anchorCtr="0">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ikonet for at tilføje et billede</a:t>
            </a:r>
          </a:p>
        </p:txBody>
      </p:sp>
      <p:sp>
        <p:nvSpPr>
          <p:cNvPr id="4" name="Pladsholder til tekst 3"/>
          <p:cNvSpPr>
            <a:spLocks noGrp="1"/>
          </p:cNvSpPr>
          <p:nvPr>
            <p:ph type="body" sz="half" idx="2"/>
          </p:nvPr>
        </p:nvSpPr>
        <p:spPr>
          <a:xfrm>
            <a:off x="623888" y="4257450"/>
            <a:ext cx="4207521" cy="1893021"/>
          </a:xfrm>
        </p:spPr>
        <p:txBody>
          <a:bodyPr>
            <a:normAutofit/>
          </a:bodyPr>
          <a:lstStyle>
            <a:lvl1pPr marL="0" indent="0">
              <a:lnSpc>
                <a:spcPct val="100000"/>
              </a:lnSpc>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1EFA1330-F4A1-C54F-8999-D0D986E0063D}" type="datetime1">
              <a:rPr lang="da-DK" smtClean="0"/>
              <a:t>22-08-2024</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10" name="Pladsholder til tekst 10">
            <a:extLst>
              <a:ext uri="{FF2B5EF4-FFF2-40B4-BE49-F238E27FC236}">
                <a16:creationId xmlns:a16="http://schemas.microsoft.com/office/drawing/2014/main" id="{75BC123E-1F46-A426-6680-D9E39C025556}"/>
              </a:ext>
            </a:extLst>
          </p:cNvPr>
          <p:cNvSpPr>
            <a:spLocks noGrp="1"/>
          </p:cNvSpPr>
          <p:nvPr>
            <p:ph type="body" sz="quarter" idx="14"/>
          </p:nvPr>
        </p:nvSpPr>
        <p:spPr>
          <a:xfrm>
            <a:off x="621868" y="2172822"/>
            <a:ext cx="4207520" cy="1146404"/>
          </a:xfrm>
        </p:spPr>
        <p:txBody>
          <a:bodyPr anchor="b" anchorCtr="0"/>
          <a:lstStyle>
            <a:lvl1pPr marL="0" indent="0" algn="l">
              <a:buNone/>
              <a:defRPr sz="6000" b="1">
                <a:solidFill>
                  <a:schemeClr val="tx1"/>
                </a:solidFill>
              </a:defRPr>
            </a:lvl1pPr>
            <a:lvl2pPr marL="231775" indent="0">
              <a:buNone/>
              <a:defRPr sz="1400"/>
            </a:lvl2pPr>
            <a:lvl3pPr marL="500062" indent="0">
              <a:buNone/>
              <a:defRPr sz="1400"/>
            </a:lvl3pPr>
            <a:lvl4pPr marL="755650" indent="0">
              <a:buNone/>
              <a:defRPr sz="1400"/>
            </a:lvl4pPr>
            <a:lvl5pPr marL="989012" indent="0">
              <a:buNone/>
              <a:defRPr sz="1400"/>
            </a:lvl5pPr>
          </a:lstStyle>
          <a:p>
            <a:pPr lvl="0"/>
            <a:r>
              <a:rPr lang="da-DK"/>
              <a:t>Klik for at redigere teksttypografierne i masteren</a:t>
            </a:r>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dirty="0"/>
          </a:p>
        </p:txBody>
      </p:sp>
    </p:spTree>
    <p:extLst>
      <p:ext uri="{BB962C8B-B14F-4D97-AF65-F5344CB8AC3E}">
        <p14:creationId xmlns:p14="http://schemas.microsoft.com/office/powerpoint/2010/main" val="10470084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billede indholdsobjekter – grøn">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solidFill>
                  <a:schemeClr val="bg2"/>
                </a:solidFill>
              </a:defRPr>
            </a:lvl1pPr>
          </a:lstStyle>
          <a:p>
            <a:r>
              <a:rPr lang="da-DK"/>
              <a:t>Klik for at redigere titeltypografien i masteren</a:t>
            </a:r>
            <a:endParaRPr lang="da-DK" dirty="0"/>
          </a:p>
        </p:txBody>
      </p:sp>
      <p:sp>
        <p:nvSpPr>
          <p:cNvPr id="5" name="Pladsholder til dato 4"/>
          <p:cNvSpPr>
            <a:spLocks noGrp="1"/>
          </p:cNvSpPr>
          <p:nvPr>
            <p:ph type="dt" sz="half" idx="10"/>
          </p:nvPr>
        </p:nvSpPr>
        <p:spPr/>
        <p:txBody>
          <a:bodyPr/>
          <a:lstStyle>
            <a:lvl1pPr>
              <a:defRPr>
                <a:solidFill>
                  <a:schemeClr val="bg2"/>
                </a:solidFill>
              </a:defRPr>
            </a:lvl1pPr>
          </a:lstStyle>
          <a:p>
            <a:fld id="{ED280B4D-8722-414F-942E-84382C816727}" type="datetime1">
              <a:rPr lang="da-DK" smtClean="0"/>
              <a:pPr/>
              <a:t>22-08-2024</a:t>
            </a:fld>
            <a:endParaRPr lang="da-DK" dirty="0"/>
          </a:p>
        </p:txBody>
      </p:sp>
      <p:sp>
        <p:nvSpPr>
          <p:cNvPr id="6" name="Pladsholder til sidefod 5"/>
          <p:cNvSpPr>
            <a:spLocks noGrp="1"/>
          </p:cNvSpPr>
          <p:nvPr>
            <p:ph type="ftr" sz="quarter" idx="11"/>
          </p:nvPr>
        </p:nvSpPr>
        <p:spPr/>
        <p:txBody>
          <a:bodyPr/>
          <a:lstStyle>
            <a:lvl1pPr>
              <a:defRPr>
                <a:solidFill>
                  <a:schemeClr val="bg2"/>
                </a:solidFill>
              </a:defRPr>
            </a:lvl1pPr>
          </a:lstStyle>
          <a:p>
            <a:endParaRPr lang="da-DK" dirty="0"/>
          </a:p>
        </p:txBody>
      </p:sp>
      <p:sp>
        <p:nvSpPr>
          <p:cNvPr id="7" name="Pladsholder til slidenummer 6"/>
          <p:cNvSpPr>
            <a:spLocks noGrp="1"/>
          </p:cNvSpPr>
          <p:nvPr>
            <p:ph type="sldNum" sz="quarter" idx="12"/>
          </p:nvPr>
        </p:nvSpPr>
        <p:spPr/>
        <p:txBody>
          <a:bodyPr/>
          <a:lstStyle>
            <a:lvl1pPr>
              <a:defRPr>
                <a:solidFill>
                  <a:schemeClr val="bg2"/>
                </a:solidFill>
              </a:defRPr>
            </a:lvl1pPr>
          </a:lstStyle>
          <a:p>
            <a:fld id="{CD3521F6-ABE2-DF4A-A30A-AF2564ABEA76}" type="slidenum">
              <a:rPr lang="da-DK" smtClean="0"/>
              <a:pPr/>
              <a:t>‹nr.›</a:t>
            </a:fld>
            <a:endParaRPr lang="da-DK" dirty="0"/>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1" name="Pladsholder til billede 10">
            <a:extLst>
              <a:ext uri="{FF2B5EF4-FFF2-40B4-BE49-F238E27FC236}">
                <a16:creationId xmlns:a16="http://schemas.microsoft.com/office/drawing/2014/main" id="{3CB098DE-8244-AAE0-44CB-F9EE52C85511}"/>
              </a:ext>
            </a:extLst>
          </p:cNvPr>
          <p:cNvSpPr>
            <a:spLocks noGrp="1"/>
          </p:cNvSpPr>
          <p:nvPr>
            <p:ph type="pic" sz="quarter" idx="14"/>
          </p:nvPr>
        </p:nvSpPr>
        <p:spPr>
          <a:xfrm>
            <a:off x="6327775" y="2097088"/>
            <a:ext cx="5205413" cy="3527425"/>
          </a:xfrm>
        </p:spPr>
        <p:txBody>
          <a:bodyPr/>
          <a:lstStyle>
            <a:lvl1pPr>
              <a:defRPr>
                <a:solidFill>
                  <a:schemeClr val="bg2"/>
                </a:solidFill>
              </a:defRPr>
            </a:lvl1pPr>
          </a:lstStyle>
          <a:p>
            <a:r>
              <a:rPr lang="da-DK" dirty="0"/>
              <a:t>Klik på ikonet for at tilføje et billede</a:t>
            </a:r>
            <a:endParaRPr lang="en-GB" dirty="0"/>
          </a:p>
        </p:txBody>
      </p:sp>
      <p:grpSp>
        <p:nvGrpSpPr>
          <p:cNvPr id="3" name="Gruppe 2">
            <a:extLst>
              <a:ext uri="{FF2B5EF4-FFF2-40B4-BE49-F238E27FC236}">
                <a16:creationId xmlns:a16="http://schemas.microsoft.com/office/drawing/2014/main" id="{E5317FEC-F567-BFFF-E8F5-5EB10E401506}"/>
              </a:ext>
            </a:extLst>
          </p:cNvPr>
          <p:cNvGrpSpPr/>
          <p:nvPr userDrawn="1"/>
        </p:nvGrpSpPr>
        <p:grpSpPr>
          <a:xfrm>
            <a:off x="10097870" y="196552"/>
            <a:ext cx="2094129" cy="574822"/>
            <a:chOff x="10097870" y="196552"/>
            <a:chExt cx="2094129" cy="574822"/>
          </a:xfrm>
        </p:grpSpPr>
        <p:sp>
          <p:nvSpPr>
            <p:cNvPr id="4" name="Rektangel 3">
              <a:extLst>
                <a:ext uri="{FF2B5EF4-FFF2-40B4-BE49-F238E27FC236}">
                  <a16:creationId xmlns:a16="http://schemas.microsoft.com/office/drawing/2014/main" id="{4F756A1D-8053-AA26-2910-61B351B3F0D0}"/>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8" name="Billede 7">
              <a:extLst>
                <a:ext uri="{FF2B5EF4-FFF2-40B4-BE49-F238E27FC236}">
                  <a16:creationId xmlns:a16="http://schemas.microsoft.com/office/drawing/2014/main" id="{30B7E59C-2DED-5BAF-7F22-C2D03C0C790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7459278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 -diagram indholdsobjekter – grøn">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solidFill>
                  <a:schemeClr val="bg2"/>
                </a:solidFill>
              </a:defRPr>
            </a:lvl1pPr>
          </a:lstStyle>
          <a:p>
            <a:r>
              <a:rPr lang="da-DK"/>
              <a:t>Klik for at redigere titeltypografien i masteren</a:t>
            </a:r>
            <a:endParaRPr lang="da-DK" dirty="0"/>
          </a:p>
        </p:txBody>
      </p:sp>
      <p:sp>
        <p:nvSpPr>
          <p:cNvPr id="5" name="Pladsholder til dato 4"/>
          <p:cNvSpPr>
            <a:spLocks noGrp="1"/>
          </p:cNvSpPr>
          <p:nvPr>
            <p:ph type="dt" sz="half" idx="10"/>
          </p:nvPr>
        </p:nvSpPr>
        <p:spPr/>
        <p:txBody>
          <a:bodyPr/>
          <a:lstStyle>
            <a:lvl1pPr>
              <a:defRPr>
                <a:solidFill>
                  <a:schemeClr val="bg2"/>
                </a:solidFill>
              </a:defRPr>
            </a:lvl1pPr>
          </a:lstStyle>
          <a:p>
            <a:fld id="{5B200993-DCAB-3A47-8A21-78FB69E9540A}" type="datetime1">
              <a:rPr lang="da-DK" smtClean="0"/>
              <a:pPr/>
              <a:t>22-08-2024</a:t>
            </a:fld>
            <a:endParaRPr lang="da-DK" dirty="0"/>
          </a:p>
        </p:txBody>
      </p:sp>
      <p:sp>
        <p:nvSpPr>
          <p:cNvPr id="6" name="Pladsholder til sidefod 5"/>
          <p:cNvSpPr>
            <a:spLocks noGrp="1"/>
          </p:cNvSpPr>
          <p:nvPr>
            <p:ph type="ftr" sz="quarter" idx="11"/>
          </p:nvPr>
        </p:nvSpPr>
        <p:spPr/>
        <p:txBody>
          <a:bodyPr/>
          <a:lstStyle>
            <a:lvl1pPr>
              <a:defRPr>
                <a:solidFill>
                  <a:schemeClr val="bg2"/>
                </a:solidFill>
              </a:defRPr>
            </a:lvl1pPr>
          </a:lstStyle>
          <a:p>
            <a:endParaRPr lang="da-DK" dirty="0"/>
          </a:p>
        </p:txBody>
      </p:sp>
      <p:sp>
        <p:nvSpPr>
          <p:cNvPr id="7" name="Pladsholder til slidenummer 6"/>
          <p:cNvSpPr>
            <a:spLocks noGrp="1"/>
          </p:cNvSpPr>
          <p:nvPr>
            <p:ph type="sldNum" sz="quarter" idx="12"/>
          </p:nvPr>
        </p:nvSpPr>
        <p:spPr/>
        <p:txBody>
          <a:bodyPr/>
          <a:lstStyle>
            <a:lvl1pPr>
              <a:defRPr>
                <a:solidFill>
                  <a:schemeClr val="bg2"/>
                </a:solidFill>
              </a:defRPr>
            </a:lvl1pPr>
          </a:lstStyle>
          <a:p>
            <a:fld id="{CD3521F6-ABE2-DF4A-A30A-AF2564ABEA76}" type="slidenum">
              <a:rPr lang="da-DK" smtClean="0"/>
              <a:pPr/>
              <a:t>‹nr.›</a:t>
            </a:fld>
            <a:endParaRPr lang="da-DK" dirty="0"/>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0" name="Pladsholder til diagram 9">
            <a:extLst>
              <a:ext uri="{FF2B5EF4-FFF2-40B4-BE49-F238E27FC236}">
                <a16:creationId xmlns:a16="http://schemas.microsoft.com/office/drawing/2014/main" id="{0A617C21-E80C-9E60-24A9-FDBDDE7D4AA7}"/>
              </a:ext>
            </a:extLst>
          </p:cNvPr>
          <p:cNvSpPr>
            <a:spLocks noGrp="1"/>
          </p:cNvSpPr>
          <p:nvPr>
            <p:ph type="chart" sz="quarter" idx="14"/>
          </p:nvPr>
        </p:nvSpPr>
        <p:spPr>
          <a:xfrm>
            <a:off x="6292850" y="2097088"/>
            <a:ext cx="5240338" cy="3527425"/>
          </a:xfrm>
        </p:spPr>
        <p:txBody>
          <a:bodyPr/>
          <a:lstStyle>
            <a:lvl1pPr>
              <a:defRPr>
                <a:solidFill>
                  <a:schemeClr val="bg2"/>
                </a:solidFill>
              </a:defRPr>
            </a:lvl1pPr>
          </a:lstStyle>
          <a:p>
            <a:r>
              <a:rPr lang="da-DK" dirty="0"/>
              <a:t>Klik på ikonet for at tilføje et diagram</a:t>
            </a:r>
            <a:endParaRPr lang="en-GB" dirty="0"/>
          </a:p>
        </p:txBody>
      </p:sp>
      <p:grpSp>
        <p:nvGrpSpPr>
          <p:cNvPr id="3" name="Gruppe 2">
            <a:extLst>
              <a:ext uri="{FF2B5EF4-FFF2-40B4-BE49-F238E27FC236}">
                <a16:creationId xmlns:a16="http://schemas.microsoft.com/office/drawing/2014/main" id="{26DF3317-CD2D-3B8B-7C24-C5039D00B140}"/>
              </a:ext>
            </a:extLst>
          </p:cNvPr>
          <p:cNvGrpSpPr/>
          <p:nvPr userDrawn="1"/>
        </p:nvGrpSpPr>
        <p:grpSpPr>
          <a:xfrm>
            <a:off x="10097870" y="196552"/>
            <a:ext cx="2094129" cy="574822"/>
            <a:chOff x="10097870" y="196552"/>
            <a:chExt cx="2094129" cy="574822"/>
          </a:xfrm>
        </p:grpSpPr>
        <p:sp>
          <p:nvSpPr>
            <p:cNvPr id="4" name="Rektangel 3">
              <a:extLst>
                <a:ext uri="{FF2B5EF4-FFF2-40B4-BE49-F238E27FC236}">
                  <a16:creationId xmlns:a16="http://schemas.microsoft.com/office/drawing/2014/main" id="{A31B3429-93B9-2DCB-41E9-4AA9AC189AB9}"/>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8" name="Billede 7">
              <a:extLst>
                <a:ext uri="{FF2B5EF4-FFF2-40B4-BE49-F238E27FC236}">
                  <a16:creationId xmlns:a16="http://schemas.microsoft.com/office/drawing/2014/main" id="{3119B255-302A-F7C0-E8A8-3B754ADFCAC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21195800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video indholdsobjekter – grøn">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solidFill>
                  <a:schemeClr val="bg2"/>
                </a:solidFill>
              </a:defRPr>
            </a:lvl1pPr>
          </a:lstStyle>
          <a:p>
            <a:r>
              <a:rPr lang="da-DK"/>
              <a:t>Klik for at redigere titeltypografien i masteren</a:t>
            </a:r>
            <a:endParaRPr lang="da-DK" dirty="0"/>
          </a:p>
        </p:txBody>
      </p:sp>
      <p:sp>
        <p:nvSpPr>
          <p:cNvPr id="5" name="Pladsholder til dato 4"/>
          <p:cNvSpPr>
            <a:spLocks noGrp="1"/>
          </p:cNvSpPr>
          <p:nvPr>
            <p:ph type="dt" sz="half" idx="10"/>
          </p:nvPr>
        </p:nvSpPr>
        <p:spPr/>
        <p:txBody>
          <a:bodyPr/>
          <a:lstStyle>
            <a:lvl1pPr>
              <a:defRPr>
                <a:solidFill>
                  <a:schemeClr val="bg2"/>
                </a:solidFill>
              </a:defRPr>
            </a:lvl1pPr>
          </a:lstStyle>
          <a:p>
            <a:fld id="{2D5E04FD-0EA3-6D4E-875F-675ACC532312}" type="datetime1">
              <a:rPr lang="da-DK" smtClean="0"/>
              <a:pPr/>
              <a:t>22-08-2024</a:t>
            </a:fld>
            <a:endParaRPr lang="da-DK" dirty="0"/>
          </a:p>
        </p:txBody>
      </p:sp>
      <p:sp>
        <p:nvSpPr>
          <p:cNvPr id="6" name="Pladsholder til sidefod 5"/>
          <p:cNvSpPr>
            <a:spLocks noGrp="1"/>
          </p:cNvSpPr>
          <p:nvPr>
            <p:ph type="ftr" sz="quarter" idx="11"/>
          </p:nvPr>
        </p:nvSpPr>
        <p:spPr/>
        <p:txBody>
          <a:bodyPr/>
          <a:lstStyle>
            <a:lvl1pPr>
              <a:defRPr>
                <a:solidFill>
                  <a:schemeClr val="bg2"/>
                </a:solidFill>
              </a:defRPr>
            </a:lvl1pPr>
          </a:lstStyle>
          <a:p>
            <a:endParaRPr lang="da-DK" dirty="0"/>
          </a:p>
        </p:txBody>
      </p:sp>
      <p:sp>
        <p:nvSpPr>
          <p:cNvPr id="7" name="Pladsholder til slidenummer 6"/>
          <p:cNvSpPr>
            <a:spLocks noGrp="1"/>
          </p:cNvSpPr>
          <p:nvPr>
            <p:ph type="sldNum" sz="quarter" idx="12"/>
          </p:nvPr>
        </p:nvSpPr>
        <p:spPr/>
        <p:txBody>
          <a:bodyPr/>
          <a:lstStyle>
            <a:lvl1pPr>
              <a:defRPr>
                <a:solidFill>
                  <a:schemeClr val="bg2"/>
                </a:solidFill>
              </a:defRPr>
            </a:lvl1pPr>
          </a:lstStyle>
          <a:p>
            <a:fld id="{CD3521F6-ABE2-DF4A-A30A-AF2564ABEA76}" type="slidenum">
              <a:rPr lang="da-DK" smtClean="0"/>
              <a:pPr/>
              <a:t>‹nr.›</a:t>
            </a:fld>
            <a:endParaRPr lang="da-DK" dirty="0"/>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4" name="Pladsholder til medieklip 3">
            <a:extLst>
              <a:ext uri="{FF2B5EF4-FFF2-40B4-BE49-F238E27FC236}">
                <a16:creationId xmlns:a16="http://schemas.microsoft.com/office/drawing/2014/main" id="{D93B67CE-115F-C60F-046B-E2A702D63F57}"/>
              </a:ext>
            </a:extLst>
          </p:cNvPr>
          <p:cNvSpPr>
            <a:spLocks noGrp="1"/>
          </p:cNvSpPr>
          <p:nvPr>
            <p:ph type="media" sz="quarter" idx="14"/>
          </p:nvPr>
        </p:nvSpPr>
        <p:spPr>
          <a:xfrm>
            <a:off x="6337426" y="2097088"/>
            <a:ext cx="5195762" cy="3527425"/>
          </a:xfrm>
        </p:spPr>
        <p:txBody>
          <a:bodyPr/>
          <a:lstStyle>
            <a:lvl1pPr>
              <a:defRPr>
                <a:solidFill>
                  <a:schemeClr val="bg2"/>
                </a:solidFill>
              </a:defRPr>
            </a:lvl1pPr>
          </a:lstStyle>
          <a:p>
            <a:r>
              <a:rPr lang="da-DK" dirty="0"/>
              <a:t>Klik på ikonet for at tilføje et medie</a:t>
            </a:r>
            <a:endParaRPr lang="en-GB" dirty="0"/>
          </a:p>
        </p:txBody>
      </p:sp>
      <p:grpSp>
        <p:nvGrpSpPr>
          <p:cNvPr id="3" name="Gruppe 2">
            <a:extLst>
              <a:ext uri="{FF2B5EF4-FFF2-40B4-BE49-F238E27FC236}">
                <a16:creationId xmlns:a16="http://schemas.microsoft.com/office/drawing/2014/main" id="{4EE8B2BA-2BDD-8F93-A3E2-321F1CE4DE70}"/>
              </a:ext>
            </a:extLst>
          </p:cNvPr>
          <p:cNvGrpSpPr/>
          <p:nvPr userDrawn="1"/>
        </p:nvGrpSpPr>
        <p:grpSpPr>
          <a:xfrm>
            <a:off x="10097870" y="196552"/>
            <a:ext cx="2094129" cy="574822"/>
            <a:chOff x="10097870" y="196552"/>
            <a:chExt cx="2094129" cy="574822"/>
          </a:xfrm>
        </p:grpSpPr>
        <p:sp>
          <p:nvSpPr>
            <p:cNvPr id="8" name="Rektangel 7">
              <a:extLst>
                <a:ext uri="{FF2B5EF4-FFF2-40B4-BE49-F238E27FC236}">
                  <a16:creationId xmlns:a16="http://schemas.microsoft.com/office/drawing/2014/main" id="{B9F56442-24DE-A14D-C67D-72ED0D3E5910}"/>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0" name="Billede 9">
              <a:extLst>
                <a:ext uri="{FF2B5EF4-FFF2-40B4-BE49-F238E27FC236}">
                  <a16:creationId xmlns:a16="http://schemas.microsoft.com/office/drawing/2014/main" id="{A3CEA7BC-999D-4DA4-220A-75659DABC8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3943616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5_Titelslide – Mørk blå">
    <p:bg>
      <p:bgPr>
        <a:solidFill>
          <a:schemeClr val="accent4"/>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3888" y="2111391"/>
            <a:ext cx="9013371" cy="3376942"/>
          </a:xfrm>
        </p:spPr>
        <p:txBody>
          <a:bodyPr anchor="t" anchorCtr="0"/>
          <a:lstStyle>
            <a:lvl1pPr algn="l">
              <a:defRPr sz="6000" b="1" spc="-150">
                <a:solidFill>
                  <a:schemeClr val="bg2"/>
                </a:solidFill>
              </a:defRPr>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1233488"/>
            <a:ext cx="10909300" cy="86360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spc="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lvl1pPr>
              <a:defRPr>
                <a:solidFill>
                  <a:schemeClr val="bg2"/>
                </a:solidFill>
              </a:defRPr>
            </a:lvl1pPr>
          </a:lstStyle>
          <a:p>
            <a:fld id="{9390286A-4FFF-064D-B98C-800C4447009A}" type="datetime1">
              <a:rPr lang="da-DK" smtClean="0"/>
              <a:pPr/>
              <a:t>22-08-2024</a:t>
            </a:fld>
            <a:endParaRPr lang="da-DK" dirty="0"/>
          </a:p>
        </p:txBody>
      </p:sp>
      <p:sp>
        <p:nvSpPr>
          <p:cNvPr id="5" name="Pladsholder til sidefod 4"/>
          <p:cNvSpPr>
            <a:spLocks noGrp="1"/>
          </p:cNvSpPr>
          <p:nvPr>
            <p:ph type="ftr" sz="quarter" idx="11"/>
          </p:nvPr>
        </p:nvSpPr>
        <p:spPr/>
        <p:txBody>
          <a:bodyPr/>
          <a:lstStyle>
            <a:lvl1pPr>
              <a:defRPr>
                <a:solidFill>
                  <a:schemeClr val="bg2"/>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bg2"/>
                </a:solidFill>
              </a:defRPr>
            </a:lvl1pPr>
          </a:lstStyle>
          <a:p>
            <a:fld id="{CD3521F6-ABE2-DF4A-A30A-AF2564ABEA76}" type="slidenum">
              <a:rPr lang="da-DK" smtClean="0"/>
              <a:pPr/>
              <a:t>‹nr.›</a:t>
            </a:fld>
            <a:endParaRPr lang="da-DK" dirty="0"/>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29757456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Billede med billedtekst – mørkgrøn">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773" y="1233488"/>
            <a:ext cx="3932237" cy="694166"/>
          </a:xfrm>
        </p:spPr>
        <p:txBody>
          <a:bodyPr anchor="t" anchorCtr="0"/>
          <a:lstStyle>
            <a:lvl1pPr>
              <a:defRPr sz="2400">
                <a:solidFill>
                  <a:schemeClr val="bg2"/>
                </a:solidFill>
              </a:defRPr>
            </a:lvl1pPr>
          </a:lstStyle>
          <a:p>
            <a:r>
              <a:rPr lang="da-DK"/>
              <a:t>Klik for at redigere titeltypografien i masteren</a:t>
            </a:r>
            <a:endParaRPr lang="da-DK" dirty="0"/>
          </a:p>
        </p:txBody>
      </p:sp>
      <p:sp>
        <p:nvSpPr>
          <p:cNvPr id="3" name="Pladsholder til billede 2"/>
          <p:cNvSpPr>
            <a:spLocks noGrp="1"/>
          </p:cNvSpPr>
          <p:nvPr>
            <p:ph type="pic" idx="1"/>
          </p:nvPr>
        </p:nvSpPr>
        <p:spPr>
          <a:xfrm>
            <a:off x="5183188" y="1233488"/>
            <a:ext cx="6350000" cy="4265269"/>
          </a:xfrm>
        </p:spPr>
        <p:txBody>
          <a:bodyPr>
            <a:normAutofit/>
          </a:bodyPr>
          <a:lstStyle>
            <a:lvl1pPr marL="0" indent="0">
              <a:buNone/>
              <a:defRPr sz="24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ikonet for at tilføje et billede</a:t>
            </a:r>
          </a:p>
        </p:txBody>
      </p:sp>
      <p:sp>
        <p:nvSpPr>
          <p:cNvPr id="4" name="Pladsholder til tekst 3"/>
          <p:cNvSpPr>
            <a:spLocks noGrp="1"/>
          </p:cNvSpPr>
          <p:nvPr>
            <p:ph type="body" sz="half" idx="2"/>
          </p:nvPr>
        </p:nvSpPr>
        <p:spPr>
          <a:xfrm>
            <a:off x="635773" y="2097088"/>
            <a:ext cx="3932237" cy="3401669"/>
          </a:xfrm>
        </p:spPr>
        <p:txBody>
          <a:bodyPr>
            <a:normAutofit/>
          </a:bodyPr>
          <a:lstStyle>
            <a:lvl1pPr marL="0" indent="0" algn="l">
              <a:lnSpc>
                <a:spcPct val="100000"/>
              </a:lnSpc>
              <a:buNone/>
              <a:defRPr sz="18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lvl1pPr>
              <a:defRPr>
                <a:solidFill>
                  <a:schemeClr val="bg2"/>
                </a:solidFill>
              </a:defRPr>
            </a:lvl1pPr>
          </a:lstStyle>
          <a:p>
            <a:fld id="{FB0D631D-80EB-C044-8FB0-FF085D966581}" type="datetime1">
              <a:rPr lang="da-DK" smtClean="0"/>
              <a:pPr/>
              <a:t>22-08-2024</a:t>
            </a:fld>
            <a:endParaRPr lang="da-DK" dirty="0"/>
          </a:p>
        </p:txBody>
      </p:sp>
      <p:sp>
        <p:nvSpPr>
          <p:cNvPr id="6" name="Pladsholder til sidefod 5"/>
          <p:cNvSpPr>
            <a:spLocks noGrp="1"/>
          </p:cNvSpPr>
          <p:nvPr>
            <p:ph type="ftr" sz="quarter" idx="11"/>
          </p:nvPr>
        </p:nvSpPr>
        <p:spPr/>
        <p:txBody>
          <a:bodyPr/>
          <a:lstStyle>
            <a:lvl1pPr>
              <a:defRPr>
                <a:solidFill>
                  <a:schemeClr val="bg2"/>
                </a:solidFill>
              </a:defRPr>
            </a:lvl1pPr>
          </a:lstStyle>
          <a:p>
            <a:endParaRPr lang="da-DK" dirty="0"/>
          </a:p>
        </p:txBody>
      </p:sp>
      <p:sp>
        <p:nvSpPr>
          <p:cNvPr id="7" name="Pladsholder til slidenummer 6"/>
          <p:cNvSpPr>
            <a:spLocks noGrp="1"/>
          </p:cNvSpPr>
          <p:nvPr>
            <p:ph type="sldNum" sz="quarter" idx="12"/>
          </p:nvPr>
        </p:nvSpPr>
        <p:spPr/>
        <p:txBody>
          <a:bodyPr/>
          <a:lstStyle>
            <a:lvl1pPr>
              <a:defRPr>
                <a:solidFill>
                  <a:schemeClr val="bg2"/>
                </a:solidFill>
              </a:defRPr>
            </a:lvl1pPr>
          </a:lstStyle>
          <a:p>
            <a:fld id="{CD3521F6-ABE2-DF4A-A30A-AF2564ABEA76}" type="slidenum">
              <a:rPr lang="da-DK" smtClean="0"/>
              <a:pPr/>
              <a:t>‹nr.›</a:t>
            </a:fld>
            <a:endParaRPr lang="da-DK" dirty="0"/>
          </a:p>
        </p:txBody>
      </p:sp>
      <p:grpSp>
        <p:nvGrpSpPr>
          <p:cNvPr id="8" name="Gruppe 7">
            <a:extLst>
              <a:ext uri="{FF2B5EF4-FFF2-40B4-BE49-F238E27FC236}">
                <a16:creationId xmlns:a16="http://schemas.microsoft.com/office/drawing/2014/main" id="{B683FCD7-9841-0451-4CF4-439B4DE14728}"/>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5B84C51B-069B-DC5F-A3A7-07ECF4E5A330}"/>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0" name="Billede 9">
              <a:extLst>
                <a:ext uri="{FF2B5EF4-FFF2-40B4-BE49-F238E27FC236}">
                  <a16:creationId xmlns:a16="http://schemas.microsoft.com/office/drawing/2014/main" id="{4517B21F-B8DF-CE97-3CE3-482CFF2091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29933711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2_Billede med billedtekst - grøn">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773" y="1233488"/>
            <a:ext cx="3932237" cy="694166"/>
          </a:xfrm>
        </p:spPr>
        <p:txBody>
          <a:bodyPr anchor="t" anchorCtr="0"/>
          <a:lstStyle>
            <a:lvl1pPr>
              <a:defRPr sz="2400">
                <a:solidFill>
                  <a:schemeClr val="bg2"/>
                </a:solidFill>
              </a:defRPr>
            </a:lvl1pPr>
          </a:lstStyle>
          <a:p>
            <a:r>
              <a:rPr lang="da-DK"/>
              <a:t>Klik for at redigere titeltypografien i masteren</a:t>
            </a:r>
            <a:endParaRPr lang="da-DK" dirty="0"/>
          </a:p>
        </p:txBody>
      </p:sp>
      <p:sp>
        <p:nvSpPr>
          <p:cNvPr id="3" name="Pladsholder til billede 2"/>
          <p:cNvSpPr>
            <a:spLocks noGrp="1"/>
          </p:cNvSpPr>
          <p:nvPr>
            <p:ph type="pic" idx="1"/>
          </p:nvPr>
        </p:nvSpPr>
        <p:spPr>
          <a:xfrm>
            <a:off x="5183188" y="0"/>
            <a:ext cx="7008812" cy="6858000"/>
          </a:xfrm>
        </p:spPr>
        <p:txBody>
          <a:bodyPr>
            <a:normAutofit/>
          </a:bodyPr>
          <a:lstStyle>
            <a:lvl1pPr marL="0" indent="0">
              <a:buNone/>
              <a:defRPr sz="24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ikonet for at tilføje et billede</a:t>
            </a:r>
          </a:p>
        </p:txBody>
      </p:sp>
      <p:sp>
        <p:nvSpPr>
          <p:cNvPr id="4" name="Pladsholder til tekst 3"/>
          <p:cNvSpPr>
            <a:spLocks noGrp="1"/>
          </p:cNvSpPr>
          <p:nvPr>
            <p:ph type="body" sz="half" idx="2"/>
          </p:nvPr>
        </p:nvSpPr>
        <p:spPr>
          <a:xfrm>
            <a:off x="635773" y="2097088"/>
            <a:ext cx="3932237" cy="3401669"/>
          </a:xfrm>
        </p:spPr>
        <p:txBody>
          <a:bodyPr>
            <a:normAutofit/>
          </a:bodyPr>
          <a:lstStyle>
            <a:lvl1pPr marL="0" indent="0">
              <a:lnSpc>
                <a:spcPct val="100000"/>
              </a:lnSpc>
              <a:buNone/>
              <a:defRPr sz="18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lvl1pPr>
              <a:defRPr>
                <a:solidFill>
                  <a:schemeClr val="bg2"/>
                </a:solidFill>
              </a:defRPr>
            </a:lvl1pPr>
          </a:lstStyle>
          <a:p>
            <a:fld id="{1EFA1330-F4A1-C54F-8999-D0D986E0063D}" type="datetime1">
              <a:rPr lang="da-DK" smtClean="0"/>
              <a:pPr/>
              <a:t>22-08-2024</a:t>
            </a:fld>
            <a:endParaRPr lang="da-DK" dirty="0"/>
          </a:p>
        </p:txBody>
      </p:sp>
      <p:sp>
        <p:nvSpPr>
          <p:cNvPr id="6" name="Pladsholder til sidefod 5"/>
          <p:cNvSpPr>
            <a:spLocks noGrp="1"/>
          </p:cNvSpPr>
          <p:nvPr>
            <p:ph type="ftr" sz="quarter" idx="11"/>
          </p:nvPr>
        </p:nvSpPr>
        <p:spPr/>
        <p:txBody>
          <a:bodyPr/>
          <a:lstStyle>
            <a:lvl1pPr>
              <a:defRPr>
                <a:solidFill>
                  <a:schemeClr val="bg2"/>
                </a:solidFill>
              </a:defRPr>
            </a:lvl1pPr>
          </a:lstStyle>
          <a:p>
            <a:endParaRPr lang="da-DK" dirty="0"/>
          </a:p>
        </p:txBody>
      </p:sp>
      <p:sp>
        <p:nvSpPr>
          <p:cNvPr id="7" name="Pladsholder til slidenummer 6"/>
          <p:cNvSpPr>
            <a:spLocks noGrp="1"/>
          </p:cNvSpPr>
          <p:nvPr>
            <p:ph type="sldNum" sz="quarter" idx="12"/>
          </p:nvPr>
        </p:nvSpPr>
        <p:spPr/>
        <p:txBody>
          <a:bodyPr/>
          <a:lstStyle>
            <a:lvl1pPr>
              <a:defRPr>
                <a:solidFill>
                  <a:schemeClr val="bg2"/>
                </a:solidFill>
              </a:defRPr>
            </a:lvl1pPr>
          </a:lstStyle>
          <a:p>
            <a:fld id="{CD3521F6-ABE2-DF4A-A30A-AF2564ABEA76}" type="slidenum">
              <a:rPr lang="da-DK" smtClean="0"/>
              <a:pPr/>
              <a:t>‹nr.›</a:t>
            </a:fld>
            <a:endParaRPr lang="da-DK" dirty="0"/>
          </a:p>
        </p:txBody>
      </p:sp>
    </p:spTree>
    <p:extLst>
      <p:ext uri="{BB962C8B-B14F-4D97-AF65-F5344CB8AC3E}">
        <p14:creationId xmlns:p14="http://schemas.microsoft.com/office/powerpoint/2010/main" val="10932707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3_Billede med billedtekst - grøn">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773" y="1233488"/>
            <a:ext cx="6304854" cy="694166"/>
          </a:xfrm>
        </p:spPr>
        <p:txBody>
          <a:bodyPr anchor="t" anchorCtr="0"/>
          <a:lstStyle>
            <a:lvl1pPr>
              <a:defRPr sz="2400">
                <a:solidFill>
                  <a:schemeClr val="bg2"/>
                </a:solidFill>
              </a:defRPr>
            </a:lvl1pPr>
          </a:lstStyle>
          <a:p>
            <a:r>
              <a:rPr lang="da-DK"/>
              <a:t>Klik for at redigere titeltypografien i masteren</a:t>
            </a:r>
            <a:endParaRPr lang="da-DK" dirty="0"/>
          </a:p>
        </p:txBody>
      </p:sp>
      <p:sp>
        <p:nvSpPr>
          <p:cNvPr id="3" name="Pladsholder til billede 2"/>
          <p:cNvSpPr>
            <a:spLocks noGrp="1"/>
          </p:cNvSpPr>
          <p:nvPr>
            <p:ph type="pic" idx="1"/>
          </p:nvPr>
        </p:nvSpPr>
        <p:spPr>
          <a:xfrm>
            <a:off x="7689410" y="0"/>
            <a:ext cx="4502590" cy="6858000"/>
          </a:xfrm>
        </p:spPr>
        <p:txBody>
          <a:bodyPr>
            <a:normAutofit/>
          </a:bodyPr>
          <a:lstStyle>
            <a:lvl1pPr marL="0" indent="0">
              <a:buNone/>
              <a:defRPr sz="24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ikonet for at tilføje et billede</a:t>
            </a:r>
          </a:p>
        </p:txBody>
      </p:sp>
      <p:sp>
        <p:nvSpPr>
          <p:cNvPr id="4" name="Pladsholder til tekst 3"/>
          <p:cNvSpPr>
            <a:spLocks noGrp="1"/>
          </p:cNvSpPr>
          <p:nvPr>
            <p:ph type="body" sz="half" idx="2"/>
          </p:nvPr>
        </p:nvSpPr>
        <p:spPr>
          <a:xfrm>
            <a:off x="635773" y="2097088"/>
            <a:ext cx="6304854" cy="3401669"/>
          </a:xfrm>
        </p:spPr>
        <p:txBody>
          <a:bodyPr>
            <a:normAutofit/>
          </a:bodyPr>
          <a:lstStyle>
            <a:lvl1pPr marL="0" indent="0">
              <a:lnSpc>
                <a:spcPct val="100000"/>
              </a:lnSpc>
              <a:buNone/>
              <a:defRPr sz="18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lvl1pPr>
              <a:defRPr>
                <a:solidFill>
                  <a:schemeClr val="bg2"/>
                </a:solidFill>
              </a:defRPr>
            </a:lvl1pPr>
          </a:lstStyle>
          <a:p>
            <a:fld id="{1EFA1330-F4A1-C54F-8999-D0D986E0063D}" type="datetime1">
              <a:rPr lang="da-DK" smtClean="0"/>
              <a:pPr/>
              <a:t>22-08-2024</a:t>
            </a:fld>
            <a:endParaRPr lang="da-DK" dirty="0"/>
          </a:p>
        </p:txBody>
      </p:sp>
      <p:sp>
        <p:nvSpPr>
          <p:cNvPr id="6" name="Pladsholder til sidefod 5"/>
          <p:cNvSpPr>
            <a:spLocks noGrp="1"/>
          </p:cNvSpPr>
          <p:nvPr>
            <p:ph type="ftr" sz="quarter" idx="11"/>
          </p:nvPr>
        </p:nvSpPr>
        <p:spPr/>
        <p:txBody>
          <a:bodyPr/>
          <a:lstStyle>
            <a:lvl1pPr>
              <a:defRPr>
                <a:solidFill>
                  <a:schemeClr val="bg2"/>
                </a:solidFill>
              </a:defRPr>
            </a:lvl1pPr>
          </a:lstStyle>
          <a:p>
            <a:endParaRPr lang="da-DK" dirty="0"/>
          </a:p>
        </p:txBody>
      </p:sp>
      <p:sp>
        <p:nvSpPr>
          <p:cNvPr id="7" name="Pladsholder til slidenummer 6"/>
          <p:cNvSpPr>
            <a:spLocks noGrp="1"/>
          </p:cNvSpPr>
          <p:nvPr>
            <p:ph type="sldNum" sz="quarter" idx="12"/>
          </p:nvPr>
        </p:nvSpPr>
        <p:spPr/>
        <p:txBody>
          <a:bodyPr/>
          <a:lstStyle>
            <a:lvl1pPr>
              <a:defRPr>
                <a:solidFill>
                  <a:schemeClr val="bg2"/>
                </a:solidFill>
              </a:defRPr>
            </a:lvl1pPr>
          </a:lstStyle>
          <a:p>
            <a:fld id="{CD3521F6-ABE2-DF4A-A30A-AF2564ABEA76}" type="slidenum">
              <a:rPr lang="da-DK" smtClean="0"/>
              <a:pPr/>
              <a:t>‹nr.›</a:t>
            </a:fld>
            <a:endParaRPr lang="da-DK" dirty="0"/>
          </a:p>
        </p:txBody>
      </p:sp>
    </p:spTree>
    <p:extLst>
      <p:ext uri="{BB962C8B-B14F-4D97-AF65-F5344CB8AC3E}">
        <p14:creationId xmlns:p14="http://schemas.microsoft.com/office/powerpoint/2010/main" val="7769038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09212471-5701-AE43-813C-B693DA6B6AD6}" type="datetime1">
              <a:rPr lang="da-DK" smtClean="0"/>
              <a:t>22-08-2024</a:t>
            </a:fld>
            <a:endParaRPr lang="da-DK" dirty="0"/>
          </a:p>
        </p:txBody>
      </p:sp>
      <p:sp>
        <p:nvSpPr>
          <p:cNvPr id="3" name="Pladsholder til sidefod 2"/>
          <p:cNvSpPr>
            <a:spLocks noGrp="1"/>
          </p:cNvSpPr>
          <p:nvPr>
            <p:ph type="ftr" sz="quarter" idx="11"/>
          </p:nvPr>
        </p:nvSpPr>
        <p:spPr/>
        <p:txBody>
          <a:bodyPr/>
          <a:lstStyle/>
          <a:p>
            <a:endParaRPr lang="da-DK" dirty="0"/>
          </a:p>
        </p:txBody>
      </p:sp>
      <p:sp>
        <p:nvSpPr>
          <p:cNvPr id="4" name="Pladsholder til slidenummer 3"/>
          <p:cNvSpPr>
            <a:spLocks noGrp="1"/>
          </p:cNvSpPr>
          <p:nvPr>
            <p:ph type="sldNum" sz="quarter" idx="12"/>
          </p:nvPr>
        </p:nvSpPr>
        <p:spPr/>
        <p:txBody>
          <a:bodyPr/>
          <a:lstStyle/>
          <a:p>
            <a:fld id="{CD3521F6-ABE2-DF4A-A30A-AF2564ABEA76}" type="slidenum">
              <a:rPr lang="da-DK" smtClean="0"/>
              <a:t>‹nr.›</a:t>
            </a:fld>
            <a:endParaRPr lang="da-DK" dirty="0"/>
          </a:p>
        </p:txBody>
      </p:sp>
    </p:spTree>
    <p:extLst>
      <p:ext uri="{BB962C8B-B14F-4D97-AF65-F5344CB8AC3E}">
        <p14:creationId xmlns:p14="http://schemas.microsoft.com/office/powerpoint/2010/main" val="3132589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6_Titelslide – blå">
    <p:bg>
      <p:bgPr>
        <a:solidFill>
          <a:schemeClr val="accent3"/>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3888" y="2111391"/>
            <a:ext cx="9013371" cy="3376942"/>
          </a:xfrm>
        </p:spPr>
        <p:txBody>
          <a:bodyPr anchor="t" anchorCtr="0"/>
          <a:lstStyle>
            <a:lvl1pPr algn="l">
              <a:defRPr sz="6000" b="1" spc="-150">
                <a:solidFill>
                  <a:schemeClr val="accent4"/>
                </a:solidFill>
              </a:defRPr>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1233488"/>
            <a:ext cx="10909300" cy="86360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spc="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lvl1pPr>
              <a:defRPr>
                <a:solidFill>
                  <a:schemeClr val="accent4"/>
                </a:solidFill>
              </a:defRPr>
            </a:lvl1pPr>
          </a:lstStyle>
          <a:p>
            <a:fld id="{9390286A-4FFF-064D-B98C-800C4447009A}" type="datetime1">
              <a:rPr lang="da-DK" smtClean="0"/>
              <a:pPr/>
              <a:t>22-08-2024</a:t>
            </a:fld>
            <a:endParaRPr lang="da-DK" dirty="0"/>
          </a:p>
        </p:txBody>
      </p:sp>
      <p:sp>
        <p:nvSpPr>
          <p:cNvPr id="5" name="Pladsholder til sidefod 4"/>
          <p:cNvSpPr>
            <a:spLocks noGrp="1"/>
          </p:cNvSpPr>
          <p:nvPr>
            <p:ph type="ftr" sz="quarter" idx="11"/>
          </p:nvPr>
        </p:nvSpPr>
        <p:spPr/>
        <p:txBody>
          <a:bodyPr/>
          <a:lstStyle>
            <a:lvl1pPr>
              <a:defRPr>
                <a:solidFill>
                  <a:schemeClr val="accent4"/>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accent4"/>
                </a:solidFill>
              </a:defRPr>
            </a:lvl1pPr>
          </a:lstStyle>
          <a:p>
            <a:fld id="{CD3521F6-ABE2-DF4A-A30A-AF2564ABEA76}" type="slidenum">
              <a:rPr lang="da-DK" smtClean="0"/>
              <a:pPr/>
              <a:t>‹nr.›</a:t>
            </a:fld>
            <a:endParaRPr lang="da-DK" dirty="0"/>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1753086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8_Titelslide – Lys">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96644FB-E45D-558F-3234-CD7E6305DE55}"/>
              </a:ext>
            </a:extLst>
          </p:cNvPr>
          <p:cNvSpPr/>
          <p:nvPr userDrawn="1"/>
        </p:nvSpPr>
        <p:spPr>
          <a:xfrm>
            <a:off x="0" y="65719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ctrTitle"/>
          </p:nvPr>
        </p:nvSpPr>
        <p:spPr>
          <a:xfrm>
            <a:off x="623888" y="1233487"/>
            <a:ext cx="10909300" cy="2195513"/>
          </a:xfrm>
        </p:spPr>
        <p:txBody>
          <a:bodyPr anchor="t" anchorCtr="0"/>
          <a:lstStyle>
            <a:lvl1pPr algn="l">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623888" y="3429000"/>
            <a:ext cx="7868262" cy="219551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4" name="Pladsholder til dato 3"/>
          <p:cNvSpPr>
            <a:spLocks noGrp="1"/>
          </p:cNvSpPr>
          <p:nvPr>
            <p:ph type="dt" sz="half" idx="10"/>
          </p:nvPr>
        </p:nvSpPr>
        <p:spPr/>
        <p:txBody>
          <a:bodyPr/>
          <a:lstStyle>
            <a:lvl1pPr>
              <a:defRPr>
                <a:solidFill>
                  <a:schemeClr val="accent2"/>
                </a:solidFill>
              </a:defRPr>
            </a:lvl1pPr>
          </a:lstStyle>
          <a:p>
            <a:fld id="{E89F1650-5D39-364C-A3C8-15F999D508BB}" type="datetime1">
              <a:rPr lang="da-DK" smtClean="0"/>
              <a:pPr/>
              <a:t>22-08-2024</a:t>
            </a:fld>
            <a:endParaRPr lang="da-DK" dirty="0"/>
          </a:p>
        </p:txBody>
      </p:sp>
      <p:sp>
        <p:nvSpPr>
          <p:cNvPr id="5" name="Pladsholder til sidefod 4"/>
          <p:cNvSpPr>
            <a:spLocks noGrp="1"/>
          </p:cNvSpPr>
          <p:nvPr>
            <p:ph type="ftr" sz="quarter" idx="11"/>
          </p:nvPr>
        </p:nvSpPr>
        <p:spPr/>
        <p:txBody>
          <a:bodyPr/>
          <a:lstStyle>
            <a:lvl1pPr>
              <a:defRPr>
                <a:solidFill>
                  <a:schemeClr val="accent2"/>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accent2"/>
                </a:solidFill>
              </a:defRPr>
            </a:lvl1pPr>
          </a:lstStyle>
          <a:p>
            <a:fld id="{CD3521F6-ABE2-DF4A-A30A-AF2564ABEA76}" type="slidenum">
              <a:rPr lang="da-DK" smtClean="0"/>
              <a:pPr/>
              <a:t>‹nr.›</a:t>
            </a:fld>
            <a:endParaRPr lang="da-DK" dirty="0"/>
          </a:p>
        </p:txBody>
      </p:sp>
      <p:grpSp>
        <p:nvGrpSpPr>
          <p:cNvPr id="8" name="Gruppe 7">
            <a:extLst>
              <a:ext uri="{FF2B5EF4-FFF2-40B4-BE49-F238E27FC236}">
                <a16:creationId xmlns:a16="http://schemas.microsoft.com/office/drawing/2014/main" id="{81742A08-7BDE-B7C4-E0CB-E44160E880B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5BF6B654-5C74-67A6-4DDD-DAADCEDC23D5}"/>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0" name="Billede 9">
              <a:extLst>
                <a:ext uri="{FF2B5EF4-FFF2-40B4-BE49-F238E27FC236}">
                  <a16:creationId xmlns:a16="http://schemas.microsoft.com/office/drawing/2014/main" id="{C40E9C0C-3321-9BB0-4A2F-E17FEEBF9F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2018068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7_Titelslide – Grøn">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3888" y="1193304"/>
            <a:ext cx="9013371" cy="2012604"/>
          </a:xfrm>
        </p:spPr>
        <p:txBody>
          <a:bodyPr anchor="t" anchorCtr="0"/>
          <a:lstStyle>
            <a:lvl1pPr algn="l">
              <a:defRPr sz="6000" b="1" spc="-150">
                <a:solidFill>
                  <a:schemeClr val="tx1"/>
                </a:solidFill>
              </a:defRPr>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3472666"/>
            <a:ext cx="9473982" cy="290610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p>
            <a:fld id="{9390286A-4FFF-064D-B98C-800C4447009A}" type="datetime1">
              <a:rPr lang="da-DK" smtClean="0"/>
              <a:t>22-08-2024</a:t>
            </a:fld>
            <a:endParaRPr lang="da-DK" dirty="0"/>
          </a:p>
        </p:txBody>
      </p:sp>
      <p:sp>
        <p:nvSpPr>
          <p:cNvPr id="5" name="Pladsholder til sidefod 4"/>
          <p:cNvSpPr>
            <a:spLocks noGrp="1"/>
          </p:cNvSpPr>
          <p:nvPr>
            <p:ph type="ftr" sz="quarter" idx="11"/>
          </p:nvPr>
        </p:nvSpPr>
        <p:spPr/>
        <p:txBody>
          <a:bodyPr/>
          <a:lstStyle>
            <a:lvl1pPr>
              <a:defRPr>
                <a:solidFill>
                  <a:schemeClr val="tx1"/>
                </a:solidFill>
              </a:defRPr>
            </a:lvl1pPr>
          </a:lstStyle>
          <a:p>
            <a:endParaRPr lang="da-DK" dirty="0"/>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dirty="0"/>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3125820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9_Titelslide – Mørk grøn">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3888" y="1244505"/>
            <a:ext cx="9013371" cy="2049539"/>
          </a:xfrm>
        </p:spPr>
        <p:txBody>
          <a:bodyPr anchor="t" anchorCtr="0"/>
          <a:lstStyle>
            <a:lvl1pPr algn="l">
              <a:defRPr sz="6000" b="1" spc="-150">
                <a:solidFill>
                  <a:schemeClr val="bg2"/>
                </a:solidFill>
              </a:defRPr>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3429000"/>
            <a:ext cx="9013371" cy="276248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spc="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lvl1pPr>
              <a:defRPr>
                <a:solidFill>
                  <a:schemeClr val="bg2"/>
                </a:solidFill>
              </a:defRPr>
            </a:lvl1pPr>
          </a:lstStyle>
          <a:p>
            <a:fld id="{9390286A-4FFF-064D-B98C-800C4447009A}" type="datetime1">
              <a:rPr lang="da-DK" smtClean="0"/>
              <a:pPr/>
              <a:t>22-08-2024</a:t>
            </a:fld>
            <a:endParaRPr lang="da-DK" dirty="0"/>
          </a:p>
        </p:txBody>
      </p:sp>
      <p:sp>
        <p:nvSpPr>
          <p:cNvPr id="5" name="Pladsholder til sidefod 4"/>
          <p:cNvSpPr>
            <a:spLocks noGrp="1"/>
          </p:cNvSpPr>
          <p:nvPr>
            <p:ph type="ftr" sz="quarter" idx="11"/>
          </p:nvPr>
        </p:nvSpPr>
        <p:spPr/>
        <p:txBody>
          <a:bodyPr/>
          <a:lstStyle>
            <a:lvl1pPr>
              <a:defRPr>
                <a:solidFill>
                  <a:schemeClr val="bg2"/>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bg2"/>
                </a:solidFill>
              </a:defRPr>
            </a:lvl1pPr>
          </a:lstStyle>
          <a:p>
            <a:fld id="{CD3521F6-ABE2-DF4A-A30A-AF2564ABEA76}" type="slidenum">
              <a:rPr lang="da-DK" smtClean="0"/>
              <a:pPr/>
              <a:t>‹nr.›</a:t>
            </a:fld>
            <a:endParaRPr lang="da-DK" dirty="0"/>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1218537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1_Titelslide – Mørk blå">
    <p:bg>
      <p:bgPr>
        <a:solidFill>
          <a:schemeClr val="accent4"/>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3888" y="1237371"/>
            <a:ext cx="9013371" cy="2012605"/>
          </a:xfrm>
        </p:spPr>
        <p:txBody>
          <a:bodyPr anchor="t" anchorCtr="0"/>
          <a:lstStyle>
            <a:lvl1pPr algn="l">
              <a:defRPr sz="6000" b="1" spc="-150">
                <a:solidFill>
                  <a:schemeClr val="bg2"/>
                </a:solidFill>
              </a:defRPr>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3429000"/>
            <a:ext cx="9013371" cy="276248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spc="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lvl1pPr>
              <a:defRPr>
                <a:solidFill>
                  <a:schemeClr val="bg2"/>
                </a:solidFill>
              </a:defRPr>
            </a:lvl1pPr>
          </a:lstStyle>
          <a:p>
            <a:fld id="{9390286A-4FFF-064D-B98C-800C4447009A}" type="datetime1">
              <a:rPr lang="da-DK" smtClean="0"/>
              <a:pPr/>
              <a:t>22-08-2024</a:t>
            </a:fld>
            <a:endParaRPr lang="da-DK" dirty="0"/>
          </a:p>
        </p:txBody>
      </p:sp>
      <p:sp>
        <p:nvSpPr>
          <p:cNvPr id="5" name="Pladsholder til sidefod 4"/>
          <p:cNvSpPr>
            <a:spLocks noGrp="1"/>
          </p:cNvSpPr>
          <p:nvPr>
            <p:ph type="ftr" sz="quarter" idx="11"/>
          </p:nvPr>
        </p:nvSpPr>
        <p:spPr/>
        <p:txBody>
          <a:bodyPr/>
          <a:lstStyle>
            <a:lvl1pPr>
              <a:defRPr>
                <a:solidFill>
                  <a:schemeClr val="bg2"/>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bg2"/>
                </a:solidFill>
              </a:defRPr>
            </a:lvl1pPr>
          </a:lstStyle>
          <a:p>
            <a:fld id="{CD3521F6-ABE2-DF4A-A30A-AF2564ABEA76}" type="slidenum">
              <a:rPr lang="da-DK" smtClean="0"/>
              <a:pPr/>
              <a:t>‹nr.›</a:t>
            </a:fld>
            <a:endParaRPr lang="da-DK" dirty="0"/>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272395936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23887" y="1233489"/>
            <a:ext cx="10944225" cy="622384"/>
          </a:xfrm>
          <a:prstGeom prst="rect">
            <a:avLst/>
          </a:prstGeom>
        </p:spPr>
        <p:txBody>
          <a:bodyPr vert="horz" lIns="0" tIns="0" rIns="0" bIns="0" rtlCol="0" anchor="t" anchorCtr="0">
            <a:noAutofit/>
          </a:bodyPr>
          <a:lstStyle/>
          <a:p>
            <a:r>
              <a:rPr lang="da-DK" dirty="0"/>
              <a:t>Klik for at redigere i masteren</a:t>
            </a:r>
          </a:p>
        </p:txBody>
      </p:sp>
      <p:sp>
        <p:nvSpPr>
          <p:cNvPr id="3" name="Pladsholder til tekst 2"/>
          <p:cNvSpPr>
            <a:spLocks noGrp="1"/>
          </p:cNvSpPr>
          <p:nvPr>
            <p:ph type="body" idx="1"/>
          </p:nvPr>
        </p:nvSpPr>
        <p:spPr>
          <a:xfrm>
            <a:off x="623887" y="2113005"/>
            <a:ext cx="10944225" cy="4351338"/>
          </a:xfrm>
          <a:prstGeom prst="rect">
            <a:avLst/>
          </a:prstGeom>
        </p:spPr>
        <p:txBody>
          <a:bodyPr vert="horz" lIns="0" tIns="0" rIns="0" bIns="0" rtlCol="0">
            <a:no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9456312" y="6501414"/>
            <a:ext cx="969522" cy="257132"/>
          </a:xfrm>
          <a:prstGeom prst="rect">
            <a:avLst/>
          </a:prstGeom>
        </p:spPr>
        <p:txBody>
          <a:bodyPr vert="horz" lIns="0" tIns="0" rIns="0" bIns="0" rtlCol="0" anchor="b" anchorCtr="0"/>
          <a:lstStyle>
            <a:lvl1pPr algn="l">
              <a:defRPr sz="900" b="1" i="0">
                <a:solidFill>
                  <a:schemeClr val="tx1"/>
                </a:solidFill>
                <a:latin typeface="Arial" panose="020B0604020202020204" pitchFamily="34" charset="0"/>
                <a:cs typeface="Arial" panose="020B0604020202020204" pitchFamily="34" charset="0"/>
              </a:defRPr>
            </a:lvl1pPr>
          </a:lstStyle>
          <a:p>
            <a:fld id="{5CD738EE-ECD6-DE46-A9D3-D6F1600D1D10}" type="datetime1">
              <a:rPr lang="da-DK" smtClean="0"/>
              <a:pPr/>
              <a:t>22-08-2024</a:t>
            </a:fld>
            <a:endParaRPr lang="da-DK" dirty="0"/>
          </a:p>
        </p:txBody>
      </p:sp>
      <p:sp>
        <p:nvSpPr>
          <p:cNvPr id="5" name="Pladsholder til sidefod 4"/>
          <p:cNvSpPr>
            <a:spLocks noGrp="1"/>
          </p:cNvSpPr>
          <p:nvPr>
            <p:ph type="ftr" sz="quarter" idx="3"/>
          </p:nvPr>
        </p:nvSpPr>
        <p:spPr>
          <a:xfrm>
            <a:off x="621868" y="6501414"/>
            <a:ext cx="4502590" cy="257132"/>
          </a:xfrm>
          <a:prstGeom prst="rect">
            <a:avLst/>
          </a:prstGeom>
        </p:spPr>
        <p:txBody>
          <a:bodyPr vert="horz" lIns="0" tIns="0" rIns="0" bIns="0" rtlCol="0" anchor="b" anchorCtr="0"/>
          <a:lstStyle>
            <a:lvl1pPr algn="l">
              <a:defRPr sz="900" b="1" i="0">
                <a:solidFill>
                  <a:schemeClr val="tx1"/>
                </a:solidFill>
                <a:latin typeface="Arial" panose="020B0604020202020204" pitchFamily="34" charset="0"/>
                <a:cs typeface="Arial" panose="020B0604020202020204" pitchFamily="34" charset="0"/>
              </a:defRPr>
            </a:lvl1pPr>
          </a:lstStyle>
          <a:p>
            <a:endParaRPr lang="da-DK" dirty="0"/>
          </a:p>
        </p:txBody>
      </p:sp>
      <p:sp>
        <p:nvSpPr>
          <p:cNvPr id="6" name="Pladsholder til slidenummer 5"/>
          <p:cNvSpPr>
            <a:spLocks noGrp="1"/>
          </p:cNvSpPr>
          <p:nvPr>
            <p:ph type="sldNum" sz="quarter" idx="4"/>
          </p:nvPr>
        </p:nvSpPr>
        <p:spPr>
          <a:xfrm>
            <a:off x="10425834" y="6487111"/>
            <a:ext cx="1142279" cy="257132"/>
          </a:xfrm>
          <a:prstGeom prst="rect">
            <a:avLst/>
          </a:prstGeom>
        </p:spPr>
        <p:txBody>
          <a:bodyPr vert="horz" lIns="0" tIns="0" rIns="0" bIns="0" rtlCol="0" anchor="b" anchorCtr="0"/>
          <a:lstStyle>
            <a:lvl1pPr algn="r">
              <a:defRPr sz="900" b="1" i="0">
                <a:solidFill>
                  <a:schemeClr val="tx1"/>
                </a:solidFill>
                <a:latin typeface="Arial" panose="020B0604020202020204" pitchFamily="34" charset="0"/>
                <a:cs typeface="Arial" panose="020B0604020202020204" pitchFamily="34" charset="0"/>
              </a:defRPr>
            </a:lvl1pPr>
          </a:lstStyle>
          <a:p>
            <a:fld id="{CD3521F6-ABE2-DF4A-A30A-AF2564ABEA76}" type="slidenum">
              <a:rPr lang="da-DK" smtClean="0"/>
              <a:pPr/>
              <a:t>‹nr.›</a:t>
            </a:fld>
            <a:endParaRPr lang="da-DK" dirty="0"/>
          </a:p>
        </p:txBody>
      </p:sp>
    </p:spTree>
    <p:extLst>
      <p:ext uri="{BB962C8B-B14F-4D97-AF65-F5344CB8AC3E}">
        <p14:creationId xmlns:p14="http://schemas.microsoft.com/office/powerpoint/2010/main" val="928764422"/>
      </p:ext>
    </p:extLst>
  </p:cSld>
  <p:clrMap bg1="lt1" tx1="dk1" bg2="lt2" tx2="dk2" accent1="accent1" accent2="accent2" accent3="accent3" accent4="accent4" accent5="accent5" accent6="accent6" hlink="hlink" folHlink="folHlink"/>
  <p:sldLayoutIdLst>
    <p:sldLayoutId id="2147483769" r:id="rId1"/>
    <p:sldLayoutId id="2147483844" r:id="rId2"/>
    <p:sldLayoutId id="2147483845" r:id="rId3"/>
    <p:sldLayoutId id="2147483847" r:id="rId4"/>
    <p:sldLayoutId id="2147483848" r:id="rId5"/>
    <p:sldLayoutId id="2147483773" r:id="rId6"/>
    <p:sldLayoutId id="2147483849" r:id="rId7"/>
    <p:sldLayoutId id="2147483988" r:id="rId8"/>
    <p:sldLayoutId id="2147483990" r:id="rId9"/>
    <p:sldLayoutId id="2147483991" r:id="rId10"/>
    <p:sldLayoutId id="2147483776" r:id="rId11"/>
    <p:sldLayoutId id="2147483992" r:id="rId12"/>
    <p:sldLayoutId id="2147484010" r:id="rId13"/>
    <p:sldLayoutId id="2147484011" r:id="rId14"/>
    <p:sldLayoutId id="2147484013" r:id="rId15"/>
    <p:sldLayoutId id="2147484012" r:id="rId16"/>
    <p:sldLayoutId id="2147483788" r:id="rId17"/>
    <p:sldLayoutId id="2147483994" r:id="rId18"/>
    <p:sldLayoutId id="2147483777" r:id="rId19"/>
    <p:sldLayoutId id="2147483778" r:id="rId20"/>
    <p:sldLayoutId id="2147483779" r:id="rId21"/>
    <p:sldLayoutId id="2147483780" r:id="rId22"/>
    <p:sldLayoutId id="2147483793" r:id="rId23"/>
    <p:sldLayoutId id="2147484005" r:id="rId24"/>
    <p:sldLayoutId id="2147483836" r:id="rId25"/>
    <p:sldLayoutId id="2147483838" r:id="rId26"/>
    <p:sldLayoutId id="2147483839" r:id="rId27"/>
    <p:sldLayoutId id="2147483781" r:id="rId28"/>
    <p:sldLayoutId id="2147483782" r:id="rId29"/>
    <p:sldLayoutId id="2147484006" r:id="rId30"/>
    <p:sldLayoutId id="2147484007" r:id="rId31"/>
    <p:sldLayoutId id="2147484016" r:id="rId32"/>
    <p:sldLayoutId id="2147484024" r:id="rId33"/>
    <p:sldLayoutId id="2147484022" r:id="rId34"/>
    <p:sldLayoutId id="2147484023" r:id="rId35"/>
    <p:sldLayoutId id="2147484017" r:id="rId36"/>
    <p:sldLayoutId id="2147483995" r:id="rId37"/>
    <p:sldLayoutId id="2147483997" r:id="rId38"/>
    <p:sldLayoutId id="2147483998" r:id="rId39"/>
    <p:sldLayoutId id="2147483999" r:id="rId40"/>
    <p:sldLayoutId id="2147484008" r:id="rId41"/>
    <p:sldLayoutId id="2147484009" r:id="rId42"/>
    <p:sldLayoutId id="2147483783" r:id="rId43"/>
  </p:sldLayoutIdLst>
  <p:hf hdr="0" dt="0"/>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b="0" i="0" kern="1200">
          <a:solidFill>
            <a:srgbClr val="676767"/>
          </a:solidFill>
          <a:latin typeface="Arial" panose="020B0604020202020204" pitchFamily="34" charset="0"/>
          <a:ea typeface="Arial" panose="020B0604020202020204" pitchFamily="34" charset="0"/>
          <a:cs typeface="Arial" panose="020B0604020202020204" pitchFamily="34" charset="0"/>
        </a:defRPr>
      </a:lvl1pPr>
      <a:lvl2pPr marL="500063" indent="-268288" algn="l" defTabSz="914400" rtl="0" eaLnBrk="1" latinLnBrk="0" hangingPunct="1">
        <a:lnSpc>
          <a:spcPct val="90000"/>
        </a:lnSpc>
        <a:spcBef>
          <a:spcPts val="500"/>
        </a:spcBef>
        <a:buFont typeface="Arial"/>
        <a:buChar char="•"/>
        <a:tabLst/>
        <a:defRPr sz="2000" b="0" i="0" kern="1200">
          <a:solidFill>
            <a:srgbClr val="676767"/>
          </a:solidFill>
          <a:latin typeface="Arial" panose="020B0604020202020204" pitchFamily="34" charset="0"/>
          <a:ea typeface="Arial" panose="020B0604020202020204" pitchFamily="34" charset="0"/>
          <a:cs typeface="Arial" panose="020B0604020202020204" pitchFamily="34" charset="0"/>
        </a:defRPr>
      </a:lvl2pPr>
      <a:lvl3pPr marL="755650" indent="-255588" algn="l" defTabSz="914400" rtl="0" eaLnBrk="1" latinLnBrk="0" hangingPunct="1">
        <a:lnSpc>
          <a:spcPct val="90000"/>
        </a:lnSpc>
        <a:spcBef>
          <a:spcPts val="500"/>
        </a:spcBef>
        <a:buFont typeface="Arial"/>
        <a:buChar char="•"/>
        <a:tabLst/>
        <a:defRPr sz="1800" b="0" i="0" kern="1200">
          <a:solidFill>
            <a:srgbClr val="676767"/>
          </a:solidFill>
          <a:latin typeface="Arial" panose="020B0604020202020204" pitchFamily="34" charset="0"/>
          <a:ea typeface="Arial" panose="020B0604020202020204" pitchFamily="34" charset="0"/>
          <a:cs typeface="Arial" panose="020B0604020202020204" pitchFamily="34" charset="0"/>
        </a:defRPr>
      </a:lvl3pPr>
      <a:lvl4pPr marL="989013" indent="-233363" algn="l" defTabSz="914400" rtl="0" eaLnBrk="1" latinLnBrk="0" hangingPunct="1">
        <a:lnSpc>
          <a:spcPct val="90000"/>
        </a:lnSpc>
        <a:spcBef>
          <a:spcPts val="500"/>
        </a:spcBef>
        <a:buFont typeface="Arial"/>
        <a:buChar char="•"/>
        <a:tabLst/>
        <a:defRPr sz="1800" b="0" i="0" kern="1200">
          <a:solidFill>
            <a:srgbClr val="676767"/>
          </a:solidFill>
          <a:latin typeface="Arial" panose="020B0604020202020204" pitchFamily="34" charset="0"/>
          <a:ea typeface="Arial" panose="020B0604020202020204" pitchFamily="34" charset="0"/>
          <a:cs typeface="Arial" panose="020B0604020202020204" pitchFamily="34" charset="0"/>
        </a:defRPr>
      </a:lvl4pPr>
      <a:lvl5pPr marL="1244600" indent="-255588" algn="l" defTabSz="914400" rtl="0" eaLnBrk="1" latinLnBrk="0" hangingPunct="1">
        <a:lnSpc>
          <a:spcPct val="90000"/>
        </a:lnSpc>
        <a:spcBef>
          <a:spcPts val="500"/>
        </a:spcBef>
        <a:buFont typeface="Arial"/>
        <a:buChar char="•"/>
        <a:tabLst/>
        <a:defRPr sz="1800" b="0" i="0" kern="1200">
          <a:solidFill>
            <a:srgbClr val="676767"/>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777" userDrawn="1">
          <p15:clr>
            <a:srgbClr val="F26B43"/>
          </p15:clr>
        </p15:guide>
        <p15:guide id="4" pos="393" userDrawn="1">
          <p15:clr>
            <a:srgbClr val="F26B43"/>
          </p15:clr>
        </p15:guide>
        <p15:guide id="5" pos="7287" userDrawn="1">
          <p15:clr>
            <a:srgbClr val="F26B43"/>
          </p15:clr>
        </p15:guide>
        <p15:guide id="6" orient="horz" pos="132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microsoft.com/office/2014/relationships/chartEx" Target="../charts/chartEx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14/relationships/chartEx" Target="../charts/chartEx2.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C4B724-56CA-BBB2-AEB3-6EA0EFEF82AB}"/>
              </a:ext>
            </a:extLst>
          </p:cNvPr>
          <p:cNvSpPr>
            <a:spLocks noGrp="1"/>
          </p:cNvSpPr>
          <p:nvPr>
            <p:ph type="ctrTitle"/>
          </p:nvPr>
        </p:nvSpPr>
        <p:spPr>
          <a:xfrm>
            <a:off x="623888" y="3025018"/>
            <a:ext cx="10167937" cy="1828272"/>
          </a:xfrm>
        </p:spPr>
        <p:txBody>
          <a:bodyPr/>
          <a:lstStyle/>
          <a:p>
            <a:r>
              <a:rPr lang="da-DK" dirty="0"/>
              <a:t>Delårsrapport - præsentation</a:t>
            </a:r>
          </a:p>
        </p:txBody>
      </p:sp>
      <p:sp>
        <p:nvSpPr>
          <p:cNvPr id="3" name="Undertitel 2">
            <a:extLst>
              <a:ext uri="{FF2B5EF4-FFF2-40B4-BE49-F238E27FC236}">
                <a16:creationId xmlns:a16="http://schemas.microsoft.com/office/drawing/2014/main" id="{6B65D693-20FB-CC03-FF4A-03BF4D4E04A8}"/>
              </a:ext>
            </a:extLst>
          </p:cNvPr>
          <p:cNvSpPr>
            <a:spLocks noGrp="1"/>
          </p:cNvSpPr>
          <p:nvPr>
            <p:ph type="subTitle" idx="1"/>
          </p:nvPr>
        </p:nvSpPr>
        <p:spPr>
          <a:xfrm>
            <a:off x="623888" y="4009685"/>
            <a:ext cx="10909300" cy="863600"/>
          </a:xfrm>
        </p:spPr>
        <p:txBody>
          <a:bodyPr/>
          <a:lstStyle/>
          <a:p>
            <a:r>
              <a:rPr lang="da-DK" dirty="0"/>
              <a:t>1. halvår 2024</a:t>
            </a:r>
          </a:p>
        </p:txBody>
      </p:sp>
      <p:sp>
        <p:nvSpPr>
          <p:cNvPr id="4" name="Pladsholder til sidefod 3">
            <a:extLst>
              <a:ext uri="{FF2B5EF4-FFF2-40B4-BE49-F238E27FC236}">
                <a16:creationId xmlns:a16="http://schemas.microsoft.com/office/drawing/2014/main" id="{73547DC9-7C94-533D-2B8E-49A24372CE6F}"/>
              </a:ext>
            </a:extLst>
          </p:cNvPr>
          <p:cNvSpPr>
            <a:spLocks noGrp="1"/>
          </p:cNvSpPr>
          <p:nvPr>
            <p:ph type="ftr" sz="quarter" idx="11"/>
          </p:nvPr>
        </p:nvSpPr>
        <p:spPr/>
        <p:txBody>
          <a:bodyPr/>
          <a:lstStyle/>
          <a:p>
            <a:r>
              <a:rPr lang="da-DK" dirty="0"/>
              <a:t>Delårsrapport, 1. halvår 2024</a:t>
            </a:r>
          </a:p>
        </p:txBody>
      </p:sp>
      <p:sp>
        <p:nvSpPr>
          <p:cNvPr id="5" name="Pladsholder til slidenummer 4">
            <a:extLst>
              <a:ext uri="{FF2B5EF4-FFF2-40B4-BE49-F238E27FC236}">
                <a16:creationId xmlns:a16="http://schemas.microsoft.com/office/drawing/2014/main" id="{5717FF03-52EB-415A-EAF5-97ED1317E3E0}"/>
              </a:ext>
            </a:extLst>
          </p:cNvPr>
          <p:cNvSpPr>
            <a:spLocks noGrp="1"/>
          </p:cNvSpPr>
          <p:nvPr>
            <p:ph type="sldNum" sz="quarter" idx="12"/>
          </p:nvPr>
        </p:nvSpPr>
        <p:spPr/>
        <p:txBody>
          <a:bodyPr/>
          <a:lstStyle/>
          <a:p>
            <a:fld id="{CD3521F6-ABE2-DF4A-A30A-AF2564ABEA76}" type="slidenum">
              <a:rPr lang="da-DK" smtClean="0"/>
              <a:t>1</a:t>
            </a:fld>
            <a:endParaRPr lang="da-DK" dirty="0"/>
          </a:p>
        </p:txBody>
      </p:sp>
    </p:spTree>
    <p:extLst>
      <p:ext uri="{BB962C8B-B14F-4D97-AF65-F5344CB8AC3E}">
        <p14:creationId xmlns:p14="http://schemas.microsoft.com/office/powerpoint/2010/main" val="2067171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ACD752E-118F-B0D2-C6C3-45D952235AE2}"/>
              </a:ext>
            </a:extLst>
          </p:cNvPr>
          <p:cNvSpPr>
            <a:spLocks noGrp="1"/>
          </p:cNvSpPr>
          <p:nvPr>
            <p:ph type="title"/>
          </p:nvPr>
        </p:nvSpPr>
        <p:spPr>
          <a:xfrm>
            <a:off x="623888" y="404814"/>
            <a:ext cx="10944225" cy="622384"/>
          </a:xfrm>
        </p:spPr>
        <p:txBody>
          <a:bodyPr/>
          <a:lstStyle/>
          <a:p>
            <a:r>
              <a:rPr lang="da-DK" dirty="0"/>
              <a:t>Hovedtal</a:t>
            </a:r>
          </a:p>
        </p:txBody>
      </p:sp>
      <p:sp>
        <p:nvSpPr>
          <p:cNvPr id="4" name="Pladsholder til sidefod 3">
            <a:extLst>
              <a:ext uri="{FF2B5EF4-FFF2-40B4-BE49-F238E27FC236}">
                <a16:creationId xmlns:a16="http://schemas.microsoft.com/office/drawing/2014/main" id="{6A3AD3D1-B0CB-F7A9-A250-2E41C2C6A114}"/>
              </a:ext>
            </a:extLst>
          </p:cNvPr>
          <p:cNvSpPr>
            <a:spLocks noGrp="1"/>
          </p:cNvSpPr>
          <p:nvPr>
            <p:ph type="ftr" sz="quarter" idx="11"/>
          </p:nvPr>
        </p:nvSpPr>
        <p:spPr/>
        <p:txBody>
          <a:bodyPr/>
          <a:lstStyle/>
          <a:p>
            <a:r>
              <a:rPr lang="da-DK" dirty="0"/>
              <a:t>Delårsrapport, 1. halvår 2024</a:t>
            </a:r>
          </a:p>
        </p:txBody>
      </p:sp>
      <p:sp>
        <p:nvSpPr>
          <p:cNvPr id="5" name="Pladsholder til slidenummer 4">
            <a:extLst>
              <a:ext uri="{FF2B5EF4-FFF2-40B4-BE49-F238E27FC236}">
                <a16:creationId xmlns:a16="http://schemas.microsoft.com/office/drawing/2014/main" id="{63D281D2-B877-A41F-A25F-854403235B0D}"/>
              </a:ext>
            </a:extLst>
          </p:cNvPr>
          <p:cNvSpPr>
            <a:spLocks noGrp="1"/>
          </p:cNvSpPr>
          <p:nvPr>
            <p:ph type="sldNum" sz="quarter" idx="12"/>
          </p:nvPr>
        </p:nvSpPr>
        <p:spPr/>
        <p:txBody>
          <a:bodyPr/>
          <a:lstStyle/>
          <a:p>
            <a:fld id="{CD3521F6-ABE2-DF4A-A30A-AF2564ABEA76}" type="slidenum">
              <a:rPr lang="da-DK" smtClean="0"/>
              <a:t>10</a:t>
            </a:fld>
            <a:endParaRPr lang="da-DK" dirty="0"/>
          </a:p>
        </p:txBody>
      </p:sp>
      <p:graphicFrame>
        <p:nvGraphicFramePr>
          <p:cNvPr id="30" name="Tabel 9">
            <a:extLst>
              <a:ext uri="{FF2B5EF4-FFF2-40B4-BE49-F238E27FC236}">
                <a16:creationId xmlns:a16="http://schemas.microsoft.com/office/drawing/2014/main" id="{B084C838-A081-899E-36F2-043D7124057E}"/>
              </a:ext>
            </a:extLst>
          </p:cNvPr>
          <p:cNvGraphicFramePr>
            <a:graphicFrameLocks/>
          </p:cNvGraphicFramePr>
          <p:nvPr>
            <p:extLst>
              <p:ext uri="{D42A27DB-BD31-4B8C-83A1-F6EECF244321}">
                <p14:modId xmlns:p14="http://schemas.microsoft.com/office/powerpoint/2010/main" val="3162995467"/>
              </p:ext>
            </p:extLst>
          </p:nvPr>
        </p:nvGraphicFramePr>
        <p:xfrm>
          <a:off x="539999" y="846655"/>
          <a:ext cx="8745819" cy="4913940"/>
        </p:xfrm>
        <a:graphic>
          <a:graphicData uri="http://schemas.openxmlformats.org/drawingml/2006/table">
            <a:tbl>
              <a:tblPr firstRow="1" bandRow="1">
                <a:tableStyleId>{2D5ABB26-0587-4C30-8999-92F81FD0307C}</a:tableStyleId>
              </a:tblPr>
              <a:tblGrid>
                <a:gridCol w="5046739">
                  <a:extLst>
                    <a:ext uri="{9D8B030D-6E8A-4147-A177-3AD203B41FA5}">
                      <a16:colId xmlns:a16="http://schemas.microsoft.com/office/drawing/2014/main" val="2595762287"/>
                    </a:ext>
                  </a:extLst>
                </a:gridCol>
                <a:gridCol w="992609">
                  <a:extLst>
                    <a:ext uri="{9D8B030D-6E8A-4147-A177-3AD203B41FA5}">
                      <a16:colId xmlns:a16="http://schemas.microsoft.com/office/drawing/2014/main" val="980481401"/>
                    </a:ext>
                  </a:extLst>
                </a:gridCol>
                <a:gridCol w="954928">
                  <a:extLst>
                    <a:ext uri="{9D8B030D-6E8A-4147-A177-3AD203B41FA5}">
                      <a16:colId xmlns:a16="http://schemas.microsoft.com/office/drawing/2014/main" val="1646619884"/>
                    </a:ext>
                  </a:extLst>
                </a:gridCol>
                <a:gridCol w="847725">
                  <a:extLst>
                    <a:ext uri="{9D8B030D-6E8A-4147-A177-3AD203B41FA5}">
                      <a16:colId xmlns:a16="http://schemas.microsoft.com/office/drawing/2014/main" val="2051643479"/>
                    </a:ext>
                  </a:extLst>
                </a:gridCol>
                <a:gridCol w="903818">
                  <a:extLst>
                    <a:ext uri="{9D8B030D-6E8A-4147-A177-3AD203B41FA5}">
                      <a16:colId xmlns:a16="http://schemas.microsoft.com/office/drawing/2014/main" val="1435992274"/>
                    </a:ext>
                  </a:extLst>
                </a:gridCol>
              </a:tblGrid>
              <a:tr h="204987">
                <a:tc gridSpan="5">
                  <a:txBody>
                    <a:bodyPr/>
                    <a:lstStyle/>
                    <a:p>
                      <a:pPr algn="r"/>
                      <a:r>
                        <a:rPr lang="da-DK" sz="950" b="1" baseline="0" dirty="0">
                          <a:solidFill>
                            <a:schemeClr val="accent4"/>
                          </a:solidFill>
                          <a:latin typeface="+mn-lt"/>
                        </a:rPr>
                        <a:t>Sparekassen Sjælland-Fyn A/S (koncernen)</a:t>
                      </a:r>
                      <a:endParaRPr lang="en-GB" sz="950" b="1" baseline="0" dirty="0">
                        <a:solidFill>
                          <a:schemeClr val="accent4"/>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800"/>
                    </a:p>
                  </a:txBody>
                  <a:tcPr/>
                </a:tc>
                <a:tc hMerge="1">
                  <a:txBody>
                    <a:bodyPr/>
                    <a:lstStyle/>
                    <a:p>
                      <a:endParaRPr lang="en-GB" sz="800"/>
                    </a:p>
                  </a:txBody>
                  <a:tcPr/>
                </a:tc>
                <a:tc hMerge="1">
                  <a:txBody>
                    <a:bodyPr/>
                    <a:lstStyle/>
                    <a:p>
                      <a:endParaRPr lang="en-GB" sz="800"/>
                    </a:p>
                  </a:txBody>
                  <a:tcPr/>
                </a:tc>
                <a:tc hMerge="1">
                  <a:txBody>
                    <a:bodyPr/>
                    <a:lstStyle/>
                    <a:p>
                      <a:endParaRPr lang="en-GB" sz="800"/>
                    </a:p>
                  </a:txBody>
                  <a:tcPr/>
                </a:tc>
                <a:extLst>
                  <a:ext uri="{0D108BD9-81ED-4DB2-BD59-A6C34878D82A}">
                    <a16:rowId xmlns:a16="http://schemas.microsoft.com/office/drawing/2014/main" val="3253085188"/>
                  </a:ext>
                </a:extLst>
              </a:tr>
              <a:tr h="103967">
                <a:tc>
                  <a:txBody>
                    <a:bodyPr/>
                    <a:lstStyle/>
                    <a:p>
                      <a:r>
                        <a:rPr lang="da-DK" sz="950" b="1" baseline="0" noProof="0" dirty="0">
                          <a:solidFill>
                            <a:schemeClr val="accent4"/>
                          </a:solidFill>
                          <a:latin typeface="+mn-lt"/>
                        </a:rPr>
                        <a:t>Beløb i 1.000 kr. </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br>
                        <a:rPr lang="it-IT" sz="950" b="1" baseline="0" dirty="0">
                          <a:solidFill>
                            <a:schemeClr val="accent4"/>
                          </a:solidFill>
                          <a:latin typeface="+mn-lt"/>
                        </a:rPr>
                      </a:br>
                      <a:r>
                        <a:rPr lang="it-IT" sz="950" b="1" baseline="0" dirty="0">
                          <a:solidFill>
                            <a:schemeClr val="accent4"/>
                          </a:solidFill>
                          <a:latin typeface="+mn-lt"/>
                        </a:rPr>
                        <a:t>30.06.2024</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950" b="1" baseline="0" dirty="0">
                          <a:solidFill>
                            <a:schemeClr val="accent4"/>
                          </a:solidFill>
                          <a:latin typeface="+mn-lt"/>
                        </a:rPr>
                        <a:t> </a:t>
                      </a:r>
                      <a:br>
                        <a:rPr lang="it-IT" sz="950" b="1" baseline="0" dirty="0">
                          <a:solidFill>
                            <a:schemeClr val="accent4"/>
                          </a:solidFill>
                          <a:latin typeface="+mn-lt"/>
                        </a:rPr>
                      </a:br>
                      <a:r>
                        <a:rPr lang="it-IT" sz="950" b="1" baseline="0" dirty="0">
                          <a:solidFill>
                            <a:schemeClr val="accent4"/>
                          </a:solidFill>
                          <a:latin typeface="+mn-lt"/>
                        </a:rPr>
                        <a:t>30.06.2023</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950" b="1" baseline="0" dirty="0">
                          <a:solidFill>
                            <a:schemeClr val="accent4"/>
                          </a:solidFill>
                          <a:latin typeface="+mn-lt"/>
                        </a:rPr>
                        <a:t>Indeks</a:t>
                      </a:r>
                      <a:r>
                        <a:rPr lang="it-IT" sz="950" b="1" baseline="30000" dirty="0">
                          <a:solidFill>
                            <a:schemeClr val="accent4"/>
                          </a:solidFill>
                          <a:latin typeface="+mn-lt"/>
                        </a:rPr>
                        <a:t>1</a:t>
                      </a:r>
                      <a:endParaRPr lang="en-GB" sz="950" b="1" baseline="30000" dirty="0">
                        <a:solidFill>
                          <a:schemeClr val="accent4"/>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950" b="1" baseline="0" dirty="0">
                          <a:solidFill>
                            <a:schemeClr val="accent4"/>
                          </a:solidFill>
                          <a:latin typeface="+mn-lt"/>
                        </a:rPr>
                        <a:t> </a:t>
                      </a:r>
                      <a:br>
                        <a:rPr lang="it-IT" sz="950" b="1" baseline="0" dirty="0">
                          <a:solidFill>
                            <a:schemeClr val="accent4"/>
                          </a:solidFill>
                          <a:latin typeface="+mn-lt"/>
                        </a:rPr>
                      </a:br>
                      <a:r>
                        <a:rPr lang="it-IT" sz="950" b="1" baseline="0" dirty="0">
                          <a:solidFill>
                            <a:schemeClr val="accent4"/>
                          </a:solidFill>
                          <a:latin typeface="+mn-lt"/>
                        </a:rPr>
                        <a:t>Ultimo 2023</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6888100"/>
                  </a:ext>
                </a:extLst>
              </a:tr>
              <a:tr h="191987">
                <a:tc>
                  <a:txBody>
                    <a:bodyPr/>
                    <a:lstStyle/>
                    <a:p>
                      <a:pPr algn="l" fontAlgn="b"/>
                      <a:r>
                        <a:rPr lang="da-DK" sz="950" b="1" i="0" u="none" strike="noStrike" dirty="0">
                          <a:solidFill>
                            <a:schemeClr val="accent4"/>
                          </a:solidFill>
                          <a:effectLst/>
                          <a:latin typeface="+mn-lt"/>
                        </a:rPr>
                        <a:t>Resultatposter</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950" b="1" baseline="0" dirty="0">
                        <a:solidFill>
                          <a:schemeClr val="accent1"/>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r"/>
                      <a:endParaRPr lang="en-GB" sz="950" b="1" baseline="0" dirty="0">
                        <a:solidFill>
                          <a:schemeClr val="accent1"/>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950" b="1" baseline="0" dirty="0">
                        <a:solidFill>
                          <a:schemeClr val="accent1"/>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950" b="1" baseline="0" dirty="0">
                        <a:solidFill>
                          <a:schemeClr val="accent1"/>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176995"/>
                  </a:ext>
                </a:extLst>
              </a:tr>
              <a:tr h="214375">
                <a:tc>
                  <a:txBody>
                    <a:bodyPr/>
                    <a:lstStyle/>
                    <a:p>
                      <a:pPr algn="l" fontAlgn="b"/>
                      <a:r>
                        <a:rPr lang="da-DK" sz="950" b="0" i="0" u="none" strike="noStrike" dirty="0">
                          <a:solidFill>
                            <a:schemeClr val="bg2">
                              <a:lumMod val="10000"/>
                            </a:schemeClr>
                          </a:solidFill>
                          <a:effectLst/>
                          <a:latin typeface="+mn-lt"/>
                        </a:rPr>
                        <a:t>Renteindtægter opgjort efter den effektive rentemetode</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chemeClr val="bg2">
                              <a:lumMod val="10000"/>
                            </a:schemeClr>
                          </a:solidFill>
                          <a:effectLst/>
                          <a:latin typeface="+mn-lt"/>
                        </a:rPr>
                        <a:t> 513.362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r" fontAlgn="b"/>
                      <a:r>
                        <a:rPr lang="da-DK" sz="950" b="0" i="0" u="none" strike="noStrike" dirty="0">
                          <a:solidFill>
                            <a:schemeClr val="bg2">
                              <a:lumMod val="10000"/>
                            </a:schemeClr>
                          </a:solidFill>
                          <a:effectLst/>
                          <a:latin typeface="+mn-lt"/>
                        </a:rPr>
                        <a:t> 374.482 </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chemeClr val="bg2">
                              <a:lumMod val="10000"/>
                            </a:schemeClr>
                          </a:solidFill>
                          <a:effectLst/>
                          <a:latin typeface="+mn-lt"/>
                        </a:rPr>
                        <a:t>137</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chemeClr val="bg2">
                              <a:lumMod val="10000"/>
                            </a:schemeClr>
                          </a:solidFill>
                          <a:effectLst/>
                          <a:latin typeface="+mn-lt"/>
                        </a:rPr>
                        <a:t>849.632</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4320239"/>
                  </a:ext>
                </a:extLst>
              </a:tr>
              <a:tr h="204987">
                <a:tc>
                  <a:txBody>
                    <a:bodyPr/>
                    <a:lstStyle/>
                    <a:p>
                      <a:pPr algn="l" fontAlgn="b"/>
                      <a:r>
                        <a:rPr lang="da-DK" sz="950" b="0" i="0" u="none" strike="noStrike" dirty="0">
                          <a:solidFill>
                            <a:schemeClr val="bg2">
                              <a:lumMod val="10000"/>
                            </a:schemeClr>
                          </a:solidFill>
                          <a:effectLst/>
                          <a:latin typeface="+mn-lt"/>
                        </a:rPr>
                        <a:t>Andre renteindtægter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chemeClr val="bg2">
                              <a:lumMod val="10000"/>
                            </a:schemeClr>
                          </a:solidFill>
                          <a:effectLst/>
                          <a:latin typeface="+mn-lt"/>
                        </a:rPr>
                        <a:t> 111.114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r" fontAlgn="b"/>
                      <a:r>
                        <a:rPr lang="da-DK" sz="950" b="0" i="0" u="none" strike="noStrike" dirty="0">
                          <a:solidFill>
                            <a:schemeClr val="bg2">
                              <a:lumMod val="10000"/>
                            </a:schemeClr>
                          </a:solidFill>
                          <a:effectLst/>
                          <a:latin typeface="+mn-lt"/>
                        </a:rPr>
                        <a:t> 105.532 </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chemeClr val="bg2">
                              <a:lumMod val="10000"/>
                            </a:schemeClr>
                          </a:solidFill>
                          <a:effectLst/>
                          <a:latin typeface="+mn-lt"/>
                        </a:rPr>
                        <a:t>105</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chemeClr val="bg2">
                              <a:lumMod val="10000"/>
                            </a:schemeClr>
                          </a:solidFill>
                          <a:effectLst/>
                          <a:latin typeface="+mn-lt"/>
                        </a:rPr>
                        <a:t> 211.087 </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7150606"/>
                  </a:ext>
                </a:extLst>
              </a:tr>
              <a:tr h="204987">
                <a:tc>
                  <a:txBody>
                    <a:bodyPr/>
                    <a:lstStyle/>
                    <a:p>
                      <a:pPr algn="l" fontAlgn="b"/>
                      <a:r>
                        <a:rPr lang="da-DK" sz="950" b="0" i="0" u="none" strike="noStrike" dirty="0">
                          <a:solidFill>
                            <a:schemeClr val="bg2">
                              <a:lumMod val="10000"/>
                            </a:schemeClr>
                          </a:solidFill>
                          <a:effectLst/>
                          <a:latin typeface="+mn-lt"/>
                        </a:rPr>
                        <a:t>Renteudgifter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chemeClr val="bg2">
                              <a:lumMod val="10000"/>
                            </a:schemeClr>
                          </a:solidFill>
                          <a:effectLst/>
                          <a:latin typeface="+mn-lt"/>
                        </a:rPr>
                        <a:t>145.285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r" fontAlgn="b"/>
                      <a:r>
                        <a:rPr lang="da-DK" sz="950" b="0" i="0" u="none" strike="noStrike" dirty="0">
                          <a:solidFill>
                            <a:schemeClr val="bg2">
                              <a:lumMod val="10000"/>
                            </a:schemeClr>
                          </a:solidFill>
                          <a:effectLst/>
                          <a:latin typeface="+mn-lt"/>
                        </a:rPr>
                        <a:t> 82.948 </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chemeClr val="bg2">
                              <a:lumMod val="10000"/>
                            </a:schemeClr>
                          </a:solidFill>
                          <a:effectLst/>
                          <a:latin typeface="+mn-lt"/>
                        </a:rPr>
                        <a:t>175</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chemeClr val="bg2">
                              <a:lumMod val="10000"/>
                            </a:schemeClr>
                          </a:solidFill>
                          <a:effectLst/>
                          <a:latin typeface="+mn-lt"/>
                        </a:rPr>
                        <a:t> 198.317 </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436517"/>
                  </a:ext>
                </a:extLst>
              </a:tr>
              <a:tr h="204987">
                <a:tc>
                  <a:txBody>
                    <a:bodyPr/>
                    <a:lstStyle/>
                    <a:p>
                      <a:pPr algn="l" fontAlgn="b"/>
                      <a:r>
                        <a:rPr lang="da-DK" sz="950" b="1" i="0" u="none" strike="noStrike" dirty="0">
                          <a:solidFill>
                            <a:schemeClr val="bg2">
                              <a:lumMod val="10000"/>
                            </a:schemeClr>
                          </a:solidFill>
                          <a:effectLst/>
                          <a:latin typeface="+mn-lt"/>
                        </a:rPr>
                        <a:t>Nettorenteindtægter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1" i="0" u="none" strike="noStrike" dirty="0">
                          <a:solidFill>
                            <a:schemeClr val="bg2">
                              <a:lumMod val="10000"/>
                            </a:schemeClr>
                          </a:solidFill>
                          <a:effectLst/>
                          <a:latin typeface="+mn-lt"/>
                        </a:rPr>
                        <a:t> 479.191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r" fontAlgn="b"/>
                      <a:r>
                        <a:rPr lang="da-DK" sz="950" b="1" i="0" u="none" strike="noStrike" dirty="0">
                          <a:solidFill>
                            <a:schemeClr val="bg2">
                              <a:lumMod val="10000"/>
                            </a:schemeClr>
                          </a:solidFill>
                          <a:effectLst/>
                          <a:latin typeface="+mn-lt"/>
                        </a:rPr>
                        <a:t>397.066</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1" i="0" u="none" strike="noStrike" dirty="0">
                          <a:solidFill>
                            <a:schemeClr val="bg2">
                              <a:lumMod val="10000"/>
                            </a:schemeClr>
                          </a:solidFill>
                          <a:effectLst/>
                          <a:latin typeface="+mn-lt"/>
                        </a:rPr>
                        <a:t>121</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1" i="0" u="none" strike="noStrike" dirty="0">
                          <a:solidFill>
                            <a:schemeClr val="bg2">
                              <a:lumMod val="10000"/>
                            </a:schemeClr>
                          </a:solidFill>
                          <a:effectLst/>
                          <a:latin typeface="+mn-lt"/>
                        </a:rPr>
                        <a:t> 862.402 </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8605552"/>
                  </a:ext>
                </a:extLst>
              </a:tr>
              <a:tr h="204987">
                <a:tc>
                  <a:txBody>
                    <a:bodyPr/>
                    <a:lstStyle/>
                    <a:p>
                      <a:pPr algn="l" fontAlgn="b"/>
                      <a:r>
                        <a:rPr lang="da-DK" sz="950" b="0" i="0" u="none" strike="noStrike" dirty="0">
                          <a:solidFill>
                            <a:schemeClr val="bg2">
                              <a:lumMod val="10000"/>
                            </a:schemeClr>
                          </a:solidFill>
                          <a:effectLst/>
                          <a:latin typeface="+mn-lt"/>
                        </a:rPr>
                        <a:t>Udbytte af aktier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chemeClr val="bg2">
                              <a:lumMod val="10000"/>
                            </a:schemeClr>
                          </a:solidFill>
                          <a:effectLst/>
                          <a:latin typeface="+mn-lt"/>
                        </a:rPr>
                        <a:t>60.407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r" fontAlgn="b"/>
                      <a:r>
                        <a:rPr lang="da-DK" sz="950" b="0" i="0" u="none" strike="noStrike" dirty="0">
                          <a:solidFill>
                            <a:schemeClr val="bg2">
                              <a:lumMod val="10000"/>
                            </a:schemeClr>
                          </a:solidFill>
                          <a:effectLst/>
                          <a:latin typeface="+mn-lt"/>
                        </a:rPr>
                        <a:t> 19.737 </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chemeClr val="bg2">
                              <a:lumMod val="10000"/>
                            </a:schemeClr>
                          </a:solidFill>
                          <a:effectLst/>
                          <a:latin typeface="+mn-lt"/>
                        </a:rPr>
                        <a:t>306</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chemeClr val="bg2">
                              <a:lumMod val="10000"/>
                            </a:schemeClr>
                          </a:solidFill>
                          <a:effectLst/>
                          <a:latin typeface="+mn-lt"/>
                        </a:rPr>
                        <a:t> 19.739 </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9859490"/>
                  </a:ext>
                </a:extLst>
              </a:tr>
              <a:tr h="204987">
                <a:tc>
                  <a:txBody>
                    <a:bodyPr/>
                    <a:lstStyle/>
                    <a:p>
                      <a:pPr algn="l" fontAlgn="b"/>
                      <a:r>
                        <a:rPr lang="da-DK" sz="950" b="0" i="0" u="none" strike="noStrike" dirty="0">
                          <a:solidFill>
                            <a:schemeClr val="bg2">
                              <a:lumMod val="10000"/>
                            </a:schemeClr>
                          </a:solidFill>
                          <a:effectLst/>
                          <a:latin typeface="+mn-lt"/>
                        </a:rPr>
                        <a:t>Gebyrer og provisionsindtægter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chemeClr val="bg2">
                              <a:lumMod val="10000"/>
                            </a:schemeClr>
                          </a:solidFill>
                          <a:effectLst/>
                          <a:latin typeface="+mn-lt"/>
                        </a:rPr>
                        <a:t>321.978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r" fontAlgn="b"/>
                      <a:r>
                        <a:rPr lang="da-DK" sz="950" b="0" i="0" u="none" strike="noStrike" dirty="0">
                          <a:solidFill>
                            <a:schemeClr val="bg2">
                              <a:lumMod val="10000"/>
                            </a:schemeClr>
                          </a:solidFill>
                          <a:effectLst/>
                          <a:latin typeface="+mn-lt"/>
                        </a:rPr>
                        <a:t>309.330</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chemeClr val="bg2">
                              <a:lumMod val="10000"/>
                            </a:schemeClr>
                          </a:solidFill>
                          <a:effectLst/>
                          <a:latin typeface="+mn-lt"/>
                        </a:rPr>
                        <a:t>104</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chemeClr val="bg2">
                              <a:lumMod val="10000"/>
                            </a:schemeClr>
                          </a:solidFill>
                          <a:effectLst/>
                          <a:latin typeface="+mn-lt"/>
                        </a:rPr>
                        <a:t> 602.249 </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6687583"/>
                  </a:ext>
                </a:extLst>
              </a:tr>
              <a:tr h="20498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950" b="0" i="0" u="none" strike="noStrike" dirty="0">
                          <a:solidFill>
                            <a:schemeClr val="bg2">
                              <a:lumMod val="10000"/>
                            </a:schemeClr>
                          </a:solidFill>
                          <a:effectLst/>
                          <a:latin typeface="+mn-lt"/>
                        </a:rPr>
                        <a:t>Afgivne gebyrer og provisionsudgifter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chemeClr val="bg2">
                              <a:lumMod val="10000"/>
                            </a:schemeClr>
                          </a:solidFill>
                          <a:effectLst/>
                          <a:latin typeface="+mn-lt"/>
                        </a:rPr>
                        <a:t>9.109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r" fontAlgn="b"/>
                      <a:r>
                        <a:rPr lang="da-DK" sz="950" b="0" i="0" u="none" strike="noStrike" dirty="0">
                          <a:solidFill>
                            <a:schemeClr val="bg2">
                              <a:lumMod val="10000"/>
                            </a:schemeClr>
                          </a:solidFill>
                          <a:effectLst/>
                          <a:latin typeface="+mn-lt"/>
                        </a:rPr>
                        <a:t> 7.947 </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chemeClr val="bg2">
                              <a:lumMod val="10000"/>
                            </a:schemeClr>
                          </a:solidFill>
                          <a:effectLst/>
                          <a:latin typeface="+mn-lt"/>
                        </a:rPr>
                        <a:t>115</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chemeClr val="bg2">
                              <a:lumMod val="10000"/>
                            </a:schemeClr>
                          </a:solidFill>
                          <a:effectLst/>
                          <a:latin typeface="+mn-lt"/>
                        </a:rPr>
                        <a:t> 16.294</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4434217"/>
                  </a:ext>
                </a:extLst>
              </a:tr>
              <a:tr h="20498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950" b="1" i="0" u="none" strike="noStrike" dirty="0">
                          <a:solidFill>
                            <a:schemeClr val="bg2">
                              <a:lumMod val="10000"/>
                            </a:schemeClr>
                          </a:solidFill>
                          <a:effectLst/>
                          <a:latin typeface="+mn-lt"/>
                        </a:rPr>
                        <a:t>Nettorente- og gebyrindtægter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1" i="0" u="none" strike="noStrike" dirty="0">
                          <a:solidFill>
                            <a:schemeClr val="bg2">
                              <a:lumMod val="10000"/>
                            </a:schemeClr>
                          </a:solidFill>
                          <a:effectLst/>
                          <a:latin typeface="+mn-lt"/>
                        </a:rPr>
                        <a:t>852.467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r" fontAlgn="b"/>
                      <a:r>
                        <a:rPr lang="da-DK" sz="950" b="1" i="0" u="none" strike="noStrike" dirty="0">
                          <a:solidFill>
                            <a:schemeClr val="bg2">
                              <a:lumMod val="10000"/>
                            </a:schemeClr>
                          </a:solidFill>
                          <a:effectLst/>
                          <a:latin typeface="+mn-lt"/>
                        </a:rPr>
                        <a:t> 718.186 </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1" i="0" u="none" strike="noStrike" dirty="0">
                          <a:solidFill>
                            <a:schemeClr val="bg2">
                              <a:lumMod val="10000"/>
                            </a:schemeClr>
                          </a:solidFill>
                          <a:effectLst/>
                          <a:latin typeface="+mn-lt"/>
                        </a:rPr>
                        <a:t>119</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1" i="0" u="none" strike="noStrike" dirty="0">
                          <a:solidFill>
                            <a:schemeClr val="bg2">
                              <a:lumMod val="10000"/>
                            </a:schemeClr>
                          </a:solidFill>
                          <a:effectLst/>
                          <a:latin typeface="+mn-lt"/>
                        </a:rPr>
                        <a:t> 1.468.096 </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6222632"/>
                  </a:ext>
                </a:extLst>
              </a:tr>
              <a:tr h="204987">
                <a:tc>
                  <a:txBody>
                    <a:bodyPr/>
                    <a:lstStyle/>
                    <a:p>
                      <a:pPr algn="l" fontAlgn="b"/>
                      <a:r>
                        <a:rPr lang="da-DK" sz="950" b="0" i="0" u="none" strike="noStrike" dirty="0">
                          <a:solidFill>
                            <a:schemeClr val="bg2">
                              <a:lumMod val="10000"/>
                            </a:schemeClr>
                          </a:solidFill>
                          <a:effectLst/>
                          <a:latin typeface="+mn-lt"/>
                        </a:rPr>
                        <a:t>Kursreguleringer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chemeClr val="bg2">
                              <a:lumMod val="10000"/>
                            </a:schemeClr>
                          </a:solidFill>
                          <a:effectLst/>
                          <a:latin typeface="+mn-lt"/>
                        </a:rPr>
                        <a:t>16.260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r" fontAlgn="b"/>
                      <a:r>
                        <a:rPr lang="da-DK" sz="950" b="0" i="0" u="none" strike="noStrike" dirty="0">
                          <a:solidFill>
                            <a:schemeClr val="bg2">
                              <a:lumMod val="10000"/>
                            </a:schemeClr>
                          </a:solidFill>
                          <a:effectLst/>
                          <a:latin typeface="+mn-lt"/>
                        </a:rPr>
                        <a:t> 36.383 </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chemeClr val="bg2">
                              <a:lumMod val="10000"/>
                            </a:schemeClr>
                          </a:solidFill>
                          <a:effectLst/>
                          <a:latin typeface="+mn-lt"/>
                        </a:rPr>
                        <a:t>45</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chemeClr val="bg2">
                              <a:lumMod val="10000"/>
                            </a:schemeClr>
                          </a:solidFill>
                          <a:effectLst/>
                          <a:latin typeface="+mn-lt"/>
                        </a:rPr>
                        <a:t> 97.940 </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5091084"/>
                  </a:ext>
                </a:extLst>
              </a:tr>
              <a:tr h="204987">
                <a:tc>
                  <a:txBody>
                    <a:bodyPr/>
                    <a:lstStyle/>
                    <a:p>
                      <a:pPr algn="l" fontAlgn="b"/>
                      <a:r>
                        <a:rPr lang="da-DK" sz="950" b="0" i="0" u="none" strike="noStrike" dirty="0">
                          <a:solidFill>
                            <a:schemeClr val="bg2">
                              <a:lumMod val="10000"/>
                            </a:schemeClr>
                          </a:solidFill>
                          <a:effectLst/>
                          <a:latin typeface="+mn-lt"/>
                        </a:rPr>
                        <a:t>Andre driftsindtægter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chemeClr val="bg2">
                              <a:lumMod val="10000"/>
                            </a:schemeClr>
                          </a:solidFill>
                          <a:effectLst/>
                          <a:latin typeface="+mn-lt"/>
                        </a:rPr>
                        <a:t>9.140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r" fontAlgn="b"/>
                      <a:r>
                        <a:rPr lang="da-DK" sz="950" b="0" i="0" u="none" strike="noStrike" dirty="0">
                          <a:solidFill>
                            <a:schemeClr val="bg2">
                              <a:lumMod val="10000"/>
                            </a:schemeClr>
                          </a:solidFill>
                          <a:effectLst/>
                          <a:latin typeface="+mn-lt"/>
                        </a:rPr>
                        <a:t> 9.828 </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chemeClr val="bg2">
                              <a:lumMod val="10000"/>
                            </a:schemeClr>
                          </a:solidFill>
                          <a:effectLst/>
                          <a:latin typeface="+mn-lt"/>
                        </a:rPr>
                        <a:t>93</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chemeClr val="bg2">
                              <a:lumMod val="10000"/>
                            </a:schemeClr>
                          </a:solidFill>
                          <a:effectLst/>
                          <a:latin typeface="+mn-lt"/>
                        </a:rPr>
                        <a:t>18.223 </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1397688"/>
                  </a:ext>
                </a:extLst>
              </a:tr>
              <a:tr h="20498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950" b="0" i="0" u="none" strike="noStrike" dirty="0">
                          <a:solidFill>
                            <a:schemeClr val="bg2">
                              <a:lumMod val="10000"/>
                            </a:schemeClr>
                          </a:solidFill>
                          <a:effectLst/>
                          <a:latin typeface="+mn-lt"/>
                        </a:rPr>
                        <a:t>Udgifter til personale og administration</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chemeClr val="bg2">
                              <a:lumMod val="10000"/>
                            </a:schemeClr>
                          </a:solidFill>
                          <a:effectLst/>
                          <a:latin typeface="+mn-lt"/>
                        </a:rPr>
                        <a:t> 429.215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r" fontAlgn="b"/>
                      <a:r>
                        <a:rPr lang="da-DK" sz="950" b="0" i="0" u="none" strike="noStrike" dirty="0">
                          <a:solidFill>
                            <a:schemeClr val="bg2">
                              <a:lumMod val="10000"/>
                            </a:schemeClr>
                          </a:solidFill>
                          <a:effectLst/>
                          <a:latin typeface="+mn-lt"/>
                        </a:rPr>
                        <a:t>404.976</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chemeClr val="bg2">
                              <a:lumMod val="10000"/>
                            </a:schemeClr>
                          </a:solidFill>
                          <a:effectLst/>
                          <a:latin typeface="+mn-lt"/>
                        </a:rPr>
                        <a:t>106</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chemeClr val="bg2">
                              <a:lumMod val="10000"/>
                            </a:schemeClr>
                          </a:solidFill>
                          <a:effectLst/>
                          <a:latin typeface="+mn-lt"/>
                        </a:rPr>
                        <a:t>829.059 </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2666494"/>
                  </a:ext>
                </a:extLst>
              </a:tr>
              <a:tr h="20274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950" b="0" i="0" u="none" strike="noStrike" dirty="0">
                          <a:solidFill>
                            <a:schemeClr val="bg2">
                              <a:lumMod val="10000"/>
                            </a:schemeClr>
                          </a:solidFill>
                          <a:effectLst/>
                          <a:latin typeface="+mn-lt"/>
                        </a:rPr>
                        <a:t>Af- og nedskrivninger på immaterielle og materielle aktiver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chemeClr val="bg2">
                              <a:lumMod val="10000"/>
                            </a:schemeClr>
                          </a:solidFill>
                          <a:effectLst/>
                          <a:latin typeface="+mn-lt"/>
                        </a:rPr>
                        <a:t> 21.158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r" fontAlgn="b"/>
                      <a:r>
                        <a:rPr lang="da-DK" sz="950" b="0" i="0" u="none" strike="noStrike" dirty="0">
                          <a:solidFill>
                            <a:schemeClr val="bg2">
                              <a:lumMod val="10000"/>
                            </a:schemeClr>
                          </a:solidFill>
                          <a:effectLst/>
                          <a:latin typeface="+mn-lt"/>
                        </a:rPr>
                        <a:t> 25.816 </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chemeClr val="bg2">
                              <a:lumMod val="10000"/>
                            </a:schemeClr>
                          </a:solidFill>
                          <a:effectLst/>
                          <a:latin typeface="+mn-lt"/>
                        </a:rPr>
                        <a:t>82</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chemeClr val="bg2">
                              <a:lumMod val="10000"/>
                            </a:schemeClr>
                          </a:solidFill>
                          <a:effectLst/>
                          <a:latin typeface="+mn-lt"/>
                        </a:rPr>
                        <a:t>47.414 </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4611500"/>
                  </a:ext>
                </a:extLst>
              </a:tr>
              <a:tr h="204987">
                <a:tc>
                  <a:txBody>
                    <a:bodyPr/>
                    <a:lstStyle/>
                    <a:p>
                      <a:pPr algn="l" fontAlgn="b"/>
                      <a:r>
                        <a:rPr lang="da-DK" sz="950" b="0" i="0" u="none" strike="noStrike" dirty="0">
                          <a:solidFill>
                            <a:schemeClr val="bg2">
                              <a:lumMod val="10000"/>
                            </a:schemeClr>
                          </a:solidFill>
                          <a:effectLst/>
                          <a:latin typeface="+mn-lt"/>
                        </a:rPr>
                        <a:t>Andre driftsudgifter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chemeClr val="bg2">
                              <a:lumMod val="10000"/>
                            </a:schemeClr>
                          </a:solidFill>
                          <a:effectLst/>
                          <a:latin typeface="+mn-lt"/>
                        </a:rPr>
                        <a:t>15.019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r" fontAlgn="b"/>
                      <a:r>
                        <a:rPr lang="da-DK" sz="950" b="0" i="0" u="none" strike="noStrike" dirty="0">
                          <a:solidFill>
                            <a:schemeClr val="bg2">
                              <a:lumMod val="10000"/>
                            </a:schemeClr>
                          </a:solidFill>
                          <a:effectLst/>
                          <a:latin typeface="+mn-lt"/>
                        </a:rPr>
                        <a:t>14.620</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chemeClr val="bg2">
                              <a:lumMod val="10000"/>
                            </a:schemeClr>
                          </a:solidFill>
                          <a:effectLst/>
                          <a:latin typeface="+mn-lt"/>
                        </a:rPr>
                        <a:t>103</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chemeClr val="bg2">
                              <a:lumMod val="10000"/>
                            </a:schemeClr>
                          </a:solidFill>
                          <a:effectLst/>
                          <a:latin typeface="+mn-lt"/>
                        </a:rPr>
                        <a:t>31.607 </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4394400"/>
                  </a:ext>
                </a:extLst>
              </a:tr>
              <a:tr h="204987">
                <a:tc>
                  <a:txBody>
                    <a:bodyPr/>
                    <a:lstStyle/>
                    <a:p>
                      <a:pPr algn="l" fontAlgn="b"/>
                      <a:r>
                        <a:rPr lang="da-DK" sz="950" b="0" i="0" u="none" strike="noStrike" dirty="0">
                          <a:solidFill>
                            <a:schemeClr val="bg2">
                              <a:lumMod val="10000"/>
                            </a:schemeClr>
                          </a:solidFill>
                          <a:effectLst/>
                          <a:latin typeface="+mn-lt"/>
                        </a:rPr>
                        <a:t>Nedskrivninger på udlån m.v.</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chemeClr val="bg2">
                              <a:lumMod val="10000"/>
                            </a:schemeClr>
                          </a:solidFill>
                          <a:effectLst/>
                          <a:latin typeface="+mn-lt"/>
                        </a:rPr>
                        <a:t> 9.302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r" fontAlgn="b"/>
                      <a:r>
                        <a:rPr lang="da-DK" sz="950" b="0" i="0" u="none" strike="noStrike" dirty="0">
                          <a:solidFill>
                            <a:schemeClr val="bg2">
                              <a:lumMod val="10000"/>
                            </a:schemeClr>
                          </a:solidFill>
                          <a:effectLst/>
                          <a:latin typeface="+mn-lt"/>
                        </a:rPr>
                        <a:t>6.012</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chemeClr val="bg2">
                              <a:lumMod val="10000"/>
                            </a:schemeClr>
                          </a:solidFill>
                          <a:effectLst/>
                          <a:latin typeface="+mn-lt"/>
                        </a:rPr>
                        <a:t>155</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chemeClr val="bg2">
                              <a:lumMod val="10000"/>
                            </a:schemeClr>
                          </a:solidFill>
                          <a:effectLst/>
                          <a:latin typeface="+mn-lt"/>
                        </a:rPr>
                        <a:t>15.644 </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0845062"/>
                  </a:ext>
                </a:extLst>
              </a:tr>
              <a:tr h="21437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950" b="0" i="0" u="none" strike="noStrike" dirty="0">
                          <a:solidFill>
                            <a:schemeClr val="bg2">
                              <a:lumMod val="10000"/>
                            </a:schemeClr>
                          </a:solidFill>
                          <a:effectLst/>
                          <a:latin typeface="+mn-lt"/>
                        </a:rPr>
                        <a:t>Kapitalandele i associerede og tilknyttede virksomheder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chemeClr val="bg2">
                              <a:lumMod val="10000"/>
                            </a:schemeClr>
                          </a:solidFill>
                          <a:effectLst/>
                          <a:latin typeface="+mn-lt"/>
                        </a:rPr>
                        <a:t>12.000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r" fontAlgn="b"/>
                      <a:r>
                        <a:rPr lang="da-DK" sz="950" b="0" i="0" u="none" strike="noStrike" dirty="0">
                          <a:solidFill>
                            <a:schemeClr val="bg2">
                              <a:lumMod val="10000"/>
                            </a:schemeClr>
                          </a:solidFill>
                          <a:effectLst/>
                          <a:latin typeface="+mn-lt"/>
                        </a:rPr>
                        <a:t>27.776</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chemeClr val="bg2">
                              <a:lumMod val="10000"/>
                            </a:schemeClr>
                          </a:solidFill>
                          <a:effectLst/>
                          <a:latin typeface="+mn-lt"/>
                        </a:rPr>
                        <a:t>43</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chemeClr val="bg2">
                              <a:lumMod val="10000"/>
                            </a:schemeClr>
                          </a:solidFill>
                          <a:effectLst/>
                          <a:latin typeface="+mn-lt"/>
                        </a:rPr>
                        <a:t>40.099 </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3343984"/>
                  </a:ext>
                </a:extLst>
              </a:tr>
              <a:tr h="204987">
                <a:tc>
                  <a:txBody>
                    <a:bodyPr/>
                    <a:lstStyle/>
                    <a:p>
                      <a:pPr algn="l" fontAlgn="b"/>
                      <a:r>
                        <a:rPr lang="da-DK" sz="950" b="1" i="0" u="none" strike="noStrike" dirty="0">
                          <a:solidFill>
                            <a:schemeClr val="bg2">
                              <a:lumMod val="10000"/>
                            </a:schemeClr>
                          </a:solidFill>
                          <a:effectLst/>
                          <a:latin typeface="+mn-lt"/>
                        </a:rPr>
                        <a:t>Periodens resultat før skat</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1" i="0" u="none" strike="noStrike" dirty="0">
                          <a:solidFill>
                            <a:schemeClr val="bg2">
                              <a:lumMod val="10000"/>
                            </a:schemeClr>
                          </a:solidFill>
                          <a:effectLst/>
                          <a:latin typeface="+mn-lt"/>
                        </a:rPr>
                        <a:t> 415.173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r" fontAlgn="b"/>
                      <a:r>
                        <a:rPr lang="da-DK" sz="950" b="1" i="0" u="none" strike="noStrike" dirty="0">
                          <a:solidFill>
                            <a:schemeClr val="bg2">
                              <a:lumMod val="10000"/>
                            </a:schemeClr>
                          </a:solidFill>
                          <a:effectLst/>
                          <a:latin typeface="+mn-lt"/>
                        </a:rPr>
                        <a:t> 340.749 </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1" i="0" u="none" strike="noStrike" dirty="0">
                          <a:solidFill>
                            <a:schemeClr val="bg2">
                              <a:lumMod val="10000"/>
                            </a:schemeClr>
                          </a:solidFill>
                          <a:effectLst/>
                          <a:latin typeface="+mn-lt"/>
                        </a:rPr>
                        <a:t>122</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1" i="0" u="none" strike="noStrike" dirty="0">
                          <a:solidFill>
                            <a:schemeClr val="bg2">
                              <a:lumMod val="10000"/>
                            </a:schemeClr>
                          </a:solidFill>
                          <a:effectLst/>
                          <a:latin typeface="+mn-lt"/>
                        </a:rPr>
                        <a:t>700.634 </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908934"/>
                  </a:ext>
                </a:extLst>
              </a:tr>
              <a:tr h="204987">
                <a:tc>
                  <a:txBody>
                    <a:bodyPr/>
                    <a:lstStyle/>
                    <a:p>
                      <a:pPr algn="l" fontAlgn="b"/>
                      <a:r>
                        <a:rPr lang="da-DK" sz="950" b="1" i="0" u="none" strike="noStrike" dirty="0">
                          <a:solidFill>
                            <a:schemeClr val="bg2">
                              <a:lumMod val="10000"/>
                            </a:schemeClr>
                          </a:solidFill>
                          <a:effectLst/>
                          <a:latin typeface="+mn-lt"/>
                        </a:rPr>
                        <a:t>Skat</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chemeClr val="bg2">
                              <a:lumMod val="10000"/>
                            </a:schemeClr>
                          </a:solidFill>
                          <a:effectLst/>
                          <a:latin typeface="+mn-lt"/>
                        </a:rPr>
                        <a:t>103.956</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r" fontAlgn="b"/>
                      <a:r>
                        <a:rPr lang="da-DK" sz="950" b="0" i="0" u="none" strike="noStrike" dirty="0">
                          <a:solidFill>
                            <a:schemeClr val="bg2">
                              <a:lumMod val="10000"/>
                            </a:schemeClr>
                          </a:solidFill>
                          <a:effectLst/>
                          <a:latin typeface="+mn-lt"/>
                        </a:rPr>
                        <a:t> 75.539 </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chemeClr val="bg2">
                              <a:lumMod val="10000"/>
                            </a:schemeClr>
                          </a:solidFill>
                          <a:effectLst/>
                          <a:latin typeface="+mn-lt"/>
                        </a:rPr>
                        <a:t>138</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chemeClr val="bg2">
                              <a:lumMod val="10000"/>
                            </a:schemeClr>
                          </a:solidFill>
                          <a:effectLst/>
                          <a:latin typeface="+mn-lt"/>
                        </a:rPr>
                        <a:t> 142.214 </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9524425"/>
                  </a:ext>
                </a:extLst>
              </a:tr>
              <a:tr h="204987">
                <a:tc>
                  <a:txBody>
                    <a:bodyPr/>
                    <a:lstStyle/>
                    <a:p>
                      <a:pPr algn="l" fontAlgn="b"/>
                      <a:r>
                        <a:rPr lang="da-DK" sz="950" b="1" i="0" u="none" strike="noStrike" dirty="0">
                          <a:solidFill>
                            <a:schemeClr val="bg2">
                              <a:lumMod val="10000"/>
                            </a:schemeClr>
                          </a:solidFill>
                          <a:effectLst/>
                          <a:latin typeface="+mn-lt"/>
                        </a:rPr>
                        <a:t>Periodens resultat efter skat</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1" i="0" u="none" strike="noStrike" dirty="0">
                          <a:solidFill>
                            <a:schemeClr val="bg2">
                              <a:lumMod val="10000"/>
                            </a:schemeClr>
                          </a:solidFill>
                          <a:effectLst/>
                          <a:latin typeface="+mn-lt"/>
                        </a:rPr>
                        <a:t>311.217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r" fontAlgn="b"/>
                      <a:r>
                        <a:rPr lang="da-DK" sz="950" b="1" i="0" u="none" strike="noStrike" dirty="0">
                          <a:solidFill>
                            <a:schemeClr val="bg2">
                              <a:lumMod val="10000"/>
                            </a:schemeClr>
                          </a:solidFill>
                          <a:effectLst/>
                          <a:latin typeface="+mn-lt"/>
                        </a:rPr>
                        <a:t> 265.210 </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1" i="0" u="none" strike="noStrike" dirty="0">
                          <a:solidFill>
                            <a:schemeClr val="bg2">
                              <a:lumMod val="10000"/>
                            </a:schemeClr>
                          </a:solidFill>
                          <a:effectLst/>
                          <a:latin typeface="+mn-lt"/>
                        </a:rPr>
                        <a:t>117</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1" i="0" u="none" strike="noStrike" dirty="0">
                          <a:solidFill>
                            <a:schemeClr val="bg2">
                              <a:lumMod val="10000"/>
                            </a:schemeClr>
                          </a:solidFill>
                          <a:effectLst/>
                          <a:latin typeface="+mn-lt"/>
                        </a:rPr>
                        <a:t> 558.420 </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215634"/>
                  </a:ext>
                </a:extLst>
              </a:tr>
              <a:tr h="20498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950" b="1" i="0" u="none" strike="noStrike" dirty="0">
                          <a:solidFill>
                            <a:schemeClr val="bg2">
                              <a:lumMod val="10000"/>
                            </a:schemeClr>
                          </a:solidFill>
                          <a:effectLst/>
                          <a:latin typeface="+mn-lt"/>
                        </a:rPr>
                        <a:t>Aktionærernes resultat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1" i="0" u="none" strike="noStrike" dirty="0">
                          <a:solidFill>
                            <a:schemeClr val="bg2">
                              <a:lumMod val="10000"/>
                            </a:schemeClr>
                          </a:solidFill>
                          <a:effectLst/>
                          <a:latin typeface="+mn-lt"/>
                        </a:rPr>
                        <a:t>289.277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r" fontAlgn="b"/>
                      <a:r>
                        <a:rPr lang="da-DK" sz="950" b="1" i="0" u="none" strike="noStrike" dirty="0">
                          <a:solidFill>
                            <a:schemeClr val="bg2">
                              <a:lumMod val="10000"/>
                            </a:schemeClr>
                          </a:solidFill>
                          <a:effectLst/>
                          <a:latin typeface="+mn-lt"/>
                        </a:rPr>
                        <a:t> 244.747 </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1" i="0" u="none" strike="noStrike" dirty="0">
                          <a:solidFill>
                            <a:schemeClr val="bg2">
                              <a:lumMod val="10000"/>
                            </a:schemeClr>
                          </a:solidFill>
                          <a:effectLst/>
                          <a:latin typeface="+mn-lt"/>
                        </a:rPr>
                        <a:t>118</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1" i="0" u="none" strike="noStrike" dirty="0">
                          <a:solidFill>
                            <a:schemeClr val="bg2">
                              <a:lumMod val="10000"/>
                            </a:schemeClr>
                          </a:solidFill>
                          <a:effectLst/>
                          <a:latin typeface="+mn-lt"/>
                        </a:rPr>
                        <a:t> 515.295 </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5286900"/>
                  </a:ext>
                </a:extLst>
              </a:tr>
            </a:tbl>
          </a:graphicData>
        </a:graphic>
      </p:graphicFrame>
      <p:sp>
        <p:nvSpPr>
          <p:cNvPr id="31" name="Tekstfelt 30">
            <a:extLst>
              <a:ext uri="{FF2B5EF4-FFF2-40B4-BE49-F238E27FC236}">
                <a16:creationId xmlns:a16="http://schemas.microsoft.com/office/drawing/2014/main" id="{876D83E3-B566-0D9F-BACD-76231CC17402}"/>
              </a:ext>
            </a:extLst>
          </p:cNvPr>
          <p:cNvSpPr txBox="1"/>
          <p:nvPr/>
        </p:nvSpPr>
        <p:spPr>
          <a:xfrm>
            <a:off x="539999" y="6143625"/>
            <a:ext cx="4984501" cy="246221"/>
          </a:xfrm>
          <a:prstGeom prst="rect">
            <a:avLst/>
          </a:prstGeom>
          <a:noFill/>
        </p:spPr>
        <p:txBody>
          <a:bodyPr wrap="square" rtlCol="0">
            <a:spAutoFit/>
          </a:bodyPr>
          <a:lstStyle/>
          <a:p>
            <a:r>
              <a:rPr lang="da-DK" sz="1000" baseline="30000" dirty="0">
                <a:solidFill>
                  <a:schemeClr val="accent1"/>
                </a:solidFill>
              </a:rPr>
              <a:t>1</a:t>
            </a:r>
            <a:r>
              <a:rPr lang="da-DK" sz="1000" i="1" dirty="0"/>
              <a:t> Indeks: 30.06.2024 i forhold til 30.06.2023.</a:t>
            </a:r>
          </a:p>
        </p:txBody>
      </p:sp>
    </p:spTree>
    <p:extLst>
      <p:ext uri="{BB962C8B-B14F-4D97-AF65-F5344CB8AC3E}">
        <p14:creationId xmlns:p14="http://schemas.microsoft.com/office/powerpoint/2010/main" val="2718423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ACD752E-118F-B0D2-C6C3-45D952235AE2}"/>
              </a:ext>
            </a:extLst>
          </p:cNvPr>
          <p:cNvSpPr>
            <a:spLocks noGrp="1"/>
          </p:cNvSpPr>
          <p:nvPr>
            <p:ph type="title"/>
          </p:nvPr>
        </p:nvSpPr>
        <p:spPr>
          <a:xfrm>
            <a:off x="623888" y="404814"/>
            <a:ext cx="10944225" cy="622384"/>
          </a:xfrm>
        </p:spPr>
        <p:txBody>
          <a:bodyPr/>
          <a:lstStyle/>
          <a:p>
            <a:r>
              <a:rPr lang="da-DK" dirty="0"/>
              <a:t>Hovedtal</a:t>
            </a:r>
          </a:p>
        </p:txBody>
      </p:sp>
      <p:sp>
        <p:nvSpPr>
          <p:cNvPr id="4" name="Pladsholder til sidefod 3">
            <a:extLst>
              <a:ext uri="{FF2B5EF4-FFF2-40B4-BE49-F238E27FC236}">
                <a16:creationId xmlns:a16="http://schemas.microsoft.com/office/drawing/2014/main" id="{6A3AD3D1-B0CB-F7A9-A250-2E41C2C6A114}"/>
              </a:ext>
            </a:extLst>
          </p:cNvPr>
          <p:cNvSpPr>
            <a:spLocks noGrp="1"/>
          </p:cNvSpPr>
          <p:nvPr>
            <p:ph type="ftr" sz="quarter" idx="11"/>
          </p:nvPr>
        </p:nvSpPr>
        <p:spPr/>
        <p:txBody>
          <a:bodyPr/>
          <a:lstStyle/>
          <a:p>
            <a:r>
              <a:rPr lang="da-DK" dirty="0"/>
              <a:t>Delårsrapport, 1. halvår 2024</a:t>
            </a:r>
          </a:p>
        </p:txBody>
      </p:sp>
      <p:sp>
        <p:nvSpPr>
          <p:cNvPr id="5" name="Pladsholder til slidenummer 4">
            <a:extLst>
              <a:ext uri="{FF2B5EF4-FFF2-40B4-BE49-F238E27FC236}">
                <a16:creationId xmlns:a16="http://schemas.microsoft.com/office/drawing/2014/main" id="{63D281D2-B877-A41F-A25F-854403235B0D}"/>
              </a:ext>
            </a:extLst>
          </p:cNvPr>
          <p:cNvSpPr>
            <a:spLocks noGrp="1"/>
          </p:cNvSpPr>
          <p:nvPr>
            <p:ph type="sldNum" sz="quarter" idx="12"/>
          </p:nvPr>
        </p:nvSpPr>
        <p:spPr/>
        <p:txBody>
          <a:bodyPr/>
          <a:lstStyle/>
          <a:p>
            <a:fld id="{CD3521F6-ABE2-DF4A-A30A-AF2564ABEA76}" type="slidenum">
              <a:rPr lang="da-DK" smtClean="0"/>
              <a:t>11</a:t>
            </a:fld>
            <a:endParaRPr lang="da-DK" dirty="0"/>
          </a:p>
        </p:txBody>
      </p:sp>
      <p:graphicFrame>
        <p:nvGraphicFramePr>
          <p:cNvPr id="3" name="Tabel 9">
            <a:extLst>
              <a:ext uri="{FF2B5EF4-FFF2-40B4-BE49-F238E27FC236}">
                <a16:creationId xmlns:a16="http://schemas.microsoft.com/office/drawing/2014/main" id="{C217BE21-11FE-4885-C930-DF41D4A8A1CA}"/>
              </a:ext>
            </a:extLst>
          </p:cNvPr>
          <p:cNvGraphicFramePr>
            <a:graphicFrameLocks/>
          </p:cNvGraphicFramePr>
          <p:nvPr>
            <p:extLst>
              <p:ext uri="{D42A27DB-BD31-4B8C-83A1-F6EECF244321}">
                <p14:modId xmlns:p14="http://schemas.microsoft.com/office/powerpoint/2010/main" val="2046823992"/>
              </p:ext>
            </p:extLst>
          </p:nvPr>
        </p:nvGraphicFramePr>
        <p:xfrm>
          <a:off x="621868" y="1430892"/>
          <a:ext cx="5360781" cy="4371840"/>
        </p:xfrm>
        <a:graphic>
          <a:graphicData uri="http://schemas.openxmlformats.org/drawingml/2006/table">
            <a:tbl>
              <a:tblPr firstRow="1" bandRow="1">
                <a:tableStyleId>{2D5ABB26-0587-4C30-8999-92F81FD0307C}</a:tableStyleId>
              </a:tblPr>
              <a:tblGrid>
                <a:gridCol w="2127389">
                  <a:extLst>
                    <a:ext uri="{9D8B030D-6E8A-4147-A177-3AD203B41FA5}">
                      <a16:colId xmlns:a16="http://schemas.microsoft.com/office/drawing/2014/main" val="2595762287"/>
                    </a:ext>
                  </a:extLst>
                </a:gridCol>
                <a:gridCol w="808348">
                  <a:extLst>
                    <a:ext uri="{9D8B030D-6E8A-4147-A177-3AD203B41FA5}">
                      <a16:colId xmlns:a16="http://schemas.microsoft.com/office/drawing/2014/main" val="980481401"/>
                    </a:ext>
                  </a:extLst>
                </a:gridCol>
                <a:gridCol w="808348">
                  <a:extLst>
                    <a:ext uri="{9D8B030D-6E8A-4147-A177-3AD203B41FA5}">
                      <a16:colId xmlns:a16="http://schemas.microsoft.com/office/drawing/2014/main" val="1646619884"/>
                    </a:ext>
                  </a:extLst>
                </a:gridCol>
                <a:gridCol w="808348">
                  <a:extLst>
                    <a:ext uri="{9D8B030D-6E8A-4147-A177-3AD203B41FA5}">
                      <a16:colId xmlns:a16="http://schemas.microsoft.com/office/drawing/2014/main" val="2051643479"/>
                    </a:ext>
                  </a:extLst>
                </a:gridCol>
                <a:gridCol w="808348">
                  <a:extLst>
                    <a:ext uri="{9D8B030D-6E8A-4147-A177-3AD203B41FA5}">
                      <a16:colId xmlns:a16="http://schemas.microsoft.com/office/drawing/2014/main" val="1435992274"/>
                    </a:ext>
                  </a:extLst>
                </a:gridCol>
              </a:tblGrid>
              <a:tr h="235230">
                <a:tc gridSpan="5">
                  <a:txBody>
                    <a:bodyPr/>
                    <a:lstStyle/>
                    <a:p>
                      <a:pPr algn="r"/>
                      <a:r>
                        <a:rPr lang="da-DK" sz="1200" b="1" baseline="0" dirty="0">
                          <a:solidFill>
                            <a:schemeClr val="accent4"/>
                          </a:solidFill>
                          <a:latin typeface="+mn-lt"/>
                        </a:rPr>
                        <a:t>Sparekassen Sjælland-Fyn A/S (koncernen)</a:t>
                      </a:r>
                      <a:endParaRPr lang="en-GB" sz="1200" b="1" baseline="0" dirty="0">
                        <a:solidFill>
                          <a:schemeClr val="accent4"/>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800"/>
                    </a:p>
                  </a:txBody>
                  <a:tcPr/>
                </a:tc>
                <a:tc hMerge="1">
                  <a:txBody>
                    <a:bodyPr/>
                    <a:lstStyle/>
                    <a:p>
                      <a:endParaRPr lang="en-GB" sz="800"/>
                    </a:p>
                  </a:txBody>
                  <a:tcPr/>
                </a:tc>
                <a:tc hMerge="1">
                  <a:txBody>
                    <a:bodyPr/>
                    <a:lstStyle/>
                    <a:p>
                      <a:endParaRPr lang="en-GB" sz="800"/>
                    </a:p>
                  </a:txBody>
                  <a:tcPr/>
                </a:tc>
                <a:tc hMerge="1">
                  <a:txBody>
                    <a:bodyPr/>
                    <a:lstStyle/>
                    <a:p>
                      <a:endParaRPr lang="en-GB" sz="800"/>
                    </a:p>
                  </a:txBody>
                  <a:tcPr/>
                </a:tc>
                <a:extLst>
                  <a:ext uri="{0D108BD9-81ED-4DB2-BD59-A6C34878D82A}">
                    <a16:rowId xmlns:a16="http://schemas.microsoft.com/office/drawing/2014/main" val="3253085188"/>
                  </a:ext>
                </a:extLst>
              </a:tr>
              <a:tr h="272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baseline="0" noProof="0" dirty="0">
                          <a:solidFill>
                            <a:schemeClr val="accent4"/>
                          </a:solidFill>
                          <a:latin typeface="+mn-lt"/>
                        </a:rPr>
                        <a:t>Beløb i mio. kr. </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br>
                        <a:rPr lang="it-IT" sz="1200" b="1" baseline="0" dirty="0">
                          <a:solidFill>
                            <a:schemeClr val="accent4"/>
                          </a:solidFill>
                          <a:latin typeface="+mn-lt"/>
                        </a:rPr>
                      </a:br>
                      <a:r>
                        <a:rPr lang="it-IT" sz="1200" b="1" baseline="0" dirty="0">
                          <a:solidFill>
                            <a:schemeClr val="accent4"/>
                          </a:solidFill>
                          <a:latin typeface="+mn-lt"/>
                        </a:rPr>
                        <a:t>30.06.2024</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1200" b="1" baseline="0" dirty="0">
                          <a:solidFill>
                            <a:schemeClr val="accent4"/>
                          </a:solidFill>
                          <a:latin typeface="+mn-lt"/>
                        </a:rPr>
                        <a:t> </a:t>
                      </a:r>
                      <a:br>
                        <a:rPr lang="it-IT" sz="1200" b="1" baseline="0" dirty="0">
                          <a:solidFill>
                            <a:schemeClr val="accent4"/>
                          </a:solidFill>
                          <a:latin typeface="+mn-lt"/>
                        </a:rPr>
                      </a:br>
                      <a:r>
                        <a:rPr lang="it-IT" sz="1200" b="1" baseline="0" dirty="0">
                          <a:solidFill>
                            <a:schemeClr val="accent4"/>
                          </a:solidFill>
                          <a:latin typeface="+mn-lt"/>
                        </a:rPr>
                        <a:t>30.06.2023</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1200" b="1" baseline="0" dirty="0">
                          <a:solidFill>
                            <a:schemeClr val="accent4"/>
                          </a:solidFill>
                          <a:latin typeface="+mn-lt"/>
                        </a:rPr>
                        <a:t>Indeks</a:t>
                      </a:r>
                      <a:r>
                        <a:rPr lang="it-IT" sz="1200" b="1" baseline="30000" dirty="0">
                          <a:solidFill>
                            <a:schemeClr val="accent4"/>
                          </a:solidFill>
                          <a:latin typeface="+mn-lt"/>
                        </a:rPr>
                        <a:t>1</a:t>
                      </a:r>
                      <a:endParaRPr lang="en-GB" sz="1200" b="1" baseline="30000" dirty="0">
                        <a:solidFill>
                          <a:schemeClr val="accent4"/>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1200" b="1" baseline="0" dirty="0">
                          <a:solidFill>
                            <a:schemeClr val="accent4"/>
                          </a:solidFill>
                          <a:latin typeface="+mn-lt"/>
                        </a:rPr>
                        <a:t> </a:t>
                      </a:r>
                      <a:br>
                        <a:rPr lang="it-IT" sz="1200" b="1" baseline="0" dirty="0">
                          <a:solidFill>
                            <a:schemeClr val="accent4"/>
                          </a:solidFill>
                          <a:latin typeface="+mn-lt"/>
                        </a:rPr>
                      </a:br>
                      <a:r>
                        <a:rPr lang="it-IT" sz="1200" b="1" baseline="0" dirty="0">
                          <a:solidFill>
                            <a:schemeClr val="accent4"/>
                          </a:solidFill>
                          <a:latin typeface="+mn-lt"/>
                        </a:rPr>
                        <a:t>Ultimo 2023</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6888100"/>
                  </a:ext>
                </a:extLst>
              </a:tr>
              <a:tr h="235230">
                <a:tc>
                  <a:txBody>
                    <a:bodyPr/>
                    <a:lstStyle/>
                    <a:p>
                      <a:pPr algn="l" fontAlgn="b"/>
                      <a:r>
                        <a:rPr lang="da-DK" sz="1200" b="1" i="0" u="none" strike="noStrike" dirty="0">
                          <a:solidFill>
                            <a:schemeClr val="accent4"/>
                          </a:solidFill>
                          <a:effectLst/>
                          <a:latin typeface="+mn-lt"/>
                        </a:rPr>
                        <a:t>Balanceposter</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200" b="1" baseline="0" dirty="0">
                        <a:solidFill>
                          <a:schemeClr val="accent1"/>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200" b="1" baseline="0" dirty="0">
                        <a:solidFill>
                          <a:schemeClr val="accent1"/>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200" b="1" baseline="0" dirty="0">
                        <a:solidFill>
                          <a:schemeClr val="accent1"/>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200" b="1" baseline="0" dirty="0">
                        <a:solidFill>
                          <a:schemeClr val="accent1"/>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176995"/>
                  </a:ext>
                </a:extLst>
              </a:tr>
              <a:tr h="235230">
                <a:tc>
                  <a:txBody>
                    <a:bodyPr/>
                    <a:lstStyle/>
                    <a:p>
                      <a:pPr algn="l" fontAlgn="b"/>
                      <a:r>
                        <a:rPr lang="da-DK" sz="1200" b="0" i="0" u="none" strike="noStrike" dirty="0">
                          <a:solidFill>
                            <a:schemeClr val="bg2">
                              <a:lumMod val="10000"/>
                            </a:schemeClr>
                          </a:solidFill>
                          <a:effectLst/>
                          <a:latin typeface="+mn-lt"/>
                        </a:rPr>
                        <a:t>Udlån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bg2">
                              <a:lumMod val="10000"/>
                            </a:schemeClr>
                          </a:solidFill>
                          <a:effectLst/>
                          <a:latin typeface="+mn-lt"/>
                        </a:rPr>
                        <a:t>12.707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r" fontAlgn="b"/>
                      <a:r>
                        <a:rPr lang="da-DK" sz="1200" b="0" i="0" u="none" strike="noStrike" dirty="0">
                          <a:solidFill>
                            <a:schemeClr val="bg2">
                              <a:lumMod val="10000"/>
                            </a:schemeClr>
                          </a:solidFill>
                          <a:effectLst/>
                          <a:latin typeface="+mn-lt"/>
                        </a:rPr>
                        <a:t>12.153</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bg2">
                              <a:lumMod val="10000"/>
                            </a:schemeClr>
                          </a:solidFill>
                          <a:effectLst/>
                          <a:latin typeface="+mn-lt"/>
                        </a:rPr>
                        <a:t>105</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bg2">
                              <a:lumMod val="10000"/>
                            </a:schemeClr>
                          </a:solidFill>
                          <a:effectLst/>
                          <a:latin typeface="+mn-lt"/>
                        </a:rPr>
                        <a:t>12.645</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4320239"/>
                  </a:ext>
                </a:extLst>
              </a:tr>
              <a:tr h="235230">
                <a:tc>
                  <a:txBody>
                    <a:bodyPr/>
                    <a:lstStyle/>
                    <a:p>
                      <a:pPr algn="l" fontAlgn="b"/>
                      <a:r>
                        <a:rPr lang="da-DK" sz="1200" b="0" i="0" u="none" strike="noStrike" dirty="0">
                          <a:solidFill>
                            <a:schemeClr val="bg2">
                              <a:lumMod val="10000"/>
                            </a:schemeClr>
                          </a:solidFill>
                          <a:effectLst/>
                          <a:latin typeface="+mn-lt"/>
                        </a:rPr>
                        <a:t>Indlån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21.473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r" fontAlgn="b"/>
                      <a:r>
                        <a:rPr lang="da-DK" sz="1200" b="0" i="0" u="none" strike="noStrike" dirty="0">
                          <a:solidFill>
                            <a:schemeClr val="bg2">
                              <a:lumMod val="10000"/>
                            </a:schemeClr>
                          </a:solidFill>
                          <a:effectLst/>
                          <a:latin typeface="+mn-lt"/>
                        </a:rPr>
                        <a:t>21.139</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102</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21.399</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7150606"/>
                  </a:ext>
                </a:extLst>
              </a:tr>
              <a:tr h="235230">
                <a:tc>
                  <a:txBody>
                    <a:bodyPr/>
                    <a:lstStyle/>
                    <a:p>
                      <a:pPr algn="l" fontAlgn="b"/>
                      <a:r>
                        <a:rPr lang="da-DK" sz="1200" b="0" i="0" u="none" strike="noStrike" dirty="0">
                          <a:solidFill>
                            <a:schemeClr val="bg2">
                              <a:lumMod val="10000"/>
                            </a:schemeClr>
                          </a:solidFill>
                          <a:effectLst/>
                          <a:latin typeface="+mn-lt"/>
                        </a:rPr>
                        <a:t>Indlån i puljeordninger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2.220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bg2">
                              <a:lumMod val="10000"/>
                            </a:schemeClr>
                          </a:solidFill>
                          <a:effectLst/>
                          <a:latin typeface="+mn-lt"/>
                        </a:rPr>
                        <a:t>2.020</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110</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2.075</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6276234"/>
                  </a:ext>
                </a:extLst>
              </a:tr>
              <a:tr h="235230">
                <a:tc>
                  <a:txBody>
                    <a:bodyPr/>
                    <a:lstStyle/>
                    <a:p>
                      <a:pPr algn="l" fontAlgn="b"/>
                      <a:r>
                        <a:rPr lang="da-DK" sz="1200" b="0" i="0" u="none" strike="noStrike" dirty="0">
                          <a:solidFill>
                            <a:schemeClr val="bg2">
                              <a:lumMod val="10000"/>
                            </a:schemeClr>
                          </a:solidFill>
                          <a:effectLst/>
                          <a:latin typeface="+mn-lt"/>
                        </a:rPr>
                        <a:t>Indlån i alt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23.693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bg2">
                              <a:lumMod val="10000"/>
                            </a:schemeClr>
                          </a:solidFill>
                          <a:effectLst/>
                          <a:latin typeface="+mn-lt"/>
                        </a:rPr>
                        <a:t>23.159</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102</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23.474</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436517"/>
                  </a:ext>
                </a:extLst>
              </a:tr>
              <a:tr h="23523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1200" b="0" i="0" u="none" strike="noStrike" dirty="0">
                          <a:solidFill>
                            <a:schemeClr val="bg2">
                              <a:lumMod val="10000"/>
                            </a:schemeClr>
                          </a:solidFill>
                          <a:effectLst/>
                          <a:latin typeface="+mn-lt"/>
                        </a:rPr>
                        <a:t>Efterstillede kapitalindskud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555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bg2">
                              <a:lumMod val="10000"/>
                            </a:schemeClr>
                          </a:solidFill>
                          <a:effectLst/>
                          <a:latin typeface="+mn-lt"/>
                        </a:rPr>
                        <a:t>442</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126</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555</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8338321"/>
                  </a:ext>
                </a:extLst>
              </a:tr>
              <a:tr h="23523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1200" b="0" i="0" u="none" strike="noStrike" dirty="0">
                          <a:solidFill>
                            <a:schemeClr val="bg2">
                              <a:lumMod val="10000"/>
                            </a:schemeClr>
                          </a:solidFill>
                          <a:effectLst/>
                          <a:latin typeface="+mn-lt"/>
                        </a:rPr>
                        <a:t>Egenkapital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4.556</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bg2">
                              <a:lumMod val="10000"/>
                            </a:schemeClr>
                          </a:solidFill>
                          <a:effectLst/>
                          <a:latin typeface="+mn-lt"/>
                        </a:rPr>
                        <a:t>4.223</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108</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4.428</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7437609"/>
                  </a:ext>
                </a:extLst>
              </a:tr>
              <a:tr h="235230">
                <a:tc>
                  <a:txBody>
                    <a:bodyPr/>
                    <a:lstStyle/>
                    <a:p>
                      <a:pPr algn="l" fontAlgn="b"/>
                      <a:r>
                        <a:rPr lang="da-DK" sz="1200" b="0" i="0" u="none" strike="noStrike" dirty="0">
                          <a:solidFill>
                            <a:schemeClr val="bg2">
                              <a:lumMod val="10000"/>
                            </a:schemeClr>
                          </a:solidFill>
                          <a:effectLst/>
                          <a:latin typeface="+mn-lt"/>
                        </a:rPr>
                        <a:t>Balance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31.085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bg2">
                              <a:lumMod val="10000"/>
                            </a:schemeClr>
                          </a:solidFill>
                          <a:effectLst/>
                          <a:latin typeface="+mn-lt"/>
                        </a:rPr>
                        <a:t>30.949</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100</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31.700</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293942"/>
                  </a:ext>
                </a:extLst>
              </a:tr>
              <a:tr h="235230">
                <a:tc>
                  <a:txBody>
                    <a:bodyPr/>
                    <a:lstStyle/>
                    <a:p>
                      <a:pPr algn="l" fontAlgn="b"/>
                      <a:endParaRPr lang="da-DK" sz="1200" b="0" i="0" u="none" strike="noStrike" dirty="0">
                        <a:solidFill>
                          <a:schemeClr val="bg2">
                            <a:lumMod val="10000"/>
                          </a:schemeClr>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da-DK" sz="1200" b="0" i="0" u="none" strike="noStrike" dirty="0">
                        <a:solidFill>
                          <a:schemeClr val="bg2">
                            <a:lumMod val="10000"/>
                          </a:schemeClr>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endParaRPr lang="da-DK" sz="1200" b="0" i="0" u="none" strike="noStrike" dirty="0">
                        <a:solidFill>
                          <a:schemeClr val="bg2">
                            <a:lumMod val="10000"/>
                          </a:schemeClr>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200" b="0" i="0" u="none" strike="noStrike" dirty="0">
                        <a:solidFill>
                          <a:schemeClr val="bg2">
                            <a:lumMod val="10000"/>
                          </a:schemeClr>
                        </a:solidFill>
                        <a:effectLst/>
                        <a:latin typeface="+mn-lt"/>
                      </a:endParaRP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da-DK" sz="1200" b="0" i="0" u="none" strike="noStrike" dirty="0">
                        <a:solidFill>
                          <a:schemeClr val="bg2">
                            <a:lumMod val="10000"/>
                          </a:schemeClr>
                        </a:solidFill>
                        <a:effectLst/>
                        <a:latin typeface="+mn-lt"/>
                      </a:endParaRP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6491958"/>
                  </a:ext>
                </a:extLst>
              </a:tr>
              <a:tr h="235230">
                <a:tc>
                  <a:txBody>
                    <a:bodyPr/>
                    <a:lstStyle/>
                    <a:p>
                      <a:pPr algn="l" fontAlgn="b"/>
                      <a:r>
                        <a:rPr lang="da-DK" sz="1200" b="0" i="0" u="none" strike="noStrike" dirty="0">
                          <a:solidFill>
                            <a:schemeClr val="bg2">
                              <a:lumMod val="10000"/>
                            </a:schemeClr>
                          </a:solidFill>
                          <a:effectLst/>
                          <a:latin typeface="+mn-lt"/>
                        </a:rPr>
                        <a:t>Kapitalgrundlag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4.019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bg2">
                              <a:lumMod val="10000"/>
                            </a:schemeClr>
                          </a:solidFill>
                          <a:effectLst/>
                          <a:latin typeface="+mn-lt"/>
                        </a:rPr>
                        <a:t>3.797</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106</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4.244</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9859490"/>
                  </a:ext>
                </a:extLst>
              </a:tr>
              <a:tr h="235230">
                <a:tc>
                  <a:txBody>
                    <a:bodyPr/>
                    <a:lstStyle/>
                    <a:p>
                      <a:pPr algn="l" fontAlgn="b"/>
                      <a:r>
                        <a:rPr lang="da-DK" sz="1200" b="0" i="0" u="none" strike="noStrike" dirty="0">
                          <a:solidFill>
                            <a:schemeClr val="bg2">
                              <a:lumMod val="10000"/>
                            </a:schemeClr>
                          </a:solidFill>
                          <a:effectLst/>
                          <a:latin typeface="+mn-lt"/>
                        </a:rPr>
                        <a:t>Garantier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4.244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bg2">
                              <a:lumMod val="10000"/>
                            </a:schemeClr>
                          </a:solidFill>
                          <a:effectLst/>
                          <a:latin typeface="+mn-lt"/>
                        </a:rPr>
                        <a:t>5.153</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82</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4.999</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8370912"/>
                  </a:ext>
                </a:extLst>
              </a:tr>
              <a:tr h="394985">
                <a:tc>
                  <a:txBody>
                    <a:bodyPr/>
                    <a:lstStyle/>
                    <a:p>
                      <a:pPr algn="l" fontAlgn="b"/>
                      <a:r>
                        <a:rPr lang="da-DK" sz="1200" b="0" i="0" u="none" strike="noStrike" dirty="0">
                          <a:solidFill>
                            <a:schemeClr val="bg2">
                              <a:lumMod val="10000"/>
                            </a:schemeClr>
                          </a:solidFill>
                          <a:effectLst/>
                          <a:latin typeface="+mn-lt"/>
                        </a:rPr>
                        <a:t>Samlet kreditformidling (udlån, Totalkredit og DLR kredit)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bg2">
                              <a:lumMod val="10000"/>
                            </a:schemeClr>
                          </a:solidFill>
                          <a:effectLst/>
                          <a:latin typeface="+mn-lt"/>
                        </a:rPr>
                        <a:t>62.731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bg2">
                              <a:lumMod val="10000"/>
                            </a:schemeClr>
                          </a:solidFill>
                          <a:effectLst/>
                          <a:latin typeface="+mn-lt"/>
                        </a:rPr>
                        <a:t>60.626</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bg2">
                              <a:lumMod val="10000"/>
                            </a:schemeClr>
                          </a:solidFill>
                          <a:effectLst/>
                          <a:latin typeface="+mn-lt"/>
                        </a:rPr>
                        <a:t>103</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bg2">
                              <a:lumMod val="10000"/>
                            </a:schemeClr>
                          </a:solidFill>
                          <a:effectLst/>
                          <a:latin typeface="+mn-lt"/>
                        </a:rPr>
                        <a:t>61.526</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9160134"/>
                  </a:ext>
                </a:extLst>
              </a:tr>
              <a:tr h="12366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1200" b="0" i="0" u="none" strike="noStrike" dirty="0">
                          <a:solidFill>
                            <a:schemeClr val="bg2">
                              <a:lumMod val="10000"/>
                            </a:schemeClr>
                          </a:solidFill>
                          <a:effectLst/>
                          <a:latin typeface="+mn-lt"/>
                        </a:rPr>
                        <a:t>Kundedepoter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17.733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bg2">
                              <a:lumMod val="10000"/>
                            </a:schemeClr>
                          </a:solidFill>
                          <a:effectLst/>
                          <a:latin typeface="+mn-lt"/>
                        </a:rPr>
                        <a:t>14.723</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120</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15.868</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4434217"/>
                  </a:ext>
                </a:extLst>
              </a:tr>
            </a:tbl>
          </a:graphicData>
        </a:graphic>
      </p:graphicFrame>
      <p:graphicFrame>
        <p:nvGraphicFramePr>
          <p:cNvPr id="7" name="Tabel 9">
            <a:extLst>
              <a:ext uri="{FF2B5EF4-FFF2-40B4-BE49-F238E27FC236}">
                <a16:creationId xmlns:a16="http://schemas.microsoft.com/office/drawing/2014/main" id="{FCBB6C24-5024-5B67-BAB0-27340C3A5F72}"/>
              </a:ext>
            </a:extLst>
          </p:cNvPr>
          <p:cNvGraphicFramePr>
            <a:graphicFrameLocks/>
          </p:cNvGraphicFramePr>
          <p:nvPr>
            <p:extLst>
              <p:ext uri="{D42A27DB-BD31-4B8C-83A1-F6EECF244321}">
                <p14:modId xmlns:p14="http://schemas.microsoft.com/office/powerpoint/2010/main" val="3171441156"/>
              </p:ext>
            </p:extLst>
          </p:nvPr>
        </p:nvGraphicFramePr>
        <p:xfrm>
          <a:off x="6429664" y="1420259"/>
          <a:ext cx="5360781" cy="4482720"/>
        </p:xfrm>
        <a:graphic>
          <a:graphicData uri="http://schemas.openxmlformats.org/drawingml/2006/table">
            <a:tbl>
              <a:tblPr firstRow="1" bandRow="1">
                <a:tableStyleId>{2D5ABB26-0587-4C30-8999-92F81FD0307C}</a:tableStyleId>
              </a:tblPr>
              <a:tblGrid>
                <a:gridCol w="2127389">
                  <a:extLst>
                    <a:ext uri="{9D8B030D-6E8A-4147-A177-3AD203B41FA5}">
                      <a16:colId xmlns:a16="http://schemas.microsoft.com/office/drawing/2014/main" val="2595762287"/>
                    </a:ext>
                  </a:extLst>
                </a:gridCol>
                <a:gridCol w="808348">
                  <a:extLst>
                    <a:ext uri="{9D8B030D-6E8A-4147-A177-3AD203B41FA5}">
                      <a16:colId xmlns:a16="http://schemas.microsoft.com/office/drawing/2014/main" val="980481401"/>
                    </a:ext>
                  </a:extLst>
                </a:gridCol>
                <a:gridCol w="808348">
                  <a:extLst>
                    <a:ext uri="{9D8B030D-6E8A-4147-A177-3AD203B41FA5}">
                      <a16:colId xmlns:a16="http://schemas.microsoft.com/office/drawing/2014/main" val="1646619884"/>
                    </a:ext>
                  </a:extLst>
                </a:gridCol>
                <a:gridCol w="808348">
                  <a:extLst>
                    <a:ext uri="{9D8B030D-6E8A-4147-A177-3AD203B41FA5}">
                      <a16:colId xmlns:a16="http://schemas.microsoft.com/office/drawing/2014/main" val="2051643479"/>
                    </a:ext>
                  </a:extLst>
                </a:gridCol>
                <a:gridCol w="808348">
                  <a:extLst>
                    <a:ext uri="{9D8B030D-6E8A-4147-A177-3AD203B41FA5}">
                      <a16:colId xmlns:a16="http://schemas.microsoft.com/office/drawing/2014/main" val="1435992274"/>
                    </a:ext>
                  </a:extLst>
                </a:gridCol>
              </a:tblGrid>
              <a:tr h="159331">
                <a:tc gridSpan="5">
                  <a:txBody>
                    <a:bodyPr/>
                    <a:lstStyle/>
                    <a:p>
                      <a:pPr algn="r"/>
                      <a:r>
                        <a:rPr lang="da-DK" sz="1200" b="1" baseline="0" dirty="0">
                          <a:solidFill>
                            <a:schemeClr val="accent4"/>
                          </a:solidFill>
                          <a:latin typeface="+mn-lt"/>
                        </a:rPr>
                        <a:t>Sparekassen Sjælland-Fyn A/S (koncernen)</a:t>
                      </a:r>
                      <a:endParaRPr lang="en-GB" sz="1200" b="1" baseline="0" dirty="0">
                        <a:solidFill>
                          <a:schemeClr val="accent4"/>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800"/>
                    </a:p>
                  </a:txBody>
                  <a:tcPr/>
                </a:tc>
                <a:tc hMerge="1">
                  <a:txBody>
                    <a:bodyPr/>
                    <a:lstStyle/>
                    <a:p>
                      <a:endParaRPr lang="en-GB" sz="800"/>
                    </a:p>
                  </a:txBody>
                  <a:tcPr/>
                </a:tc>
                <a:tc hMerge="1">
                  <a:txBody>
                    <a:bodyPr/>
                    <a:lstStyle/>
                    <a:p>
                      <a:endParaRPr lang="en-GB" sz="800"/>
                    </a:p>
                  </a:txBody>
                  <a:tcPr/>
                </a:tc>
                <a:tc hMerge="1">
                  <a:txBody>
                    <a:bodyPr/>
                    <a:lstStyle/>
                    <a:p>
                      <a:endParaRPr lang="en-GB" sz="800"/>
                    </a:p>
                  </a:txBody>
                  <a:tcPr/>
                </a:tc>
                <a:extLst>
                  <a:ext uri="{0D108BD9-81ED-4DB2-BD59-A6C34878D82A}">
                    <a16:rowId xmlns:a16="http://schemas.microsoft.com/office/drawing/2014/main" val="3253085188"/>
                  </a:ext>
                </a:extLst>
              </a:tr>
              <a:tr h="2595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baseline="0" noProof="0" dirty="0">
                          <a:solidFill>
                            <a:schemeClr val="accent4"/>
                          </a:solidFill>
                          <a:latin typeface="+mn-lt"/>
                        </a:rPr>
                        <a:t>Beløb i mio. kr. </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br>
                        <a:rPr lang="it-IT" sz="1200" b="1" baseline="0" dirty="0">
                          <a:solidFill>
                            <a:schemeClr val="accent4"/>
                          </a:solidFill>
                          <a:latin typeface="+mn-lt"/>
                        </a:rPr>
                      </a:br>
                      <a:r>
                        <a:rPr lang="it-IT" sz="1200" b="1" baseline="0" dirty="0">
                          <a:solidFill>
                            <a:schemeClr val="accent4"/>
                          </a:solidFill>
                          <a:latin typeface="+mn-lt"/>
                        </a:rPr>
                        <a:t>30.06.2024</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1200" b="1" baseline="0" dirty="0">
                          <a:solidFill>
                            <a:schemeClr val="accent4"/>
                          </a:solidFill>
                          <a:latin typeface="+mn-lt"/>
                        </a:rPr>
                        <a:t> </a:t>
                      </a:r>
                      <a:br>
                        <a:rPr lang="it-IT" sz="1200" b="1" baseline="0" dirty="0">
                          <a:solidFill>
                            <a:schemeClr val="accent4"/>
                          </a:solidFill>
                          <a:latin typeface="+mn-lt"/>
                        </a:rPr>
                      </a:br>
                      <a:r>
                        <a:rPr lang="it-IT" sz="1200" b="1" baseline="0" dirty="0">
                          <a:solidFill>
                            <a:schemeClr val="accent4"/>
                          </a:solidFill>
                          <a:latin typeface="+mn-lt"/>
                        </a:rPr>
                        <a:t>30.06.2023</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1200" b="1" baseline="0" dirty="0">
                          <a:solidFill>
                            <a:schemeClr val="accent4"/>
                          </a:solidFill>
                          <a:latin typeface="+mn-lt"/>
                        </a:rPr>
                        <a:t>Indeks</a:t>
                      </a:r>
                      <a:r>
                        <a:rPr lang="it-IT" sz="1200" b="1" baseline="30000" dirty="0">
                          <a:solidFill>
                            <a:schemeClr val="accent4"/>
                          </a:solidFill>
                          <a:latin typeface="+mn-lt"/>
                        </a:rPr>
                        <a:t>1</a:t>
                      </a:r>
                      <a:endParaRPr lang="en-GB" sz="1200" b="1" baseline="30000" dirty="0">
                        <a:solidFill>
                          <a:schemeClr val="accent4"/>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1200" b="1" baseline="0" dirty="0">
                          <a:solidFill>
                            <a:schemeClr val="accent4"/>
                          </a:solidFill>
                          <a:latin typeface="+mn-lt"/>
                        </a:rPr>
                        <a:t> </a:t>
                      </a:r>
                      <a:br>
                        <a:rPr lang="it-IT" sz="1200" b="1" baseline="0" dirty="0">
                          <a:solidFill>
                            <a:schemeClr val="accent4"/>
                          </a:solidFill>
                          <a:latin typeface="+mn-lt"/>
                        </a:rPr>
                      </a:br>
                      <a:r>
                        <a:rPr lang="it-IT" sz="1200" b="1" baseline="0" dirty="0">
                          <a:solidFill>
                            <a:schemeClr val="accent4"/>
                          </a:solidFill>
                          <a:latin typeface="+mn-lt"/>
                        </a:rPr>
                        <a:t>Ultimo 2023</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6888100"/>
                  </a:ext>
                </a:extLst>
              </a:tr>
              <a:tr h="159331">
                <a:tc gridSpan="2">
                  <a:txBody>
                    <a:bodyPr/>
                    <a:lstStyle/>
                    <a:p>
                      <a:pPr algn="l" fontAlgn="b"/>
                      <a:r>
                        <a:rPr lang="da-DK" sz="1200" b="1" i="0" u="none" strike="noStrike" dirty="0">
                          <a:solidFill>
                            <a:schemeClr val="accent4"/>
                          </a:solidFill>
                          <a:effectLst/>
                          <a:latin typeface="+mn-lt"/>
                        </a:rPr>
                        <a:t>Udvikling i sparekassens forretningsområder </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en-GB" sz="800" b="1" baseline="0" dirty="0">
                        <a:solidFill>
                          <a:schemeClr val="accent1"/>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200" b="1" baseline="0" dirty="0">
                        <a:solidFill>
                          <a:schemeClr val="accent1"/>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200" b="1" baseline="0" dirty="0">
                        <a:solidFill>
                          <a:schemeClr val="accent1"/>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200" b="1" baseline="0" dirty="0">
                        <a:solidFill>
                          <a:schemeClr val="accent1"/>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176995"/>
                  </a:ext>
                </a:extLst>
              </a:tr>
              <a:tr h="159331">
                <a:tc>
                  <a:txBody>
                    <a:bodyPr/>
                    <a:lstStyle/>
                    <a:p>
                      <a:pPr algn="l" fontAlgn="b"/>
                      <a:r>
                        <a:rPr lang="da-DK" sz="1200" b="0" i="0" u="none" strike="noStrike" dirty="0">
                          <a:solidFill>
                            <a:schemeClr val="bg2">
                              <a:lumMod val="10000"/>
                            </a:schemeClr>
                          </a:solidFill>
                          <a:effectLst/>
                          <a:latin typeface="+mn-lt"/>
                        </a:rPr>
                        <a:t>Udlån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12.707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bg2">
                              <a:lumMod val="10000"/>
                            </a:schemeClr>
                          </a:solidFill>
                          <a:effectLst/>
                          <a:latin typeface="+mn-lt"/>
                        </a:rPr>
                        <a:t>12.153</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105</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12.645</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40151"/>
                  </a:ext>
                </a:extLst>
              </a:tr>
              <a:tr h="159331">
                <a:tc>
                  <a:txBody>
                    <a:bodyPr/>
                    <a:lstStyle/>
                    <a:p>
                      <a:pPr algn="l" fontAlgn="b"/>
                      <a:r>
                        <a:rPr lang="da-DK" sz="1200" b="0" i="0" u="none" strike="noStrike" dirty="0">
                          <a:solidFill>
                            <a:schemeClr val="bg2">
                              <a:lumMod val="10000"/>
                            </a:schemeClr>
                          </a:solidFill>
                          <a:effectLst/>
                          <a:latin typeface="+mn-lt"/>
                        </a:rPr>
                        <a:t>Totalkredit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35.071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bg2">
                              <a:lumMod val="10000"/>
                            </a:schemeClr>
                          </a:solidFill>
                          <a:effectLst/>
                          <a:latin typeface="+mn-lt"/>
                        </a:rPr>
                        <a:t>35.010</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100</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35.052</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7150606"/>
                  </a:ext>
                </a:extLst>
              </a:tr>
              <a:tr h="159331">
                <a:tc>
                  <a:txBody>
                    <a:bodyPr/>
                    <a:lstStyle/>
                    <a:p>
                      <a:pPr algn="l" fontAlgn="b"/>
                      <a:r>
                        <a:rPr lang="da-DK" sz="1200" b="0" i="0" u="none" strike="noStrike" dirty="0">
                          <a:solidFill>
                            <a:schemeClr val="bg2">
                              <a:lumMod val="10000"/>
                            </a:schemeClr>
                          </a:solidFill>
                          <a:effectLst/>
                          <a:latin typeface="+mn-lt"/>
                        </a:rPr>
                        <a:t>DLR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14.953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bg2">
                              <a:lumMod val="10000"/>
                            </a:schemeClr>
                          </a:solidFill>
                          <a:effectLst/>
                          <a:latin typeface="+mn-lt"/>
                        </a:rPr>
                        <a:t>13.463</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111</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13.829</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6276234"/>
                  </a:ext>
                </a:extLst>
              </a:tr>
              <a:tr h="159331">
                <a:tc>
                  <a:txBody>
                    <a:bodyPr/>
                    <a:lstStyle/>
                    <a:p>
                      <a:pPr algn="l" fontAlgn="b"/>
                      <a:r>
                        <a:rPr lang="da-DK" sz="1200" b="0" i="0" u="none" strike="noStrike" dirty="0">
                          <a:solidFill>
                            <a:schemeClr val="bg2">
                              <a:lumMod val="10000"/>
                            </a:schemeClr>
                          </a:solidFill>
                          <a:effectLst/>
                          <a:latin typeface="+mn-lt"/>
                        </a:rPr>
                        <a:t>Garantier (ekskl. tabsgarantier for realkreditlån)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3.539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bg2">
                              <a:lumMod val="10000"/>
                            </a:schemeClr>
                          </a:solidFill>
                          <a:effectLst/>
                          <a:latin typeface="+mn-lt"/>
                        </a:rPr>
                        <a:t>2.932</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121</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2.891</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436517"/>
                  </a:ext>
                </a:extLst>
              </a:tr>
              <a:tr h="15933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1200" b="0" i="0" u="none" strike="noStrike" dirty="0">
                          <a:solidFill>
                            <a:schemeClr val="bg2">
                              <a:lumMod val="10000"/>
                            </a:schemeClr>
                          </a:solidFill>
                          <a:effectLst/>
                          <a:latin typeface="+mn-lt"/>
                        </a:rPr>
                        <a:t>Indlån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21.473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bg2">
                              <a:lumMod val="10000"/>
                            </a:schemeClr>
                          </a:solidFill>
                          <a:effectLst/>
                          <a:latin typeface="+mn-lt"/>
                        </a:rPr>
                        <a:t>21.139</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102</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21.399</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8338321"/>
                  </a:ext>
                </a:extLst>
              </a:tr>
              <a:tr h="15933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1200" b="0" i="0" u="none" strike="noStrike" dirty="0">
                          <a:solidFill>
                            <a:schemeClr val="bg2">
                              <a:lumMod val="10000"/>
                            </a:schemeClr>
                          </a:solidFill>
                          <a:effectLst/>
                          <a:latin typeface="+mn-lt"/>
                        </a:rPr>
                        <a:t>Indlån i puljeordninger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2.220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bg2">
                              <a:lumMod val="10000"/>
                            </a:schemeClr>
                          </a:solidFill>
                          <a:effectLst/>
                          <a:latin typeface="+mn-lt"/>
                        </a:rPr>
                        <a:t>2.020</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110</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2.075</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7437609"/>
                  </a:ext>
                </a:extLst>
              </a:tr>
              <a:tr h="191816">
                <a:tc>
                  <a:txBody>
                    <a:bodyPr/>
                    <a:lstStyle/>
                    <a:p>
                      <a:pPr algn="l" fontAlgn="b"/>
                      <a:r>
                        <a:rPr lang="da-DK" sz="1200" b="0" i="0" u="none" strike="noStrike" dirty="0">
                          <a:solidFill>
                            <a:schemeClr val="bg2">
                              <a:lumMod val="10000"/>
                            </a:schemeClr>
                          </a:solidFill>
                          <a:effectLst/>
                          <a:latin typeface="+mn-lt"/>
                        </a:rPr>
                        <a:t>Kundedepoter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17.733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bg2">
                              <a:lumMod val="10000"/>
                            </a:schemeClr>
                          </a:solidFill>
                          <a:effectLst/>
                          <a:latin typeface="+mn-lt"/>
                        </a:rPr>
                        <a:t>14.723</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120</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15.868</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293942"/>
                  </a:ext>
                </a:extLst>
              </a:tr>
              <a:tr h="1689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1200" b="1" i="0" u="none" strike="noStrike" dirty="0">
                          <a:solidFill>
                            <a:schemeClr val="bg2">
                              <a:lumMod val="10000"/>
                            </a:schemeClr>
                          </a:solidFill>
                          <a:effectLst/>
                          <a:latin typeface="+mn-lt"/>
                        </a:rPr>
                        <a:t>Total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rgbClr val="3F224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chemeClr val="bg2">
                              <a:lumMod val="10000"/>
                            </a:schemeClr>
                          </a:solidFill>
                          <a:effectLst/>
                          <a:latin typeface="+mn-lt"/>
                        </a:rPr>
                        <a:t>107.696</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rgbClr val="3F224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1" i="0" u="none" strike="noStrike" dirty="0">
                          <a:solidFill>
                            <a:schemeClr val="bg2">
                              <a:lumMod val="10000"/>
                            </a:schemeClr>
                          </a:solidFill>
                          <a:effectLst/>
                          <a:latin typeface="+mn-lt"/>
                        </a:rPr>
                        <a:t>101.440</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rgbClr val="3F224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chemeClr val="bg2">
                              <a:lumMod val="10000"/>
                            </a:schemeClr>
                          </a:solidFill>
                          <a:effectLst/>
                          <a:latin typeface="+mn-lt"/>
                        </a:rPr>
                        <a:t>106</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rgbClr val="3F224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chemeClr val="bg2">
                              <a:lumMod val="10000"/>
                            </a:schemeClr>
                          </a:solidFill>
                          <a:effectLst/>
                          <a:latin typeface="+mn-lt"/>
                        </a:rPr>
                        <a:t>103.759</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rgbClr val="3F224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81"/>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da-DK" sz="1200" b="0" i="0" u="none" strike="noStrike" dirty="0">
                        <a:solidFill>
                          <a:schemeClr val="bg2">
                            <a:lumMod val="10000"/>
                          </a:schemeClr>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3F224F"/>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da-DK" sz="1200" b="0" i="0" u="none" strike="noStrike" dirty="0">
                        <a:solidFill>
                          <a:schemeClr val="bg2">
                            <a:lumMod val="10000"/>
                          </a:schemeClr>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3F224F"/>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endParaRPr lang="da-DK" sz="1200" b="0" i="0" u="none" strike="noStrike" dirty="0">
                        <a:solidFill>
                          <a:schemeClr val="bg2">
                            <a:lumMod val="10000"/>
                          </a:schemeClr>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3F224F"/>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da-DK" sz="1200" b="0" i="0" u="none" strike="noStrike" dirty="0">
                        <a:solidFill>
                          <a:schemeClr val="bg2">
                            <a:lumMod val="10000"/>
                          </a:schemeClr>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3F224F"/>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da-DK" sz="1200" b="0" i="0" u="none" strike="noStrike" dirty="0">
                        <a:solidFill>
                          <a:schemeClr val="bg2">
                            <a:lumMod val="10000"/>
                          </a:schemeClr>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3F224F"/>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5670544"/>
                  </a:ext>
                </a:extLst>
              </a:tr>
              <a:tr h="1689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1200" b="0" i="0" u="none" strike="noStrike" dirty="0">
                          <a:solidFill>
                            <a:schemeClr val="bg2">
                              <a:lumMod val="10000"/>
                            </a:schemeClr>
                          </a:solidFill>
                          <a:effectLst/>
                          <a:latin typeface="+mn-lt"/>
                        </a:rPr>
                        <a:t>Antal medarbejdere (fuldtid, ultimo)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535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bg2">
                              <a:lumMod val="10000"/>
                            </a:schemeClr>
                          </a:solidFill>
                          <a:effectLst/>
                          <a:latin typeface="+mn-lt"/>
                        </a:rPr>
                        <a:t>548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98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537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988219"/>
                  </a:ext>
                </a:extLst>
              </a:tr>
              <a:tr h="1689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1200" b="0" i="0" u="none" strike="noStrike" dirty="0">
                          <a:solidFill>
                            <a:schemeClr val="bg2">
                              <a:lumMod val="10000"/>
                            </a:schemeClr>
                          </a:solidFill>
                          <a:effectLst/>
                          <a:latin typeface="+mn-lt"/>
                        </a:rPr>
                        <a:t>Forretningsomfang pr. medarbejder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201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bg2">
                              <a:lumMod val="10000"/>
                            </a:schemeClr>
                          </a:solidFill>
                          <a:effectLst/>
                          <a:latin typeface="+mn-lt"/>
                        </a:rPr>
                        <a:t>185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109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n-lt"/>
                        </a:rPr>
                        <a:t>193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237624"/>
                  </a:ext>
                </a:extLst>
              </a:tr>
            </a:tbl>
          </a:graphicData>
        </a:graphic>
      </p:graphicFrame>
      <p:sp>
        <p:nvSpPr>
          <p:cNvPr id="9" name="Tekstfelt 8">
            <a:extLst>
              <a:ext uri="{FF2B5EF4-FFF2-40B4-BE49-F238E27FC236}">
                <a16:creationId xmlns:a16="http://schemas.microsoft.com/office/drawing/2014/main" id="{632F065C-7EB1-2C7D-9728-213B5467C4C7}"/>
              </a:ext>
            </a:extLst>
          </p:cNvPr>
          <p:cNvSpPr txBox="1"/>
          <p:nvPr/>
        </p:nvSpPr>
        <p:spPr>
          <a:xfrm>
            <a:off x="539999" y="6143625"/>
            <a:ext cx="4984501" cy="246221"/>
          </a:xfrm>
          <a:prstGeom prst="rect">
            <a:avLst/>
          </a:prstGeom>
          <a:noFill/>
        </p:spPr>
        <p:txBody>
          <a:bodyPr wrap="square" rtlCol="0">
            <a:spAutoFit/>
          </a:bodyPr>
          <a:lstStyle/>
          <a:p>
            <a:r>
              <a:rPr lang="da-DK" sz="1000" baseline="30000" dirty="0">
                <a:solidFill>
                  <a:schemeClr val="accent1"/>
                </a:solidFill>
              </a:rPr>
              <a:t>1</a:t>
            </a:r>
            <a:r>
              <a:rPr lang="da-DK" sz="1000" i="1" dirty="0"/>
              <a:t> Indeks: 30.06.2024 i forhold til 30.06.2023.</a:t>
            </a:r>
          </a:p>
        </p:txBody>
      </p:sp>
    </p:spTree>
    <p:extLst>
      <p:ext uri="{BB962C8B-B14F-4D97-AF65-F5344CB8AC3E}">
        <p14:creationId xmlns:p14="http://schemas.microsoft.com/office/powerpoint/2010/main" val="2994489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ACD752E-118F-B0D2-C6C3-45D952235AE2}"/>
              </a:ext>
            </a:extLst>
          </p:cNvPr>
          <p:cNvSpPr>
            <a:spLocks noGrp="1"/>
          </p:cNvSpPr>
          <p:nvPr>
            <p:ph type="title"/>
          </p:nvPr>
        </p:nvSpPr>
        <p:spPr>
          <a:xfrm>
            <a:off x="623888" y="404814"/>
            <a:ext cx="10944225" cy="622384"/>
          </a:xfrm>
        </p:spPr>
        <p:txBody>
          <a:bodyPr/>
          <a:lstStyle/>
          <a:p>
            <a:r>
              <a:rPr lang="da-DK" dirty="0"/>
              <a:t>Nøgletal</a:t>
            </a:r>
          </a:p>
        </p:txBody>
      </p:sp>
      <p:sp>
        <p:nvSpPr>
          <p:cNvPr id="4" name="Pladsholder til sidefod 3">
            <a:extLst>
              <a:ext uri="{FF2B5EF4-FFF2-40B4-BE49-F238E27FC236}">
                <a16:creationId xmlns:a16="http://schemas.microsoft.com/office/drawing/2014/main" id="{6A3AD3D1-B0CB-F7A9-A250-2E41C2C6A114}"/>
              </a:ext>
            </a:extLst>
          </p:cNvPr>
          <p:cNvSpPr>
            <a:spLocks noGrp="1"/>
          </p:cNvSpPr>
          <p:nvPr>
            <p:ph type="ftr" sz="quarter" idx="11"/>
          </p:nvPr>
        </p:nvSpPr>
        <p:spPr/>
        <p:txBody>
          <a:bodyPr/>
          <a:lstStyle/>
          <a:p>
            <a:r>
              <a:rPr lang="da-DK" dirty="0"/>
              <a:t>Delårsrapport, 1. halvår 2024</a:t>
            </a:r>
          </a:p>
        </p:txBody>
      </p:sp>
      <p:sp>
        <p:nvSpPr>
          <p:cNvPr id="5" name="Pladsholder til slidenummer 4">
            <a:extLst>
              <a:ext uri="{FF2B5EF4-FFF2-40B4-BE49-F238E27FC236}">
                <a16:creationId xmlns:a16="http://schemas.microsoft.com/office/drawing/2014/main" id="{63D281D2-B877-A41F-A25F-854403235B0D}"/>
              </a:ext>
            </a:extLst>
          </p:cNvPr>
          <p:cNvSpPr>
            <a:spLocks noGrp="1"/>
          </p:cNvSpPr>
          <p:nvPr>
            <p:ph type="sldNum" sz="quarter" idx="12"/>
          </p:nvPr>
        </p:nvSpPr>
        <p:spPr/>
        <p:txBody>
          <a:bodyPr/>
          <a:lstStyle/>
          <a:p>
            <a:fld id="{CD3521F6-ABE2-DF4A-A30A-AF2564ABEA76}" type="slidenum">
              <a:rPr lang="da-DK" smtClean="0"/>
              <a:t>12</a:t>
            </a:fld>
            <a:endParaRPr lang="da-DK" dirty="0"/>
          </a:p>
        </p:txBody>
      </p:sp>
      <p:graphicFrame>
        <p:nvGraphicFramePr>
          <p:cNvPr id="2" name="Tabel 1">
            <a:extLst>
              <a:ext uri="{FF2B5EF4-FFF2-40B4-BE49-F238E27FC236}">
                <a16:creationId xmlns:a16="http://schemas.microsoft.com/office/drawing/2014/main" id="{AC12726C-B12E-AB18-6FE6-5212E9F1C4F4}"/>
              </a:ext>
            </a:extLst>
          </p:cNvPr>
          <p:cNvGraphicFramePr>
            <a:graphicFrameLocks/>
          </p:cNvGraphicFramePr>
          <p:nvPr>
            <p:extLst>
              <p:ext uri="{D42A27DB-BD31-4B8C-83A1-F6EECF244321}">
                <p14:modId xmlns:p14="http://schemas.microsoft.com/office/powerpoint/2010/main" val="1365056720"/>
              </p:ext>
            </p:extLst>
          </p:nvPr>
        </p:nvGraphicFramePr>
        <p:xfrm>
          <a:off x="538161" y="935242"/>
          <a:ext cx="5557838" cy="5522760"/>
        </p:xfrm>
        <a:graphic>
          <a:graphicData uri="http://schemas.openxmlformats.org/drawingml/2006/table">
            <a:tbl>
              <a:tblPr firstRow="1" bandRow="1">
                <a:tableStyleId>{2D5ABB26-0587-4C30-8999-92F81FD0307C}</a:tableStyleId>
              </a:tblPr>
              <a:tblGrid>
                <a:gridCol w="2599675">
                  <a:extLst>
                    <a:ext uri="{9D8B030D-6E8A-4147-A177-3AD203B41FA5}">
                      <a16:colId xmlns:a16="http://schemas.microsoft.com/office/drawing/2014/main" val="2595762287"/>
                    </a:ext>
                  </a:extLst>
                </a:gridCol>
                <a:gridCol w="737830">
                  <a:extLst>
                    <a:ext uri="{9D8B030D-6E8A-4147-A177-3AD203B41FA5}">
                      <a16:colId xmlns:a16="http://schemas.microsoft.com/office/drawing/2014/main" val="980481401"/>
                    </a:ext>
                  </a:extLst>
                </a:gridCol>
                <a:gridCol w="740111">
                  <a:extLst>
                    <a:ext uri="{9D8B030D-6E8A-4147-A177-3AD203B41FA5}">
                      <a16:colId xmlns:a16="http://schemas.microsoft.com/office/drawing/2014/main" val="1646619884"/>
                    </a:ext>
                  </a:extLst>
                </a:gridCol>
                <a:gridCol w="740111">
                  <a:extLst>
                    <a:ext uri="{9D8B030D-6E8A-4147-A177-3AD203B41FA5}">
                      <a16:colId xmlns:a16="http://schemas.microsoft.com/office/drawing/2014/main" val="2051643479"/>
                    </a:ext>
                  </a:extLst>
                </a:gridCol>
                <a:gridCol w="740111">
                  <a:extLst>
                    <a:ext uri="{9D8B030D-6E8A-4147-A177-3AD203B41FA5}">
                      <a16:colId xmlns:a16="http://schemas.microsoft.com/office/drawing/2014/main" val="1435992274"/>
                    </a:ext>
                  </a:extLst>
                </a:gridCol>
              </a:tblGrid>
              <a:tr h="128934">
                <a:tc gridSpan="5">
                  <a:txBody>
                    <a:bodyPr/>
                    <a:lstStyle/>
                    <a:p>
                      <a:pPr algn="r"/>
                      <a:r>
                        <a:rPr lang="da-DK" sz="900" b="1" baseline="0" dirty="0">
                          <a:solidFill>
                            <a:schemeClr val="accent4"/>
                          </a:solidFill>
                          <a:latin typeface="+mn-lt"/>
                        </a:rPr>
                        <a:t>Sparekassen Sjælland-Fyn A/S (koncernen)</a:t>
                      </a:r>
                      <a:endParaRPr lang="en-GB" sz="900" b="1" baseline="0" dirty="0">
                        <a:solidFill>
                          <a:schemeClr val="accent4"/>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800"/>
                    </a:p>
                  </a:txBody>
                  <a:tcPr/>
                </a:tc>
                <a:tc hMerge="1">
                  <a:txBody>
                    <a:bodyPr/>
                    <a:lstStyle/>
                    <a:p>
                      <a:endParaRPr lang="en-GB" sz="800"/>
                    </a:p>
                  </a:txBody>
                  <a:tcPr/>
                </a:tc>
                <a:tc hMerge="1">
                  <a:txBody>
                    <a:bodyPr/>
                    <a:lstStyle/>
                    <a:p>
                      <a:endParaRPr lang="en-GB" sz="800"/>
                    </a:p>
                  </a:txBody>
                  <a:tcPr/>
                </a:tc>
                <a:tc hMerge="1">
                  <a:txBody>
                    <a:bodyPr/>
                    <a:lstStyle/>
                    <a:p>
                      <a:endParaRPr lang="en-GB" sz="800"/>
                    </a:p>
                  </a:txBody>
                  <a:tcPr/>
                </a:tc>
                <a:extLst>
                  <a:ext uri="{0D108BD9-81ED-4DB2-BD59-A6C34878D82A}">
                    <a16:rowId xmlns:a16="http://schemas.microsoft.com/office/drawing/2014/main" val="3253085188"/>
                  </a:ext>
                </a:extLst>
              </a:tr>
              <a:tr h="213484">
                <a:tc>
                  <a:txBody>
                    <a:bodyPr/>
                    <a:lstStyle/>
                    <a:p>
                      <a:endParaRPr lang="en-GB" sz="800" b="1" baseline="0" dirty="0">
                        <a:solidFill>
                          <a:schemeClr val="accent4"/>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br>
                        <a:rPr lang="it-IT" sz="1000" b="1" baseline="0" dirty="0">
                          <a:solidFill>
                            <a:schemeClr val="accent4"/>
                          </a:solidFill>
                          <a:latin typeface="+mn-lt"/>
                        </a:rPr>
                      </a:br>
                      <a:r>
                        <a:rPr lang="it-IT" sz="1000" b="1" baseline="0" dirty="0">
                          <a:solidFill>
                            <a:schemeClr val="accent4"/>
                          </a:solidFill>
                          <a:latin typeface="+mn-lt"/>
                        </a:rPr>
                        <a:t>30.06.2024</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1000" b="1" baseline="0" dirty="0">
                          <a:solidFill>
                            <a:schemeClr val="accent4"/>
                          </a:solidFill>
                          <a:latin typeface="+mn-lt"/>
                        </a:rPr>
                        <a:t> </a:t>
                      </a:r>
                      <a:br>
                        <a:rPr lang="it-IT" sz="1000" b="1" baseline="0" dirty="0">
                          <a:solidFill>
                            <a:schemeClr val="accent4"/>
                          </a:solidFill>
                          <a:latin typeface="+mn-lt"/>
                        </a:rPr>
                      </a:br>
                      <a:r>
                        <a:rPr lang="it-IT" sz="1000" b="1" baseline="0" dirty="0">
                          <a:solidFill>
                            <a:schemeClr val="accent4"/>
                          </a:solidFill>
                          <a:latin typeface="+mn-lt"/>
                        </a:rPr>
                        <a:t>30.06.2023</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1000" b="1" baseline="0" dirty="0">
                          <a:solidFill>
                            <a:schemeClr val="accent4"/>
                          </a:solidFill>
                          <a:latin typeface="+mn-lt"/>
                        </a:rPr>
                        <a:t>Indeks</a:t>
                      </a:r>
                      <a:r>
                        <a:rPr lang="it-IT" sz="1000" b="1" baseline="30000" dirty="0">
                          <a:solidFill>
                            <a:schemeClr val="accent4"/>
                          </a:solidFill>
                          <a:latin typeface="+mn-lt"/>
                        </a:rPr>
                        <a:t>1</a:t>
                      </a:r>
                      <a:endParaRPr lang="en-GB" sz="1000" b="1" baseline="30000" dirty="0">
                        <a:solidFill>
                          <a:schemeClr val="accent4"/>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1000" b="1" baseline="0" dirty="0">
                          <a:solidFill>
                            <a:schemeClr val="accent4"/>
                          </a:solidFill>
                          <a:latin typeface="+mn-lt"/>
                        </a:rPr>
                        <a:t> </a:t>
                      </a:r>
                      <a:br>
                        <a:rPr lang="it-IT" sz="1000" b="1" baseline="0" dirty="0">
                          <a:solidFill>
                            <a:schemeClr val="accent4"/>
                          </a:solidFill>
                          <a:latin typeface="+mn-lt"/>
                        </a:rPr>
                      </a:br>
                      <a:r>
                        <a:rPr lang="it-IT" sz="1000" b="1" baseline="0" dirty="0">
                          <a:solidFill>
                            <a:schemeClr val="accent4"/>
                          </a:solidFill>
                          <a:latin typeface="+mn-lt"/>
                        </a:rPr>
                        <a:t>Helår 2023</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6888100"/>
                  </a:ext>
                </a:extLst>
              </a:tr>
              <a:tr h="138328">
                <a:tc>
                  <a:txBody>
                    <a:bodyPr/>
                    <a:lstStyle/>
                    <a:p>
                      <a:pPr algn="l" fontAlgn="b"/>
                      <a:r>
                        <a:rPr lang="da-DK" sz="1000" b="1" i="0" u="none" strike="noStrike" dirty="0">
                          <a:solidFill>
                            <a:srgbClr val="000000"/>
                          </a:solidFill>
                          <a:effectLst/>
                          <a:latin typeface="+mn-lt"/>
                        </a:rPr>
                        <a:t>Nøgletal</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000" b="0" i="0" u="none" strike="noStrike" dirty="0">
                        <a:solidFill>
                          <a:srgbClr val="000000"/>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000" b="0" i="0" u="none" strike="noStrike" dirty="0">
                        <a:solidFill>
                          <a:srgbClr val="000000"/>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000" b="0" i="0" u="none" strike="noStrike" dirty="0">
                        <a:solidFill>
                          <a:srgbClr val="000000"/>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000" b="0" i="0" u="none" strike="noStrike" dirty="0">
                        <a:solidFill>
                          <a:srgbClr val="000000"/>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176995"/>
                  </a:ext>
                </a:extLst>
              </a:tr>
              <a:tr h="138328">
                <a:tc>
                  <a:txBody>
                    <a:bodyPr/>
                    <a:lstStyle/>
                    <a:p>
                      <a:pPr algn="l" fontAlgn="b"/>
                      <a:r>
                        <a:rPr lang="da-DK" sz="1000" b="0" i="0" u="none" strike="noStrike" dirty="0">
                          <a:solidFill>
                            <a:srgbClr val="000000"/>
                          </a:solidFill>
                          <a:effectLst/>
                          <a:latin typeface="+mn-lt"/>
                        </a:rPr>
                        <a:t>Kapitalprocent</a:t>
                      </a:r>
                      <a:r>
                        <a:rPr lang="da-DK" sz="1000" baseline="30000" dirty="0">
                          <a:solidFill>
                            <a:srgbClr val="000000"/>
                          </a:solidFill>
                        </a:rPr>
                        <a:t> 2</a:t>
                      </a:r>
                      <a:r>
                        <a:rPr lang="da-DK" sz="1000" b="0" i="0" u="none" strike="noStrike" dirty="0">
                          <a:solidFill>
                            <a:srgbClr val="000000"/>
                          </a:solidFill>
                          <a:effectLst/>
                          <a:latin typeface="+mn-lt"/>
                        </a:rPr>
                        <a:t>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000" b="0" i="0" u="none" strike="noStrike" dirty="0">
                          <a:solidFill>
                            <a:srgbClr val="000000"/>
                          </a:solidFill>
                          <a:effectLst/>
                          <a:latin typeface="+mn-lt"/>
                        </a:rPr>
                        <a:t>23,0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22,6</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000" b="0" i="0" u="none" strike="noStrike" dirty="0">
                          <a:solidFill>
                            <a:srgbClr val="000000"/>
                          </a:solidFill>
                          <a:effectLst/>
                          <a:latin typeface="+mn-lt"/>
                        </a:rPr>
                        <a:t>102</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000" b="0" i="0" u="none" strike="noStrike" dirty="0">
                          <a:solidFill>
                            <a:srgbClr val="000000"/>
                          </a:solidFill>
                          <a:effectLst/>
                          <a:latin typeface="+mn-lt"/>
                        </a:rPr>
                        <a:t>24,8</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4320239"/>
                  </a:ext>
                </a:extLst>
              </a:tr>
              <a:tr h="138328">
                <a:tc>
                  <a:txBody>
                    <a:bodyPr/>
                    <a:lstStyle/>
                    <a:p>
                      <a:pPr algn="l" fontAlgn="b"/>
                      <a:r>
                        <a:rPr lang="da-DK" sz="1000" b="0" i="0" u="none" strike="noStrike" dirty="0">
                          <a:solidFill>
                            <a:srgbClr val="000000"/>
                          </a:solidFill>
                          <a:effectLst/>
                          <a:latin typeface="+mn-lt"/>
                        </a:rPr>
                        <a:t>Kernekapitalprocent</a:t>
                      </a:r>
                      <a:r>
                        <a:rPr lang="da-DK" sz="1000" baseline="30000" dirty="0">
                          <a:solidFill>
                            <a:srgbClr val="000000"/>
                          </a:solidFill>
                        </a:rPr>
                        <a:t> 2</a:t>
                      </a:r>
                      <a:endParaRPr lang="da-DK" sz="1000" b="0" i="0" u="none" strike="noStrike" baseline="30000" dirty="0">
                        <a:solidFill>
                          <a:srgbClr val="000000"/>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19,9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20,1</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99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21,7</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7150606"/>
                  </a:ext>
                </a:extLst>
              </a:tr>
              <a:tr h="138328">
                <a:tc>
                  <a:txBody>
                    <a:bodyPr/>
                    <a:lstStyle/>
                    <a:p>
                      <a:pPr algn="l" fontAlgn="b"/>
                      <a:r>
                        <a:rPr lang="da-DK" sz="1000" b="0" i="0" u="none" strike="noStrike" dirty="0">
                          <a:solidFill>
                            <a:srgbClr val="000000"/>
                          </a:solidFill>
                          <a:effectLst/>
                          <a:latin typeface="+mn-lt"/>
                        </a:rPr>
                        <a:t>Egentlig kernekapitalprocent</a:t>
                      </a:r>
                      <a:r>
                        <a:rPr lang="da-DK" sz="1000" baseline="30000" dirty="0">
                          <a:solidFill>
                            <a:srgbClr val="000000"/>
                          </a:solidFill>
                        </a:rPr>
                        <a:t> 2</a:t>
                      </a:r>
                      <a:endParaRPr lang="da-DK" sz="1000" b="0" i="0" u="none" strike="noStrike" baseline="30000" dirty="0">
                        <a:solidFill>
                          <a:srgbClr val="000000"/>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17,6</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17,5</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101</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19,3</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6276234"/>
                  </a:ext>
                </a:extLst>
              </a:tr>
              <a:tr h="138328">
                <a:tc>
                  <a:txBody>
                    <a:bodyPr/>
                    <a:lstStyle/>
                    <a:p>
                      <a:pPr algn="l" fontAlgn="b"/>
                      <a:r>
                        <a:rPr lang="da-DK" sz="1000" b="0" i="0" u="none" strike="noStrike" dirty="0">
                          <a:solidFill>
                            <a:srgbClr val="000000"/>
                          </a:solidFill>
                          <a:effectLst/>
                          <a:latin typeface="+mn-lt"/>
                        </a:rPr>
                        <a:t>Kapitaloverdækning, %-point</a:t>
                      </a:r>
                      <a:r>
                        <a:rPr lang="da-DK" sz="1000" baseline="30000" dirty="0">
                          <a:solidFill>
                            <a:srgbClr val="000000"/>
                          </a:solidFill>
                        </a:rPr>
                        <a:t> 2</a:t>
                      </a:r>
                      <a:endParaRPr lang="da-DK" sz="1000" b="0" i="0" u="none" strike="noStrike" baseline="30000" dirty="0">
                        <a:solidFill>
                          <a:srgbClr val="000000"/>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13,2</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11,2</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119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14,4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436517"/>
                  </a:ext>
                </a:extLst>
              </a:tr>
              <a:tr h="138328">
                <a:tc>
                  <a:txBody>
                    <a:bodyPr/>
                    <a:lstStyle/>
                    <a:p>
                      <a:pPr algn="l" fontAlgn="b"/>
                      <a:r>
                        <a:rPr lang="da-DK" sz="1000" b="0" i="0" u="none" strike="noStrike" dirty="0">
                          <a:solidFill>
                            <a:srgbClr val="000000"/>
                          </a:solidFill>
                          <a:effectLst/>
                          <a:latin typeface="+mn-lt"/>
                        </a:rPr>
                        <a:t>Egenkapitalforrentning før skat (for perioden)</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9,2</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8,2</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112</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16,4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6324887"/>
                  </a:ext>
                </a:extLst>
              </a:tr>
              <a:tr h="138328">
                <a:tc>
                  <a:txBody>
                    <a:bodyPr/>
                    <a:lstStyle/>
                    <a:p>
                      <a:pPr algn="l" fontAlgn="b"/>
                      <a:r>
                        <a:rPr lang="da-DK" sz="1000" b="0" i="0" u="none" strike="noStrike" dirty="0">
                          <a:solidFill>
                            <a:srgbClr val="000000"/>
                          </a:solidFill>
                          <a:effectLst/>
                          <a:latin typeface="+mn-lt"/>
                        </a:rPr>
                        <a:t>Egenkapitalforrentning efter skat (for perioden)</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6,9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6,4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108</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13,1</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8605552"/>
                  </a:ext>
                </a:extLst>
              </a:tr>
              <a:tr h="138328">
                <a:tc>
                  <a:txBody>
                    <a:bodyPr/>
                    <a:lstStyle/>
                    <a:p>
                      <a:pPr algn="l" fontAlgn="b"/>
                      <a:r>
                        <a:rPr lang="da-DK" sz="1000" b="0" i="0" u="none" strike="noStrike" dirty="0">
                          <a:solidFill>
                            <a:srgbClr val="000000"/>
                          </a:solidFill>
                          <a:effectLst/>
                          <a:latin typeface="+mn-lt"/>
                        </a:rPr>
                        <a:t>Indtjening pr. omkostningskrone</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1,87</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1,75</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107</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1,76</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6491958"/>
                  </a:ext>
                </a:extLst>
              </a:tr>
              <a:tr h="138328">
                <a:tc>
                  <a:txBody>
                    <a:bodyPr/>
                    <a:lstStyle/>
                    <a:p>
                      <a:pPr algn="l" fontAlgn="b"/>
                      <a:r>
                        <a:rPr lang="da-DK" sz="1000" b="0" i="0" u="none" strike="noStrike" dirty="0">
                          <a:solidFill>
                            <a:srgbClr val="000000"/>
                          </a:solidFill>
                          <a:effectLst/>
                          <a:latin typeface="+mn-lt"/>
                        </a:rPr>
                        <a:t>Omkostningsprocent jf. Mod nye mål</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54,0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61,2</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88</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61,1</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9859490"/>
                  </a:ext>
                </a:extLst>
              </a:tr>
              <a:tr h="138328">
                <a:tc>
                  <a:txBody>
                    <a:bodyPr/>
                    <a:lstStyle/>
                    <a:p>
                      <a:pPr algn="l" fontAlgn="b"/>
                      <a:r>
                        <a:rPr lang="da-DK" sz="1000" b="0" i="0" u="none" strike="noStrike" dirty="0">
                          <a:solidFill>
                            <a:srgbClr val="000000"/>
                          </a:solidFill>
                          <a:effectLst/>
                          <a:latin typeface="+mn-lt"/>
                        </a:rPr>
                        <a:t>Renterisiko ift. kernekapital efter fradrag</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3,2</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4,8</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67</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3,3</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6687583"/>
                  </a:ext>
                </a:extLst>
              </a:tr>
              <a:tr h="138328">
                <a:tc>
                  <a:txBody>
                    <a:bodyPr/>
                    <a:lstStyle/>
                    <a:p>
                      <a:pPr algn="l" fontAlgn="b"/>
                      <a:r>
                        <a:rPr lang="da-DK" sz="1000" b="0" i="0" u="none" strike="noStrike" dirty="0">
                          <a:solidFill>
                            <a:srgbClr val="000000"/>
                          </a:solidFill>
                          <a:effectLst/>
                          <a:latin typeface="+mn-lt"/>
                        </a:rPr>
                        <a:t>Valutaposition ift. kernekapital efter fradrag</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1,0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100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4,8</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4434217"/>
                  </a:ext>
                </a:extLst>
              </a:tr>
              <a:tr h="138328">
                <a:tc>
                  <a:txBody>
                    <a:bodyPr/>
                    <a:lstStyle/>
                    <a:p>
                      <a:pPr algn="l" fontAlgn="b"/>
                      <a:r>
                        <a:rPr lang="da-DK" sz="1000" b="0" i="0" u="none" strike="noStrike" dirty="0">
                          <a:solidFill>
                            <a:srgbClr val="000000"/>
                          </a:solidFill>
                          <a:effectLst/>
                          <a:latin typeface="+mn-lt"/>
                        </a:rPr>
                        <a:t>Valutarisiko ift. kernekapital efter fradrag</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0,0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0,0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0,0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6222632"/>
                  </a:ext>
                </a:extLst>
              </a:tr>
              <a:tr h="138328">
                <a:tc>
                  <a:txBody>
                    <a:bodyPr/>
                    <a:lstStyle/>
                    <a:p>
                      <a:pPr algn="l" fontAlgn="b"/>
                      <a:r>
                        <a:rPr lang="da-DK" sz="1000" b="0" i="0" u="none" strike="noStrike" dirty="0">
                          <a:solidFill>
                            <a:srgbClr val="000000"/>
                          </a:solidFill>
                          <a:effectLst/>
                          <a:latin typeface="+mn-lt"/>
                        </a:rPr>
                        <a:t>Udlån ift. egenkapital</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2,8</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2,9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97</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2,9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5091084"/>
                  </a:ext>
                </a:extLst>
              </a:tr>
              <a:tr h="138328">
                <a:tc>
                  <a:txBody>
                    <a:bodyPr/>
                    <a:lstStyle/>
                    <a:p>
                      <a:pPr algn="l" fontAlgn="b"/>
                      <a:r>
                        <a:rPr lang="da-DK" sz="1000" b="0" i="0" u="none" strike="noStrike" dirty="0">
                          <a:solidFill>
                            <a:srgbClr val="000000"/>
                          </a:solidFill>
                          <a:effectLst/>
                          <a:latin typeface="+mn-lt"/>
                        </a:rPr>
                        <a:t>Udlån plus nedskrivning herpå ift. indlån</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55,9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54,8</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102</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56,2</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1397688"/>
                  </a:ext>
                </a:extLst>
              </a:tr>
              <a:tr h="138328">
                <a:tc>
                  <a:txBody>
                    <a:bodyPr/>
                    <a:lstStyle/>
                    <a:p>
                      <a:pPr algn="l" fontAlgn="b"/>
                      <a:r>
                        <a:rPr lang="da-DK" sz="1000" b="0" i="0" u="none" strike="noStrike" dirty="0">
                          <a:solidFill>
                            <a:srgbClr val="000000"/>
                          </a:solidFill>
                          <a:effectLst/>
                          <a:latin typeface="+mn-lt"/>
                        </a:rPr>
                        <a:t>Periodens udlånsvækst</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0,5</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4,0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13</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8,2</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2666494"/>
                  </a:ext>
                </a:extLst>
              </a:tr>
              <a:tr h="138328">
                <a:tc>
                  <a:txBody>
                    <a:bodyPr/>
                    <a:lstStyle/>
                    <a:p>
                      <a:pPr algn="l" fontAlgn="b"/>
                      <a:r>
                        <a:rPr lang="da-DK" sz="1000" b="0" i="0" u="none" strike="noStrike" dirty="0">
                          <a:solidFill>
                            <a:srgbClr val="000000"/>
                          </a:solidFill>
                          <a:effectLst/>
                          <a:latin typeface="+mn-lt"/>
                        </a:rPr>
                        <a:t>Periodens nedskrivningsprocent</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0,0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0,0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0,1</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4611500"/>
                  </a:ext>
                </a:extLst>
              </a:tr>
              <a:tr h="138328">
                <a:tc>
                  <a:txBody>
                    <a:bodyPr/>
                    <a:lstStyle/>
                    <a:p>
                      <a:pPr algn="l" fontAlgn="b"/>
                      <a:r>
                        <a:rPr lang="da-DK" sz="1000" b="0" i="0" u="none" strike="noStrike" dirty="0">
                          <a:solidFill>
                            <a:srgbClr val="000000"/>
                          </a:solidFill>
                          <a:effectLst/>
                          <a:latin typeface="+mn-lt"/>
                        </a:rPr>
                        <a:t>Akkumuleret nedskrivningsprocent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3,5</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3,4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103</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3,4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4394400"/>
                  </a:ext>
                </a:extLst>
              </a:tr>
              <a:tr h="138328">
                <a:tc>
                  <a:txBody>
                    <a:bodyPr/>
                    <a:lstStyle/>
                    <a:p>
                      <a:pPr algn="l" fontAlgn="b"/>
                      <a:r>
                        <a:rPr lang="da-DK" sz="1000" b="0" i="0" u="none" strike="noStrike" dirty="0">
                          <a:solidFill>
                            <a:srgbClr val="000000"/>
                          </a:solidFill>
                          <a:effectLst/>
                          <a:latin typeface="+mn-lt"/>
                        </a:rPr>
                        <a:t>Rentenulstillede udlån ift. samlet udlån</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0,4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0,2</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200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0,2</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0845062"/>
                  </a:ext>
                </a:extLst>
              </a:tr>
              <a:tr h="138328">
                <a:tc>
                  <a:txBody>
                    <a:bodyPr/>
                    <a:lstStyle/>
                    <a:p>
                      <a:pPr algn="l" fontAlgn="b"/>
                      <a:r>
                        <a:rPr lang="da-DK" sz="1000" b="0" i="0" u="none" strike="noStrike" dirty="0">
                          <a:solidFill>
                            <a:srgbClr val="000000"/>
                          </a:solidFill>
                          <a:effectLst/>
                          <a:latin typeface="+mn-lt"/>
                        </a:rPr>
                        <a:t>Likviditetspejlemærke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578</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566</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102</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608</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3343984"/>
                  </a:ext>
                </a:extLst>
              </a:tr>
              <a:tr h="138328">
                <a:tc>
                  <a:txBody>
                    <a:bodyPr/>
                    <a:lstStyle/>
                    <a:p>
                      <a:pPr algn="l" fontAlgn="b"/>
                      <a:r>
                        <a:rPr lang="da-DK" sz="1000" b="0" i="0" u="none" strike="noStrike" dirty="0">
                          <a:solidFill>
                            <a:srgbClr val="000000"/>
                          </a:solidFill>
                          <a:effectLst/>
                          <a:latin typeface="+mn-lt"/>
                        </a:rPr>
                        <a:t>Likviditet, LCR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571</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385</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148</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512</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908934"/>
                  </a:ext>
                </a:extLst>
              </a:tr>
              <a:tr h="138328">
                <a:tc>
                  <a:txBody>
                    <a:bodyPr/>
                    <a:lstStyle/>
                    <a:p>
                      <a:pPr algn="l" fontAlgn="b"/>
                      <a:r>
                        <a:rPr lang="da-DK" sz="1000" b="0" i="0" u="none" strike="noStrike" dirty="0">
                          <a:solidFill>
                            <a:srgbClr val="000000"/>
                          </a:solidFill>
                          <a:effectLst/>
                          <a:latin typeface="+mn-lt"/>
                        </a:rPr>
                        <a:t>Sum af store engagementer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76,4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81,7</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94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67,4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9524425"/>
                  </a:ext>
                </a:extLst>
              </a:tr>
              <a:tr h="138328">
                <a:tc>
                  <a:txBody>
                    <a:bodyPr/>
                    <a:lstStyle/>
                    <a:p>
                      <a:pPr algn="l" fontAlgn="b"/>
                      <a:r>
                        <a:rPr lang="da-DK" sz="1000" b="0" i="0" u="none" strike="noStrike" dirty="0">
                          <a:solidFill>
                            <a:srgbClr val="000000"/>
                          </a:solidFill>
                          <a:effectLst/>
                          <a:latin typeface="+mn-lt"/>
                        </a:rPr>
                        <a:t>Afkastningsgrad</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0,9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111</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1,8</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215634"/>
                  </a:ext>
                </a:extLst>
              </a:tr>
            </a:tbl>
          </a:graphicData>
        </a:graphic>
      </p:graphicFrame>
      <p:graphicFrame>
        <p:nvGraphicFramePr>
          <p:cNvPr id="3" name="Tabel 2">
            <a:extLst>
              <a:ext uri="{FF2B5EF4-FFF2-40B4-BE49-F238E27FC236}">
                <a16:creationId xmlns:a16="http://schemas.microsoft.com/office/drawing/2014/main" id="{A49DA77F-7949-89DF-6547-6217FE3AE5D2}"/>
              </a:ext>
            </a:extLst>
          </p:cNvPr>
          <p:cNvGraphicFramePr>
            <a:graphicFrameLocks/>
          </p:cNvGraphicFramePr>
          <p:nvPr>
            <p:extLst>
              <p:ext uri="{D42A27DB-BD31-4B8C-83A1-F6EECF244321}">
                <p14:modId xmlns:p14="http://schemas.microsoft.com/office/powerpoint/2010/main" val="2790799361"/>
              </p:ext>
            </p:extLst>
          </p:nvPr>
        </p:nvGraphicFramePr>
        <p:xfrm>
          <a:off x="6580005" y="944482"/>
          <a:ext cx="5275300" cy="2915448"/>
        </p:xfrm>
        <a:graphic>
          <a:graphicData uri="http://schemas.openxmlformats.org/drawingml/2006/table">
            <a:tbl>
              <a:tblPr firstRow="1" bandRow="1">
                <a:tableStyleId>{2D5ABB26-0587-4C30-8999-92F81FD0307C}</a:tableStyleId>
              </a:tblPr>
              <a:tblGrid>
                <a:gridCol w="2419616">
                  <a:extLst>
                    <a:ext uri="{9D8B030D-6E8A-4147-A177-3AD203B41FA5}">
                      <a16:colId xmlns:a16="http://schemas.microsoft.com/office/drawing/2014/main" val="2595762287"/>
                    </a:ext>
                  </a:extLst>
                </a:gridCol>
                <a:gridCol w="748223">
                  <a:extLst>
                    <a:ext uri="{9D8B030D-6E8A-4147-A177-3AD203B41FA5}">
                      <a16:colId xmlns:a16="http://schemas.microsoft.com/office/drawing/2014/main" val="980481401"/>
                    </a:ext>
                  </a:extLst>
                </a:gridCol>
                <a:gridCol w="702487">
                  <a:extLst>
                    <a:ext uri="{9D8B030D-6E8A-4147-A177-3AD203B41FA5}">
                      <a16:colId xmlns:a16="http://schemas.microsoft.com/office/drawing/2014/main" val="1646619884"/>
                    </a:ext>
                  </a:extLst>
                </a:gridCol>
                <a:gridCol w="702487">
                  <a:extLst>
                    <a:ext uri="{9D8B030D-6E8A-4147-A177-3AD203B41FA5}">
                      <a16:colId xmlns:a16="http://schemas.microsoft.com/office/drawing/2014/main" val="2051643479"/>
                    </a:ext>
                  </a:extLst>
                </a:gridCol>
                <a:gridCol w="702487">
                  <a:extLst>
                    <a:ext uri="{9D8B030D-6E8A-4147-A177-3AD203B41FA5}">
                      <a16:colId xmlns:a16="http://schemas.microsoft.com/office/drawing/2014/main" val="1435992274"/>
                    </a:ext>
                  </a:extLst>
                </a:gridCol>
              </a:tblGrid>
              <a:tr h="128934">
                <a:tc gridSpan="5">
                  <a:txBody>
                    <a:bodyPr/>
                    <a:lstStyle/>
                    <a:p>
                      <a:pPr algn="r"/>
                      <a:r>
                        <a:rPr lang="da-DK" sz="900" b="1" baseline="0" dirty="0">
                          <a:solidFill>
                            <a:schemeClr val="accent4"/>
                          </a:solidFill>
                          <a:latin typeface="+mn-lt"/>
                        </a:rPr>
                        <a:t>Sparekassen Sjælland-Fyn A/S (koncernen)</a:t>
                      </a:r>
                      <a:endParaRPr lang="en-GB" sz="900" b="1" baseline="0" dirty="0">
                        <a:solidFill>
                          <a:schemeClr val="accent4"/>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800"/>
                    </a:p>
                  </a:txBody>
                  <a:tcPr/>
                </a:tc>
                <a:tc hMerge="1">
                  <a:txBody>
                    <a:bodyPr/>
                    <a:lstStyle/>
                    <a:p>
                      <a:endParaRPr lang="en-GB" sz="800"/>
                    </a:p>
                  </a:txBody>
                  <a:tcPr/>
                </a:tc>
                <a:tc hMerge="1">
                  <a:txBody>
                    <a:bodyPr/>
                    <a:lstStyle/>
                    <a:p>
                      <a:endParaRPr lang="en-GB" sz="800"/>
                    </a:p>
                  </a:txBody>
                  <a:tcPr/>
                </a:tc>
                <a:tc hMerge="1">
                  <a:txBody>
                    <a:bodyPr/>
                    <a:lstStyle/>
                    <a:p>
                      <a:endParaRPr lang="en-GB" sz="800"/>
                    </a:p>
                  </a:txBody>
                  <a:tcPr/>
                </a:tc>
                <a:extLst>
                  <a:ext uri="{0D108BD9-81ED-4DB2-BD59-A6C34878D82A}">
                    <a16:rowId xmlns:a16="http://schemas.microsoft.com/office/drawing/2014/main" val="3253085188"/>
                  </a:ext>
                </a:extLst>
              </a:tr>
              <a:tr h="213484">
                <a:tc>
                  <a:txBody>
                    <a:bodyPr/>
                    <a:lstStyle/>
                    <a:p>
                      <a:endParaRPr lang="en-GB" sz="800" b="1" baseline="0" dirty="0">
                        <a:solidFill>
                          <a:schemeClr val="accent4"/>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br>
                        <a:rPr lang="it-IT" sz="1000" b="1" baseline="0" dirty="0">
                          <a:solidFill>
                            <a:schemeClr val="accent4"/>
                          </a:solidFill>
                          <a:latin typeface="+mn-lt"/>
                        </a:rPr>
                      </a:br>
                      <a:r>
                        <a:rPr lang="it-IT" sz="1000" b="1" baseline="0" dirty="0">
                          <a:solidFill>
                            <a:schemeClr val="accent4"/>
                          </a:solidFill>
                          <a:latin typeface="+mn-lt"/>
                        </a:rPr>
                        <a:t>30.06.2024</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1000" b="1" baseline="0" dirty="0">
                          <a:solidFill>
                            <a:schemeClr val="accent4"/>
                          </a:solidFill>
                          <a:latin typeface="+mn-lt"/>
                        </a:rPr>
                        <a:t> </a:t>
                      </a:r>
                      <a:br>
                        <a:rPr lang="it-IT" sz="1000" b="1" baseline="0" dirty="0">
                          <a:solidFill>
                            <a:schemeClr val="accent4"/>
                          </a:solidFill>
                          <a:latin typeface="+mn-lt"/>
                        </a:rPr>
                      </a:br>
                      <a:r>
                        <a:rPr lang="it-IT" sz="1000" b="1" baseline="0" dirty="0">
                          <a:solidFill>
                            <a:schemeClr val="accent4"/>
                          </a:solidFill>
                          <a:latin typeface="+mn-lt"/>
                        </a:rPr>
                        <a:t>30.06.2023</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1000" b="1" baseline="0" dirty="0">
                          <a:solidFill>
                            <a:schemeClr val="accent4"/>
                          </a:solidFill>
                          <a:latin typeface="+mn-lt"/>
                        </a:rPr>
                        <a:t>Indeks</a:t>
                      </a:r>
                      <a:r>
                        <a:rPr lang="it-IT" sz="1000" b="1" baseline="30000" dirty="0">
                          <a:solidFill>
                            <a:schemeClr val="accent4"/>
                          </a:solidFill>
                          <a:latin typeface="+mn-lt"/>
                        </a:rPr>
                        <a:t>1</a:t>
                      </a:r>
                      <a:endParaRPr lang="en-GB" sz="1000" b="1" baseline="30000" dirty="0">
                        <a:solidFill>
                          <a:schemeClr val="accent4"/>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1000" b="1" baseline="0" dirty="0">
                          <a:solidFill>
                            <a:schemeClr val="accent4"/>
                          </a:solidFill>
                          <a:latin typeface="+mn-lt"/>
                        </a:rPr>
                        <a:t> </a:t>
                      </a:r>
                      <a:br>
                        <a:rPr lang="it-IT" sz="1000" b="1" baseline="0" dirty="0">
                          <a:solidFill>
                            <a:schemeClr val="accent4"/>
                          </a:solidFill>
                          <a:latin typeface="+mn-lt"/>
                        </a:rPr>
                      </a:br>
                      <a:r>
                        <a:rPr lang="it-IT" sz="1000" b="1" baseline="0" dirty="0">
                          <a:solidFill>
                            <a:schemeClr val="accent4"/>
                          </a:solidFill>
                          <a:latin typeface="+mn-lt"/>
                        </a:rPr>
                        <a:t>Helår 2023</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6888100"/>
                  </a:ext>
                </a:extLst>
              </a:tr>
              <a:tr h="381888">
                <a:tc>
                  <a:txBody>
                    <a:bodyPr/>
                    <a:lstStyle/>
                    <a:p>
                      <a:pPr algn="l" fontAlgn="b"/>
                      <a:r>
                        <a:rPr lang="da-DK" sz="1000" b="1" i="0" u="none" strike="noStrike" dirty="0">
                          <a:solidFill>
                            <a:srgbClr val="000000"/>
                          </a:solidFill>
                          <a:effectLst/>
                          <a:latin typeface="+mn-lt"/>
                        </a:rPr>
                        <a:t>Nøgletal</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000" b="0" i="0" u="none" strike="noStrike" dirty="0">
                        <a:solidFill>
                          <a:srgbClr val="000000"/>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000" b="0" i="0" u="none" strike="noStrike" dirty="0">
                        <a:solidFill>
                          <a:srgbClr val="000000"/>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000" b="0" i="0" u="none" strike="noStrike" dirty="0">
                        <a:solidFill>
                          <a:srgbClr val="000000"/>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000" b="0" i="0" u="none" strike="noStrike" dirty="0">
                        <a:solidFill>
                          <a:srgbClr val="000000"/>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176995"/>
                  </a:ext>
                </a:extLst>
              </a:tr>
              <a:tr h="138328">
                <a:tc>
                  <a:txBody>
                    <a:bodyPr/>
                    <a:lstStyle/>
                    <a:p>
                      <a:pPr algn="l" fontAlgn="b"/>
                      <a:r>
                        <a:rPr lang="da-DK" sz="1000" dirty="0">
                          <a:solidFill>
                            <a:srgbClr val="000000"/>
                          </a:solidFill>
                        </a:rPr>
                        <a:t>Periodens resultat pr. aktie (kr.)</a:t>
                      </a:r>
                      <a:r>
                        <a:rPr lang="da-DK" sz="1000" baseline="30000" dirty="0">
                          <a:solidFill>
                            <a:srgbClr val="000000"/>
                          </a:solidFill>
                        </a:rPr>
                        <a:t> 3</a:t>
                      </a:r>
                      <a:endParaRPr lang="da-DK" sz="1000" b="0" i="0" u="none" strike="noStrike" baseline="30000" dirty="0">
                        <a:solidFill>
                          <a:srgbClr val="000000"/>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17,1</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14,2</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120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29,4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4320239"/>
                  </a:ext>
                </a:extLst>
              </a:tr>
              <a:tr h="138328">
                <a:tc>
                  <a:txBody>
                    <a:bodyPr/>
                    <a:lstStyle/>
                    <a:p>
                      <a:pPr algn="l" fontAlgn="b"/>
                      <a:r>
                        <a:rPr lang="da-DK" sz="1000" dirty="0">
                          <a:solidFill>
                            <a:srgbClr val="000000"/>
                          </a:solidFill>
                        </a:rPr>
                        <a:t>Udbytte pr. aktie (kr.)</a:t>
                      </a:r>
                      <a:endParaRPr lang="da-DK" sz="1000" b="0" i="0" u="none" strike="noStrike" baseline="30000" dirty="0">
                        <a:solidFill>
                          <a:srgbClr val="000000"/>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0,0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0,0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8,0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7150606"/>
                  </a:ext>
                </a:extLst>
              </a:tr>
              <a:tr h="138328">
                <a:tc>
                  <a:txBody>
                    <a:bodyPr/>
                    <a:lstStyle/>
                    <a:p>
                      <a:pPr algn="l" fontAlgn="b"/>
                      <a:r>
                        <a:rPr lang="da-DK" sz="1000" dirty="0">
                          <a:solidFill>
                            <a:srgbClr val="000000"/>
                          </a:solidFill>
                        </a:rPr>
                        <a:t>Indre værdi pr. aktie (kr.) </a:t>
                      </a:r>
                      <a:endParaRPr lang="da-DK" sz="1000" b="0" i="0" u="none" strike="noStrike" baseline="30000" dirty="0">
                        <a:solidFill>
                          <a:srgbClr val="000000"/>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245,9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218,3</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113</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235,8</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6276234"/>
                  </a:ext>
                </a:extLst>
              </a:tr>
              <a:tr h="138328">
                <a:tc>
                  <a:txBody>
                    <a:bodyPr/>
                    <a:lstStyle/>
                    <a:p>
                      <a:pPr algn="l" fontAlgn="b"/>
                      <a:r>
                        <a:rPr lang="da-DK" sz="1000" dirty="0">
                          <a:solidFill>
                            <a:srgbClr val="000000"/>
                          </a:solidFill>
                        </a:rPr>
                        <a:t>Børskurs/periodens resultat pr. aktie (price/earning) </a:t>
                      </a:r>
                      <a:r>
                        <a:rPr lang="da-DK" sz="1000" baseline="30000" dirty="0">
                          <a:solidFill>
                            <a:srgbClr val="000000"/>
                          </a:solidFill>
                        </a:rPr>
                        <a:t>3</a:t>
                      </a:r>
                      <a:endParaRPr lang="da-DK" sz="1000" b="0" i="0" u="none" strike="noStrike" baseline="30000" dirty="0">
                        <a:solidFill>
                          <a:srgbClr val="000000"/>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13,2</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13,2</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100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6,8</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436517"/>
                  </a:ext>
                </a:extLst>
              </a:tr>
              <a:tr h="138328">
                <a:tc>
                  <a:txBody>
                    <a:bodyPr/>
                    <a:lstStyle/>
                    <a:p>
                      <a:pPr algn="l" fontAlgn="b"/>
                      <a:r>
                        <a:rPr lang="da-DK" sz="1000" dirty="0">
                          <a:solidFill>
                            <a:srgbClr val="000000"/>
                          </a:solidFill>
                        </a:rPr>
                        <a:t>Børskurs/indre værdi pr. aktie (price/equity) </a:t>
                      </a:r>
                      <a:r>
                        <a:rPr lang="da-DK" sz="1000" baseline="30000" dirty="0">
                          <a:solidFill>
                            <a:srgbClr val="000000"/>
                          </a:solidFill>
                        </a:rPr>
                        <a:t>4</a:t>
                      </a:r>
                      <a:endParaRPr lang="da-DK" sz="1000" b="0" i="0" u="none" strike="noStrike" baseline="30000" dirty="0">
                        <a:solidFill>
                          <a:srgbClr val="000000"/>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0,9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0,9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100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0,8</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6324887"/>
                  </a:ext>
                </a:extLst>
              </a:tr>
              <a:tr h="138328">
                <a:tc>
                  <a:txBody>
                    <a:bodyPr/>
                    <a:lstStyle/>
                    <a:p>
                      <a:pPr algn="l" fontAlgn="b"/>
                      <a:r>
                        <a:rPr lang="da-DK" sz="1000" dirty="0">
                          <a:solidFill>
                            <a:srgbClr val="000000"/>
                          </a:solidFill>
                        </a:rPr>
                        <a:t>Børskurs ultimo perioden</a:t>
                      </a:r>
                      <a:endParaRPr lang="da-DK" sz="1000" b="0" i="0" u="none" strike="noStrike" dirty="0">
                        <a:solidFill>
                          <a:srgbClr val="000000"/>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225,0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187,4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120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199,8</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8605552"/>
                  </a:ext>
                </a:extLst>
              </a:tr>
              <a:tr h="138328">
                <a:tc>
                  <a:txBody>
                    <a:bodyPr/>
                    <a:lstStyle/>
                    <a:p>
                      <a:pPr algn="l" fontAlgn="b"/>
                      <a:r>
                        <a:rPr lang="da-DK" sz="1000" dirty="0">
                          <a:solidFill>
                            <a:srgbClr val="000000"/>
                          </a:solidFill>
                        </a:rPr>
                        <a:t>Antal medarbejdere (fuldtid, gennemsnit) </a:t>
                      </a:r>
                      <a:r>
                        <a:rPr lang="da-DK" sz="1000" baseline="30000" dirty="0">
                          <a:solidFill>
                            <a:srgbClr val="000000"/>
                          </a:solidFill>
                        </a:rPr>
                        <a:t>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545</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551</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99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555</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6491958"/>
                  </a:ext>
                </a:extLst>
              </a:tr>
              <a:tr h="138328">
                <a:tc>
                  <a:txBody>
                    <a:bodyPr/>
                    <a:lstStyle/>
                    <a:p>
                      <a:pPr algn="l" fontAlgn="b"/>
                      <a:r>
                        <a:rPr lang="da-DK" sz="1000" dirty="0">
                          <a:solidFill>
                            <a:srgbClr val="000000"/>
                          </a:solidFill>
                        </a:rPr>
                        <a:t>Antal medarbejdere (fuldtid, ultimo) </a:t>
                      </a:r>
                      <a:r>
                        <a:rPr lang="da-DK" sz="1000" baseline="30000" dirty="0">
                          <a:solidFill>
                            <a:srgbClr val="000000"/>
                          </a:solidFill>
                        </a:rPr>
                        <a:t>5/6</a:t>
                      </a:r>
                      <a:endParaRPr lang="da-DK" sz="1000" b="0" i="0" u="none" strike="noStrike" baseline="30000" dirty="0">
                        <a:solidFill>
                          <a:srgbClr val="000000"/>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535</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548</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98</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537</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9859490"/>
                  </a:ext>
                </a:extLst>
              </a:tr>
            </a:tbl>
          </a:graphicData>
        </a:graphic>
      </p:graphicFrame>
      <p:sp>
        <p:nvSpPr>
          <p:cNvPr id="7" name="Tekstfelt 6">
            <a:extLst>
              <a:ext uri="{FF2B5EF4-FFF2-40B4-BE49-F238E27FC236}">
                <a16:creationId xmlns:a16="http://schemas.microsoft.com/office/drawing/2014/main" id="{CCBCE9E9-42BA-CB67-CC48-871354964B2A}"/>
              </a:ext>
            </a:extLst>
          </p:cNvPr>
          <p:cNvSpPr txBox="1"/>
          <p:nvPr/>
        </p:nvSpPr>
        <p:spPr>
          <a:xfrm>
            <a:off x="6580005" y="4392718"/>
            <a:ext cx="5275299" cy="1508105"/>
          </a:xfrm>
          <a:prstGeom prst="rect">
            <a:avLst/>
          </a:prstGeom>
          <a:noFill/>
        </p:spPr>
        <p:txBody>
          <a:bodyPr wrap="square" lIns="0" tIns="0" rIns="0" bIns="0" rtlCol="0" anchor="b">
            <a:spAutoFit/>
          </a:bodyPr>
          <a:lstStyle/>
          <a:p>
            <a:pPr algn="l"/>
            <a:r>
              <a:rPr lang="da-DK" sz="1400" b="1" baseline="30000" dirty="0">
                <a:solidFill>
                  <a:schemeClr val="accent1"/>
                </a:solidFill>
              </a:rPr>
              <a:t>1. </a:t>
            </a:r>
            <a:r>
              <a:rPr lang="da-DK" sz="1400" baseline="30000" dirty="0">
                <a:solidFill>
                  <a:schemeClr val="accent1"/>
                </a:solidFill>
              </a:rPr>
              <a:t>Indeks: 30.06.2024 i forhold til 30.06.2023.</a:t>
            </a:r>
          </a:p>
          <a:p>
            <a:pPr algn="l"/>
            <a:r>
              <a:rPr lang="da-DK" sz="1400" b="1" baseline="30000" dirty="0">
                <a:solidFill>
                  <a:schemeClr val="accent1"/>
                </a:solidFill>
              </a:rPr>
              <a:t>2. </a:t>
            </a:r>
            <a:r>
              <a:rPr lang="da-DK" sz="1400" baseline="30000" dirty="0">
                <a:solidFill>
                  <a:schemeClr val="accent1"/>
                </a:solidFill>
              </a:rPr>
              <a:t>30.06.2024 og 30.06.2023 er beregnet eksklusiv periodens resultat. Såfremt periodens resultat efter skat, reduceret med den anførte målsætning for udlodning, var indregnet i kapitalgrundlaget, ville kapitalprocent, kernekapitalprocent, egentlig kernekapitalprocent samt kapitaloverdækning være 1,7 %-point højere (30.06.2023: kapitalprocent, kernekapitalprocent, egentlig kernekapitalprocent samt kapitaloverdækning </a:t>
            </a:r>
            <a:br>
              <a:rPr lang="da-DK" sz="1400" baseline="30000" dirty="0">
                <a:solidFill>
                  <a:schemeClr val="accent1"/>
                </a:solidFill>
              </a:rPr>
            </a:br>
            <a:r>
              <a:rPr lang="da-DK" sz="1400" baseline="30000" dirty="0">
                <a:solidFill>
                  <a:schemeClr val="accent1"/>
                </a:solidFill>
              </a:rPr>
              <a:t>1,5 %-point højere).</a:t>
            </a:r>
          </a:p>
          <a:p>
            <a:pPr algn="l"/>
            <a:r>
              <a:rPr lang="da-DK" sz="1400" b="1" baseline="30000" dirty="0">
                <a:solidFill>
                  <a:schemeClr val="accent1"/>
                </a:solidFill>
              </a:rPr>
              <a:t>3. </a:t>
            </a:r>
            <a:r>
              <a:rPr lang="da-DK" sz="1400" baseline="30000" dirty="0">
                <a:solidFill>
                  <a:schemeClr val="accent1"/>
                </a:solidFill>
              </a:rPr>
              <a:t>Beregnet på grundlag af gennemsnitligt antal aktier over perioden.</a:t>
            </a:r>
          </a:p>
          <a:p>
            <a:pPr algn="l"/>
            <a:r>
              <a:rPr lang="da-DK" sz="1400" b="1" baseline="30000" dirty="0">
                <a:solidFill>
                  <a:schemeClr val="accent1"/>
                </a:solidFill>
              </a:rPr>
              <a:t>4. </a:t>
            </a:r>
            <a:r>
              <a:rPr lang="da-DK" sz="1400" baseline="30000" dirty="0">
                <a:solidFill>
                  <a:schemeClr val="accent1"/>
                </a:solidFill>
              </a:rPr>
              <a:t>Beregnet med udgangspunkt i antal aktier i omløb ultimo perioden.</a:t>
            </a:r>
          </a:p>
          <a:p>
            <a:pPr algn="l"/>
            <a:r>
              <a:rPr lang="da-DK" sz="1400" b="1" baseline="30000" dirty="0">
                <a:solidFill>
                  <a:schemeClr val="accent1"/>
                </a:solidFill>
              </a:rPr>
              <a:t>5.</a:t>
            </a:r>
            <a:r>
              <a:rPr lang="da-DK" sz="1400" baseline="30000" dirty="0">
                <a:solidFill>
                  <a:schemeClr val="accent1"/>
                </a:solidFill>
              </a:rPr>
              <a:t> Fastansatte beskæftiget med pengeinstitutvirksomhed.</a:t>
            </a:r>
            <a:br>
              <a:rPr lang="da-DK" sz="1400" baseline="30000" dirty="0">
                <a:solidFill>
                  <a:schemeClr val="accent1"/>
                </a:solidFill>
              </a:rPr>
            </a:br>
            <a:r>
              <a:rPr lang="da-DK" sz="1400" b="1" baseline="30000" dirty="0">
                <a:solidFill>
                  <a:schemeClr val="accent1"/>
                </a:solidFill>
              </a:rPr>
              <a:t>6. </a:t>
            </a:r>
            <a:r>
              <a:rPr lang="da-DK" sz="1400" baseline="30000" dirty="0">
                <a:solidFill>
                  <a:schemeClr val="accent1"/>
                </a:solidFill>
              </a:rPr>
              <a:t>Opgjort eksklusiv fritstillede medarbejdere</a:t>
            </a:r>
            <a:endParaRPr lang="da-DK" sz="1400" dirty="0">
              <a:solidFill>
                <a:srgbClr val="3F224F"/>
              </a:solidFill>
            </a:endParaRPr>
          </a:p>
        </p:txBody>
      </p:sp>
      <p:cxnSp>
        <p:nvCxnSpPr>
          <p:cNvPr id="8" name="Lige forbindelse 7">
            <a:extLst>
              <a:ext uri="{FF2B5EF4-FFF2-40B4-BE49-F238E27FC236}">
                <a16:creationId xmlns:a16="http://schemas.microsoft.com/office/drawing/2014/main" id="{938C626E-02FA-B286-6F42-13744D2D929A}"/>
              </a:ext>
            </a:extLst>
          </p:cNvPr>
          <p:cNvCxnSpPr>
            <a:cxnSpLocks/>
          </p:cNvCxnSpPr>
          <p:nvPr/>
        </p:nvCxnSpPr>
        <p:spPr>
          <a:xfrm>
            <a:off x="6580006" y="4171833"/>
            <a:ext cx="373342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2754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ACD752E-118F-B0D2-C6C3-45D952235AE2}"/>
              </a:ext>
            </a:extLst>
          </p:cNvPr>
          <p:cNvSpPr>
            <a:spLocks noGrp="1"/>
          </p:cNvSpPr>
          <p:nvPr>
            <p:ph type="title"/>
          </p:nvPr>
        </p:nvSpPr>
        <p:spPr>
          <a:xfrm>
            <a:off x="623888" y="404814"/>
            <a:ext cx="10944225" cy="622384"/>
          </a:xfrm>
        </p:spPr>
        <p:txBody>
          <a:bodyPr/>
          <a:lstStyle/>
          <a:p>
            <a:r>
              <a:rPr lang="da-DK" dirty="0"/>
              <a:t>Udvikling i basisindtjening</a:t>
            </a:r>
          </a:p>
        </p:txBody>
      </p:sp>
      <p:sp>
        <p:nvSpPr>
          <p:cNvPr id="4" name="Pladsholder til sidefod 3">
            <a:extLst>
              <a:ext uri="{FF2B5EF4-FFF2-40B4-BE49-F238E27FC236}">
                <a16:creationId xmlns:a16="http://schemas.microsoft.com/office/drawing/2014/main" id="{6A3AD3D1-B0CB-F7A9-A250-2E41C2C6A114}"/>
              </a:ext>
            </a:extLst>
          </p:cNvPr>
          <p:cNvSpPr>
            <a:spLocks noGrp="1"/>
          </p:cNvSpPr>
          <p:nvPr>
            <p:ph type="ftr" sz="quarter" idx="11"/>
          </p:nvPr>
        </p:nvSpPr>
        <p:spPr/>
        <p:txBody>
          <a:bodyPr/>
          <a:lstStyle/>
          <a:p>
            <a:r>
              <a:rPr lang="da-DK" dirty="0"/>
              <a:t>Delårsrapport, 1. halvår 2024</a:t>
            </a:r>
          </a:p>
        </p:txBody>
      </p:sp>
      <p:sp>
        <p:nvSpPr>
          <p:cNvPr id="5" name="Pladsholder til slidenummer 4">
            <a:extLst>
              <a:ext uri="{FF2B5EF4-FFF2-40B4-BE49-F238E27FC236}">
                <a16:creationId xmlns:a16="http://schemas.microsoft.com/office/drawing/2014/main" id="{63D281D2-B877-A41F-A25F-854403235B0D}"/>
              </a:ext>
            </a:extLst>
          </p:cNvPr>
          <p:cNvSpPr>
            <a:spLocks noGrp="1"/>
          </p:cNvSpPr>
          <p:nvPr>
            <p:ph type="sldNum" sz="quarter" idx="12"/>
          </p:nvPr>
        </p:nvSpPr>
        <p:spPr/>
        <p:txBody>
          <a:bodyPr/>
          <a:lstStyle/>
          <a:p>
            <a:fld id="{CD3521F6-ABE2-DF4A-A30A-AF2564ABEA76}" type="slidenum">
              <a:rPr lang="da-DK" smtClean="0"/>
              <a:t>13</a:t>
            </a:fld>
            <a:endParaRPr lang="da-DK" dirty="0"/>
          </a:p>
        </p:txBody>
      </p:sp>
      <p:sp>
        <p:nvSpPr>
          <p:cNvPr id="2" name="Tekstfelt 1">
            <a:extLst>
              <a:ext uri="{FF2B5EF4-FFF2-40B4-BE49-F238E27FC236}">
                <a16:creationId xmlns:a16="http://schemas.microsoft.com/office/drawing/2014/main" id="{9BD14F60-BD09-7560-79D4-3D8E4D87D9AA}"/>
              </a:ext>
            </a:extLst>
          </p:cNvPr>
          <p:cNvSpPr txBox="1"/>
          <p:nvPr/>
        </p:nvSpPr>
        <p:spPr>
          <a:xfrm>
            <a:off x="623888" y="1470011"/>
            <a:ext cx="618612" cy="218529"/>
          </a:xfrm>
          <a:prstGeom prst="rect">
            <a:avLst/>
          </a:prstGeom>
        </p:spPr>
        <p:txBody>
          <a:bodyPr vert="horz" wrap="none" lIns="91440" tIns="45720" rIns="91440" bIns="45720" rtlCol="0" anchor="b">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da-DK" sz="1400" b="1" i="0" u="none" strike="noStrike" kern="1200" cap="none" spc="0" normalizeH="0" baseline="0" noProof="0" dirty="0">
                <a:ln>
                  <a:noFill/>
                </a:ln>
                <a:solidFill>
                  <a:srgbClr val="03584F"/>
                </a:solidFill>
                <a:effectLst/>
                <a:uLnTx/>
                <a:uFillTx/>
                <a:latin typeface="Arial" pitchFamily="34" charset="0"/>
                <a:ea typeface="+mn-ea"/>
                <a:cs typeface="Arial" pitchFamily="34" charset="0"/>
              </a:rPr>
              <a:t>Mio. kr. </a:t>
            </a:r>
            <a:endParaRPr kumimoji="0" lang="da-DK" sz="1200" b="1" i="0" u="none" strike="noStrike" kern="1200" cap="none" spc="0" normalizeH="0" baseline="0" noProof="0" dirty="0">
              <a:ln>
                <a:noFill/>
              </a:ln>
              <a:solidFill>
                <a:srgbClr val="03584F"/>
              </a:solidFill>
              <a:effectLst/>
              <a:uLnTx/>
              <a:uFillTx/>
              <a:latin typeface="Arial" pitchFamily="34" charset="0"/>
              <a:ea typeface="+mn-ea"/>
              <a:cs typeface="Arial" pitchFamily="34" charset="0"/>
            </a:endParaRPr>
          </a:p>
        </p:txBody>
      </p:sp>
      <p:graphicFrame>
        <p:nvGraphicFramePr>
          <p:cNvPr id="3" name="Pladsholder til indhold 9">
            <a:extLst>
              <a:ext uri="{FF2B5EF4-FFF2-40B4-BE49-F238E27FC236}">
                <a16:creationId xmlns:a16="http://schemas.microsoft.com/office/drawing/2014/main" id="{3396B1E1-41A5-92B1-53CA-8821CB00F186}"/>
              </a:ext>
            </a:extLst>
          </p:cNvPr>
          <p:cNvGraphicFramePr>
            <a:graphicFrameLocks/>
          </p:cNvGraphicFramePr>
          <p:nvPr>
            <p:extLst>
              <p:ext uri="{D42A27DB-BD31-4B8C-83A1-F6EECF244321}">
                <p14:modId xmlns:p14="http://schemas.microsoft.com/office/powerpoint/2010/main" val="2252194299"/>
              </p:ext>
            </p:extLst>
          </p:nvPr>
        </p:nvGraphicFramePr>
        <p:xfrm>
          <a:off x="623888" y="1726444"/>
          <a:ext cx="10763250" cy="43338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5314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ACD752E-118F-B0D2-C6C3-45D952235AE2}"/>
              </a:ext>
            </a:extLst>
          </p:cNvPr>
          <p:cNvSpPr>
            <a:spLocks noGrp="1"/>
          </p:cNvSpPr>
          <p:nvPr>
            <p:ph type="title"/>
          </p:nvPr>
        </p:nvSpPr>
        <p:spPr>
          <a:xfrm>
            <a:off x="623888" y="404814"/>
            <a:ext cx="10944225" cy="622384"/>
          </a:xfrm>
        </p:spPr>
        <p:txBody>
          <a:bodyPr/>
          <a:lstStyle/>
          <a:p>
            <a:r>
              <a:rPr lang="da-DK" dirty="0"/>
              <a:t>Basisindtjening</a:t>
            </a:r>
          </a:p>
        </p:txBody>
      </p:sp>
      <p:sp>
        <p:nvSpPr>
          <p:cNvPr id="4" name="Pladsholder til sidefod 3">
            <a:extLst>
              <a:ext uri="{FF2B5EF4-FFF2-40B4-BE49-F238E27FC236}">
                <a16:creationId xmlns:a16="http://schemas.microsoft.com/office/drawing/2014/main" id="{6A3AD3D1-B0CB-F7A9-A250-2E41C2C6A114}"/>
              </a:ext>
            </a:extLst>
          </p:cNvPr>
          <p:cNvSpPr>
            <a:spLocks noGrp="1"/>
          </p:cNvSpPr>
          <p:nvPr>
            <p:ph type="ftr" sz="quarter" idx="11"/>
          </p:nvPr>
        </p:nvSpPr>
        <p:spPr/>
        <p:txBody>
          <a:bodyPr/>
          <a:lstStyle/>
          <a:p>
            <a:r>
              <a:rPr lang="da-DK" dirty="0"/>
              <a:t>Delårsrapport, 1. halvår 2024</a:t>
            </a:r>
          </a:p>
        </p:txBody>
      </p:sp>
      <p:sp>
        <p:nvSpPr>
          <p:cNvPr id="5" name="Pladsholder til slidenummer 4">
            <a:extLst>
              <a:ext uri="{FF2B5EF4-FFF2-40B4-BE49-F238E27FC236}">
                <a16:creationId xmlns:a16="http://schemas.microsoft.com/office/drawing/2014/main" id="{63D281D2-B877-A41F-A25F-854403235B0D}"/>
              </a:ext>
            </a:extLst>
          </p:cNvPr>
          <p:cNvSpPr>
            <a:spLocks noGrp="1"/>
          </p:cNvSpPr>
          <p:nvPr>
            <p:ph type="sldNum" sz="quarter" idx="12"/>
          </p:nvPr>
        </p:nvSpPr>
        <p:spPr/>
        <p:txBody>
          <a:bodyPr/>
          <a:lstStyle/>
          <a:p>
            <a:fld id="{CD3521F6-ABE2-DF4A-A30A-AF2564ABEA76}" type="slidenum">
              <a:rPr lang="da-DK" smtClean="0"/>
              <a:t>14</a:t>
            </a:fld>
            <a:endParaRPr lang="da-DK" dirty="0"/>
          </a:p>
        </p:txBody>
      </p:sp>
      <p:graphicFrame>
        <p:nvGraphicFramePr>
          <p:cNvPr id="2" name="Pladsholder til indhold 8">
            <a:extLst>
              <a:ext uri="{FF2B5EF4-FFF2-40B4-BE49-F238E27FC236}">
                <a16:creationId xmlns:a16="http://schemas.microsoft.com/office/drawing/2014/main" id="{33C08A8A-57E9-64B0-3FAA-FA164A08F083}"/>
              </a:ext>
            </a:extLst>
          </p:cNvPr>
          <p:cNvGraphicFramePr>
            <a:graphicFrameLocks/>
          </p:cNvGraphicFramePr>
          <p:nvPr>
            <p:extLst>
              <p:ext uri="{D42A27DB-BD31-4B8C-83A1-F6EECF244321}">
                <p14:modId xmlns:p14="http://schemas.microsoft.com/office/powerpoint/2010/main" val="1440113474"/>
              </p:ext>
            </p:extLst>
          </p:nvPr>
        </p:nvGraphicFramePr>
        <p:xfrm>
          <a:off x="539999" y="1211158"/>
          <a:ext cx="9718424" cy="3688725"/>
        </p:xfrm>
        <a:graphic>
          <a:graphicData uri="http://schemas.openxmlformats.org/drawingml/2006/table">
            <a:tbl>
              <a:tblPr firstRow="1" bandRow="1">
                <a:tableStyleId>{2D5ABB26-0587-4C30-8999-92F81FD0307C}</a:tableStyleId>
              </a:tblPr>
              <a:tblGrid>
                <a:gridCol w="5475790">
                  <a:extLst>
                    <a:ext uri="{9D8B030D-6E8A-4147-A177-3AD203B41FA5}">
                      <a16:colId xmlns:a16="http://schemas.microsoft.com/office/drawing/2014/main" val="2595762287"/>
                    </a:ext>
                  </a:extLst>
                </a:gridCol>
                <a:gridCol w="735342">
                  <a:extLst>
                    <a:ext uri="{9D8B030D-6E8A-4147-A177-3AD203B41FA5}">
                      <a16:colId xmlns:a16="http://schemas.microsoft.com/office/drawing/2014/main" val="2134023967"/>
                    </a:ext>
                  </a:extLst>
                </a:gridCol>
                <a:gridCol w="876823">
                  <a:extLst>
                    <a:ext uri="{9D8B030D-6E8A-4147-A177-3AD203B41FA5}">
                      <a16:colId xmlns:a16="http://schemas.microsoft.com/office/drawing/2014/main" val="616521396"/>
                    </a:ext>
                  </a:extLst>
                </a:gridCol>
                <a:gridCol w="876823">
                  <a:extLst>
                    <a:ext uri="{9D8B030D-6E8A-4147-A177-3AD203B41FA5}">
                      <a16:colId xmlns:a16="http://schemas.microsoft.com/office/drawing/2014/main" val="3960006953"/>
                    </a:ext>
                  </a:extLst>
                </a:gridCol>
                <a:gridCol w="876823">
                  <a:extLst>
                    <a:ext uri="{9D8B030D-6E8A-4147-A177-3AD203B41FA5}">
                      <a16:colId xmlns:a16="http://schemas.microsoft.com/office/drawing/2014/main" val="3820349517"/>
                    </a:ext>
                  </a:extLst>
                </a:gridCol>
                <a:gridCol w="876823">
                  <a:extLst>
                    <a:ext uri="{9D8B030D-6E8A-4147-A177-3AD203B41FA5}">
                      <a16:colId xmlns:a16="http://schemas.microsoft.com/office/drawing/2014/main" val="2498846957"/>
                    </a:ext>
                  </a:extLst>
                </a:gridCol>
              </a:tblGrid>
              <a:tr h="201291">
                <a:tc gridSpan="6">
                  <a:txBody>
                    <a:bodyPr/>
                    <a:lstStyle/>
                    <a:p>
                      <a:pPr algn="r"/>
                      <a:r>
                        <a:rPr lang="da-DK" sz="1200" b="0" baseline="0" noProof="0" dirty="0">
                          <a:solidFill>
                            <a:schemeClr val="accent4"/>
                          </a:solidFill>
                          <a:latin typeface="+mn-lt"/>
                        </a:rPr>
                        <a:t>Sparekassen Sjælland-Fyn A/S (koncernen)</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253085188"/>
                  </a:ext>
                </a:extLst>
              </a:tr>
              <a:tr h="296381">
                <a:tc>
                  <a:txBody>
                    <a:bodyPr/>
                    <a:lstStyle/>
                    <a:p>
                      <a:pPr algn="l" fontAlgn="b"/>
                      <a:r>
                        <a:rPr lang="da-DK" sz="1200" b="1" i="0" u="none" strike="noStrike" noProof="0" dirty="0">
                          <a:solidFill>
                            <a:schemeClr val="accent4"/>
                          </a:solidFill>
                          <a:effectLst/>
                          <a:latin typeface="+mn-lt"/>
                        </a:rPr>
                        <a:t>Beløb i mio. kr.</a:t>
                      </a:r>
                    </a:p>
                  </a:txBody>
                  <a:tcPr marL="9525" marR="36000" marT="36000" marB="3600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a-DK" sz="1200" b="1" i="0" u="none" strike="noStrike" noProof="0" dirty="0">
                          <a:solidFill>
                            <a:schemeClr val="accent4"/>
                          </a:solidFill>
                          <a:effectLst/>
                          <a:latin typeface="+mj-lt"/>
                        </a:rPr>
                        <a:t>1. halvår 2024</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a-DK" sz="1200" b="1" i="0" u="none" strike="noStrike" noProof="0" dirty="0">
                          <a:solidFill>
                            <a:schemeClr val="accent4"/>
                          </a:solidFill>
                          <a:effectLst/>
                          <a:latin typeface="+mj-lt"/>
                        </a:rPr>
                        <a:t>1. halvår </a:t>
                      </a:r>
                    </a:p>
                    <a:p>
                      <a:pPr algn="r" rtl="0" fontAlgn="ctr"/>
                      <a:r>
                        <a:rPr lang="da-DK" sz="1200" b="1" i="0" u="none" strike="noStrike" noProof="0" dirty="0">
                          <a:solidFill>
                            <a:schemeClr val="accent4"/>
                          </a:solidFill>
                          <a:effectLst/>
                          <a:latin typeface="+mj-lt"/>
                        </a:rPr>
                        <a:t>2023</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a-DK" sz="1200" b="1" i="0" u="none" strike="noStrike" noProof="0" dirty="0">
                          <a:solidFill>
                            <a:schemeClr val="accent4"/>
                          </a:solidFill>
                          <a:effectLst/>
                          <a:latin typeface="+mj-lt"/>
                        </a:rPr>
                        <a:t>1. halvår </a:t>
                      </a:r>
                    </a:p>
                    <a:p>
                      <a:pPr algn="r" rtl="0" fontAlgn="ctr"/>
                      <a:r>
                        <a:rPr lang="da-DK" sz="1200" b="1" i="0" u="none" strike="noStrike" noProof="0" dirty="0">
                          <a:solidFill>
                            <a:schemeClr val="accent4"/>
                          </a:solidFill>
                          <a:effectLst/>
                          <a:latin typeface="+mj-lt"/>
                        </a:rPr>
                        <a:t>2022</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a-DK" sz="1200" b="1" i="0" u="none" strike="noStrike" noProof="0" dirty="0">
                          <a:solidFill>
                            <a:schemeClr val="accent4"/>
                          </a:solidFill>
                          <a:effectLst/>
                          <a:latin typeface="+mj-lt"/>
                        </a:rPr>
                        <a:t>1. halvår </a:t>
                      </a:r>
                    </a:p>
                    <a:p>
                      <a:pPr algn="r" rtl="0" fontAlgn="ctr"/>
                      <a:r>
                        <a:rPr lang="da-DK" sz="1200" b="1" i="0" u="none" strike="noStrike" noProof="0" dirty="0">
                          <a:solidFill>
                            <a:schemeClr val="accent4"/>
                          </a:solidFill>
                          <a:effectLst/>
                          <a:latin typeface="+mj-lt"/>
                        </a:rPr>
                        <a:t>2021</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a-DK" sz="1200" b="1" i="0" u="none" strike="noStrike" noProof="0" dirty="0">
                          <a:solidFill>
                            <a:schemeClr val="accent4"/>
                          </a:solidFill>
                          <a:effectLst/>
                          <a:latin typeface="+mj-lt"/>
                        </a:rPr>
                        <a:t>1. halvår </a:t>
                      </a:r>
                    </a:p>
                    <a:p>
                      <a:pPr algn="r" rtl="0" fontAlgn="ctr"/>
                      <a:r>
                        <a:rPr lang="da-DK" sz="1200" b="1" i="0" u="none" strike="noStrike" noProof="0" dirty="0">
                          <a:solidFill>
                            <a:schemeClr val="accent4"/>
                          </a:solidFill>
                          <a:effectLst/>
                          <a:latin typeface="+mj-lt"/>
                        </a:rPr>
                        <a:t>2020</a:t>
                      </a:r>
                    </a:p>
                  </a:txBody>
                  <a:tcPr marL="9525" marR="9525" marT="9525"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6888100"/>
                  </a:ext>
                </a:extLst>
              </a:tr>
              <a:tr h="201291">
                <a:tc>
                  <a:txBody>
                    <a:bodyPr/>
                    <a:lstStyle/>
                    <a:p>
                      <a:pPr marL="0" algn="l" defTabSz="914400" rtl="0" eaLnBrk="1" fontAlgn="b" latinLnBrk="0" hangingPunct="1"/>
                      <a:r>
                        <a:rPr lang="da-DK" sz="1200" b="1" i="0" u="none" strike="noStrike" kern="1200" noProof="0" dirty="0">
                          <a:solidFill>
                            <a:schemeClr val="accent4"/>
                          </a:solidFill>
                          <a:effectLst/>
                          <a:latin typeface="+mn-lt"/>
                          <a:ea typeface="+mn-ea"/>
                          <a:cs typeface="+mn-cs"/>
                        </a:rPr>
                        <a:t>Basisindtjening</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endParaRPr lang="da-DK" sz="1200" b="1" i="0" u="none" strike="noStrike" kern="1200" noProof="0" dirty="0">
                        <a:solidFill>
                          <a:schemeClr val="accent1"/>
                        </a:solidFill>
                        <a:effectLst/>
                        <a:latin typeface="+mn-lt"/>
                        <a:ea typeface="+mn-ea"/>
                        <a:cs typeface="+mn-cs"/>
                      </a:endParaRPr>
                    </a:p>
                  </a:txBody>
                  <a:tcPr marL="9525" marR="36000" marT="36000" marB="3600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da-DK" sz="1200" b="1" i="0" u="none" strike="noStrike" kern="1200" noProof="0" dirty="0">
                        <a:solidFill>
                          <a:schemeClr val="accent1"/>
                        </a:solidFill>
                        <a:effectLst/>
                        <a:latin typeface="+mn-lt"/>
                        <a:ea typeface="+mn-ea"/>
                        <a:cs typeface="+mn-cs"/>
                      </a:endParaRPr>
                    </a:p>
                  </a:txBody>
                  <a:tcPr marL="9525" marR="36000" marT="36000" marB="3600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da-DK" sz="1200" b="1" i="0" u="none" strike="noStrike" kern="1200" noProof="0" dirty="0">
                        <a:solidFill>
                          <a:schemeClr val="accent1"/>
                        </a:solidFill>
                        <a:effectLst/>
                        <a:latin typeface="+mn-lt"/>
                        <a:ea typeface="+mn-ea"/>
                        <a:cs typeface="+mn-cs"/>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da-DK" sz="1200" b="1" i="0" u="none" strike="noStrike" kern="1200" noProof="0" dirty="0">
                        <a:solidFill>
                          <a:schemeClr val="accent1"/>
                        </a:solidFill>
                        <a:effectLst/>
                        <a:latin typeface="+mn-lt"/>
                        <a:ea typeface="+mn-ea"/>
                        <a:cs typeface="+mn-cs"/>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da-DK" sz="1200" b="1" i="0" u="none" strike="noStrike" kern="1200" noProof="0" dirty="0">
                        <a:solidFill>
                          <a:schemeClr val="accent1"/>
                        </a:solidFill>
                        <a:effectLst/>
                        <a:latin typeface="+mn-lt"/>
                        <a:ea typeface="+mn-ea"/>
                        <a:cs typeface="+mn-cs"/>
                      </a:endParaRP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4320239"/>
                  </a:ext>
                </a:extLst>
              </a:tr>
              <a:tr h="201291">
                <a:tc>
                  <a:txBody>
                    <a:bodyPr/>
                    <a:lstStyle/>
                    <a:p>
                      <a:pPr algn="l" fontAlgn="b"/>
                      <a:r>
                        <a:rPr lang="da-DK" sz="1200" b="0" i="0" u="none" strike="noStrike" noProof="0" dirty="0">
                          <a:solidFill>
                            <a:schemeClr val="bg2">
                              <a:lumMod val="10000"/>
                            </a:schemeClr>
                          </a:solidFill>
                          <a:effectLst/>
                          <a:latin typeface="+mn-lt"/>
                        </a:rPr>
                        <a:t>Nettorenteindtægter</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rgbClr val="000000"/>
                          </a:solidFill>
                          <a:effectLst/>
                          <a:latin typeface="+mn-lt"/>
                        </a:rPr>
                        <a:t>479,2</a:t>
                      </a:r>
                    </a:p>
                  </a:txBody>
                  <a:tcPr marL="9525" marR="9525" marT="9525" marB="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r" fontAlgn="b"/>
                      <a:r>
                        <a:rPr lang="da-DK" sz="1200" b="0" i="0" u="none" strike="noStrike" dirty="0">
                          <a:solidFill>
                            <a:srgbClr val="000000"/>
                          </a:solidFill>
                          <a:effectLst/>
                          <a:latin typeface="+mn-lt"/>
                        </a:rPr>
                        <a:t>397,1</a:t>
                      </a:r>
                    </a:p>
                  </a:txBody>
                  <a:tcPr marL="9525" marR="9525" marT="9525" marB="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314,8</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295,6</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270,6</a:t>
                      </a:r>
                    </a:p>
                  </a:txBody>
                  <a:tcPr marL="9525" marR="9525" marT="9525" marB="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7150606"/>
                  </a:ext>
                </a:extLst>
              </a:tr>
              <a:tr h="201291">
                <a:tc>
                  <a:txBody>
                    <a:bodyPr/>
                    <a:lstStyle/>
                    <a:p>
                      <a:pPr algn="l" fontAlgn="b"/>
                      <a:r>
                        <a:rPr lang="da-DK" sz="1200" b="0" i="0" u="none" strike="noStrike" noProof="0" dirty="0">
                          <a:solidFill>
                            <a:schemeClr val="bg2">
                              <a:lumMod val="10000"/>
                            </a:schemeClr>
                          </a:solidFill>
                          <a:effectLst/>
                          <a:latin typeface="+mn-lt"/>
                        </a:rPr>
                        <a:t>Udbytter </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rgbClr val="000000"/>
                          </a:solidFill>
                          <a:effectLst/>
                          <a:latin typeface="+mn-lt"/>
                        </a:rPr>
                        <a:t>60,4</a:t>
                      </a:r>
                    </a:p>
                  </a:txBody>
                  <a:tcPr marL="9525" marR="9525" marT="9525" marB="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r" fontAlgn="b"/>
                      <a:r>
                        <a:rPr lang="da-DK" sz="1200" b="0" i="0" u="none" strike="noStrike" dirty="0">
                          <a:solidFill>
                            <a:srgbClr val="000000"/>
                          </a:solidFill>
                          <a:effectLst/>
                          <a:latin typeface="+mn-lt"/>
                        </a:rPr>
                        <a:t>19,7</a:t>
                      </a:r>
                    </a:p>
                  </a:txBody>
                  <a:tcPr marL="9525" marR="9525" marT="9525" marB="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26,5</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18,2</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29,0</a:t>
                      </a:r>
                    </a:p>
                  </a:txBody>
                  <a:tcPr marL="9525" marR="9525" marT="9525" marB="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6276234"/>
                  </a:ext>
                </a:extLst>
              </a:tr>
              <a:tr h="201291">
                <a:tc>
                  <a:txBody>
                    <a:bodyPr/>
                    <a:lstStyle/>
                    <a:p>
                      <a:pPr algn="l" fontAlgn="b"/>
                      <a:r>
                        <a:rPr lang="da-DK" sz="1200" b="0" i="0" u="none" strike="noStrike" noProof="0" dirty="0">
                          <a:solidFill>
                            <a:schemeClr val="bg2">
                              <a:lumMod val="10000"/>
                            </a:schemeClr>
                          </a:solidFill>
                          <a:effectLst/>
                          <a:latin typeface="+mn-lt"/>
                        </a:rPr>
                        <a:t>Gebyrer og provisionsindtægter</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rgbClr val="000000"/>
                          </a:solidFill>
                          <a:effectLst/>
                          <a:latin typeface="+mn-lt"/>
                        </a:rPr>
                        <a:t>322,0</a:t>
                      </a:r>
                    </a:p>
                  </a:txBody>
                  <a:tcPr marL="9525" marR="9525" marT="9525" marB="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r" fontAlgn="b"/>
                      <a:r>
                        <a:rPr lang="da-DK" sz="1200" b="0" i="0" u="none" strike="noStrike" dirty="0">
                          <a:solidFill>
                            <a:srgbClr val="000000"/>
                          </a:solidFill>
                          <a:effectLst/>
                          <a:latin typeface="+mn-lt"/>
                        </a:rPr>
                        <a:t>309,3</a:t>
                      </a:r>
                    </a:p>
                  </a:txBody>
                  <a:tcPr marL="9525" marR="9525" marT="9525" marB="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335,6</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322,2</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300,3</a:t>
                      </a:r>
                    </a:p>
                  </a:txBody>
                  <a:tcPr marL="9525" marR="9525" marT="9525" marB="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436517"/>
                  </a:ext>
                </a:extLst>
              </a:tr>
              <a:tr h="201291">
                <a:tc>
                  <a:txBody>
                    <a:bodyPr/>
                    <a:lstStyle/>
                    <a:p>
                      <a:pPr algn="l" fontAlgn="b"/>
                      <a:r>
                        <a:rPr lang="da-DK" sz="1200" b="0" i="0" u="none" strike="noStrike" noProof="0" dirty="0">
                          <a:solidFill>
                            <a:schemeClr val="bg2">
                              <a:lumMod val="10000"/>
                            </a:schemeClr>
                          </a:solidFill>
                          <a:effectLst/>
                          <a:latin typeface="+mn-lt"/>
                        </a:rPr>
                        <a:t>Afgivne gebyrer og provisionsindtægter</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rgbClr val="000000"/>
                          </a:solidFill>
                          <a:effectLst/>
                          <a:latin typeface="+mn-lt"/>
                        </a:rPr>
                        <a:t>9,1</a:t>
                      </a:r>
                    </a:p>
                  </a:txBody>
                  <a:tcPr marL="9525" marR="9525" marT="9525" marB="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r" fontAlgn="b"/>
                      <a:r>
                        <a:rPr lang="da-DK" sz="1200" b="0" i="0" u="none" strike="noStrike" dirty="0">
                          <a:solidFill>
                            <a:srgbClr val="000000"/>
                          </a:solidFill>
                          <a:effectLst/>
                          <a:latin typeface="+mn-lt"/>
                        </a:rPr>
                        <a:t>7,9</a:t>
                      </a:r>
                    </a:p>
                  </a:txBody>
                  <a:tcPr marL="9525" marR="9525" marT="9525" marB="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7,7</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8,5</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7,6</a:t>
                      </a:r>
                    </a:p>
                  </a:txBody>
                  <a:tcPr marL="9525" marR="9525" marT="9525" marB="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6324887"/>
                  </a:ext>
                </a:extLst>
              </a:tr>
              <a:tr h="201291">
                <a:tc>
                  <a:txBody>
                    <a:bodyPr/>
                    <a:lstStyle/>
                    <a:p>
                      <a:pPr algn="l" fontAlgn="b"/>
                      <a:r>
                        <a:rPr lang="da-DK" sz="1200" b="0" i="0" u="none" strike="noStrike" noProof="0" dirty="0">
                          <a:solidFill>
                            <a:schemeClr val="bg2">
                              <a:lumMod val="10000"/>
                            </a:schemeClr>
                          </a:solidFill>
                          <a:effectLst/>
                          <a:latin typeface="+mn-lt"/>
                        </a:rPr>
                        <a:t>Andre driftsindtægter</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rgbClr val="000000"/>
                          </a:solidFill>
                          <a:effectLst/>
                          <a:latin typeface="+mn-lt"/>
                        </a:rPr>
                        <a:t>9,1</a:t>
                      </a:r>
                    </a:p>
                  </a:txBody>
                  <a:tcPr marL="9525" marR="9525" marT="9525" marB="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r" fontAlgn="b"/>
                      <a:r>
                        <a:rPr lang="da-DK" sz="1200" b="0" i="0" u="none" strike="noStrike" dirty="0">
                          <a:solidFill>
                            <a:srgbClr val="000000"/>
                          </a:solidFill>
                          <a:effectLst/>
                          <a:latin typeface="+mn-lt"/>
                        </a:rPr>
                        <a:t>9,8</a:t>
                      </a:r>
                    </a:p>
                  </a:txBody>
                  <a:tcPr marL="9525" marR="9525" marT="9525" marB="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7,6</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7,4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9,3</a:t>
                      </a:r>
                    </a:p>
                  </a:txBody>
                  <a:tcPr marL="9525" marR="9525" marT="9525" marB="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8605552"/>
                  </a:ext>
                </a:extLst>
              </a:tr>
              <a:tr h="201291">
                <a:tc>
                  <a:txBody>
                    <a:bodyPr/>
                    <a:lstStyle/>
                    <a:p>
                      <a:pPr algn="l" fontAlgn="b"/>
                      <a:r>
                        <a:rPr lang="da-DK" sz="1200" b="0" i="0" u="none" strike="noStrike" noProof="0" dirty="0">
                          <a:solidFill>
                            <a:schemeClr val="bg2">
                              <a:lumMod val="10000"/>
                            </a:schemeClr>
                          </a:solidFill>
                          <a:effectLst/>
                          <a:latin typeface="+mn-lt"/>
                        </a:rPr>
                        <a:t>Andre driftsudgifter</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rgbClr val="000000"/>
                          </a:solidFill>
                          <a:effectLst/>
                          <a:latin typeface="+mn-lt"/>
                        </a:rPr>
                        <a:t>15,0</a:t>
                      </a:r>
                    </a:p>
                  </a:txBody>
                  <a:tcPr marL="9525" marR="9525" marT="9525" marB="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r" fontAlgn="b"/>
                      <a:r>
                        <a:rPr lang="da-DK" sz="1200" b="0" i="0" u="none" strike="noStrike" dirty="0">
                          <a:solidFill>
                            <a:srgbClr val="000000"/>
                          </a:solidFill>
                          <a:effectLst/>
                          <a:latin typeface="+mn-lt"/>
                        </a:rPr>
                        <a:t>14,6</a:t>
                      </a:r>
                    </a:p>
                  </a:txBody>
                  <a:tcPr marL="9525" marR="9525" marT="9525" marB="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8,3</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9,2</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10,5</a:t>
                      </a:r>
                    </a:p>
                  </a:txBody>
                  <a:tcPr marL="9525" marR="9525" marT="9525" marB="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6491958"/>
                  </a:ext>
                </a:extLst>
              </a:tr>
              <a:tr h="201291">
                <a:tc>
                  <a:txBody>
                    <a:bodyPr/>
                    <a:lstStyle/>
                    <a:p>
                      <a:pPr algn="l" fontAlgn="b"/>
                      <a:r>
                        <a:rPr lang="da-DK" sz="1200" b="1" i="0" u="none" strike="noStrike" noProof="0" dirty="0">
                          <a:solidFill>
                            <a:schemeClr val="bg2">
                              <a:lumMod val="10000"/>
                            </a:schemeClr>
                          </a:solidFill>
                          <a:effectLst/>
                          <a:latin typeface="+mn-lt"/>
                        </a:rPr>
                        <a:t>Basisindtægter</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rgbClr val="000000"/>
                          </a:solidFill>
                          <a:effectLst/>
                          <a:latin typeface="+mn-lt"/>
                        </a:rPr>
                        <a:t>846,6</a:t>
                      </a:r>
                    </a:p>
                  </a:txBody>
                  <a:tcPr marL="9525" marR="9525" marT="9525" marB="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r" fontAlgn="b"/>
                      <a:r>
                        <a:rPr lang="da-DK" sz="1200" b="1" i="0" u="none" strike="noStrike" dirty="0">
                          <a:solidFill>
                            <a:srgbClr val="000000"/>
                          </a:solidFill>
                          <a:effectLst/>
                          <a:latin typeface="+mn-lt"/>
                        </a:rPr>
                        <a:t>713,4</a:t>
                      </a:r>
                    </a:p>
                  </a:txBody>
                  <a:tcPr marL="9525" marR="9525" marT="9525" marB="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1" i="0" u="none" strike="noStrike" dirty="0">
                          <a:solidFill>
                            <a:srgbClr val="000000"/>
                          </a:solidFill>
                          <a:effectLst/>
                          <a:latin typeface="+mn-lt"/>
                        </a:rPr>
                        <a:t>668,5</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1" i="0" u="none" strike="noStrike" dirty="0">
                          <a:solidFill>
                            <a:srgbClr val="000000"/>
                          </a:solidFill>
                          <a:effectLst/>
                          <a:latin typeface="+mn-lt"/>
                        </a:rPr>
                        <a:t>625,7</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1" i="0" u="none" strike="noStrike" dirty="0">
                          <a:solidFill>
                            <a:srgbClr val="000000"/>
                          </a:solidFill>
                          <a:effectLst/>
                          <a:latin typeface="+mn-lt"/>
                        </a:rPr>
                        <a:t>591,1</a:t>
                      </a:r>
                    </a:p>
                  </a:txBody>
                  <a:tcPr marL="9525" marR="9525" marT="9525" marB="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9859490"/>
                  </a:ext>
                </a:extLst>
              </a:tr>
              <a:tr h="201291">
                <a:tc>
                  <a:txBody>
                    <a:bodyPr/>
                    <a:lstStyle/>
                    <a:p>
                      <a:pPr algn="l" fontAlgn="b"/>
                      <a:endParaRPr lang="da-DK" sz="1200" b="0" i="0" u="none" strike="noStrike" noProof="0" dirty="0">
                        <a:solidFill>
                          <a:schemeClr val="bg2">
                            <a:lumMod val="10000"/>
                          </a:schemeClr>
                        </a:solidFill>
                        <a:effectLst/>
                        <a:latin typeface="+mn-lt"/>
                      </a:endParaRP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200" b="0" i="0" u="none" strike="noStrike" dirty="0">
                        <a:solidFill>
                          <a:srgbClr val="000000"/>
                        </a:solidFill>
                        <a:effectLst/>
                        <a:latin typeface="+mn-lt"/>
                      </a:endParaRPr>
                    </a:p>
                  </a:txBody>
                  <a:tcPr marL="9525" marR="9525" marT="9525" marB="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endParaRPr lang="da-DK" sz="1200" b="0" i="0" u="none" strike="noStrike" dirty="0">
                        <a:solidFill>
                          <a:srgbClr val="000000"/>
                        </a:solidFill>
                        <a:effectLst/>
                        <a:latin typeface="+mn-lt"/>
                      </a:endParaRPr>
                    </a:p>
                  </a:txBody>
                  <a:tcPr marL="9525" marR="9525" marT="9525" marB="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da-DK" sz="1200" b="0" i="0" u="none" strike="noStrike" dirty="0">
                        <a:solidFill>
                          <a:srgbClr val="000000"/>
                        </a:solidFill>
                        <a:effectLst/>
                        <a:latin typeface="+mn-lt"/>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da-DK" sz="1200" b="0" i="0" u="none" strike="noStrike" dirty="0">
                        <a:solidFill>
                          <a:srgbClr val="000000"/>
                        </a:solidFill>
                        <a:effectLst/>
                        <a:latin typeface="+mn-lt"/>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da-DK" sz="1200" b="0" i="0" u="none" strike="noStrike" dirty="0">
                        <a:solidFill>
                          <a:srgbClr val="000000"/>
                        </a:solidFill>
                        <a:effectLst/>
                        <a:latin typeface="+mn-lt"/>
                      </a:endParaRPr>
                    </a:p>
                  </a:txBody>
                  <a:tcPr marL="9525" marR="9525" marT="9525" marB="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8749491"/>
                  </a:ext>
                </a:extLst>
              </a:tr>
              <a:tr h="201291">
                <a:tc>
                  <a:txBody>
                    <a:bodyPr/>
                    <a:lstStyle/>
                    <a:p>
                      <a:pPr algn="l" fontAlgn="b"/>
                      <a:r>
                        <a:rPr lang="da-DK" sz="1200" b="0" i="0" u="none" strike="noStrike" noProof="0" dirty="0">
                          <a:solidFill>
                            <a:schemeClr val="bg2">
                              <a:lumMod val="10000"/>
                            </a:schemeClr>
                          </a:solidFill>
                          <a:effectLst/>
                          <a:latin typeface="+mn-lt"/>
                        </a:rPr>
                        <a:t>Udgifter til personale og administration</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rgbClr val="000000"/>
                          </a:solidFill>
                          <a:effectLst/>
                          <a:latin typeface="+mn-lt"/>
                        </a:rPr>
                        <a:t>429,2</a:t>
                      </a:r>
                    </a:p>
                  </a:txBody>
                  <a:tcPr marL="9525" marR="9525" marT="9525" marB="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r" fontAlgn="b"/>
                      <a:r>
                        <a:rPr lang="da-DK" sz="1200" b="0" i="0" u="none" strike="noStrike" dirty="0">
                          <a:solidFill>
                            <a:srgbClr val="000000"/>
                          </a:solidFill>
                          <a:effectLst/>
                          <a:latin typeface="+mn-lt"/>
                        </a:rPr>
                        <a:t>405,0</a:t>
                      </a:r>
                    </a:p>
                  </a:txBody>
                  <a:tcPr marL="9525" marR="9525" marT="9525" marB="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391,0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358,0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356,3</a:t>
                      </a:r>
                    </a:p>
                  </a:txBody>
                  <a:tcPr marL="9525" marR="9525" marT="9525" marB="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0804002"/>
                  </a:ext>
                </a:extLst>
              </a:tr>
              <a:tr h="201291">
                <a:tc>
                  <a:txBody>
                    <a:bodyPr/>
                    <a:lstStyle/>
                    <a:p>
                      <a:pPr algn="l" fontAlgn="b"/>
                      <a:r>
                        <a:rPr lang="da-DK" sz="1200" b="0" i="0" u="none" strike="noStrike" noProof="0" dirty="0">
                          <a:solidFill>
                            <a:schemeClr val="bg2">
                              <a:lumMod val="10000"/>
                            </a:schemeClr>
                          </a:solidFill>
                          <a:effectLst/>
                          <a:latin typeface="+mn-lt"/>
                        </a:rPr>
                        <a:t>Af- og nedskrivninger på immaterielle og materielle aktiver</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rgbClr val="000000"/>
                          </a:solidFill>
                          <a:effectLst/>
                          <a:latin typeface="+mn-lt"/>
                        </a:rPr>
                        <a:t>21,2</a:t>
                      </a:r>
                    </a:p>
                  </a:txBody>
                  <a:tcPr marL="9525" marR="9525" marT="9525" marB="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r" fontAlgn="b"/>
                      <a:r>
                        <a:rPr lang="da-DK" sz="1200" b="0" i="0" u="none" strike="noStrike" dirty="0">
                          <a:solidFill>
                            <a:srgbClr val="000000"/>
                          </a:solidFill>
                          <a:effectLst/>
                          <a:latin typeface="+mn-lt"/>
                        </a:rPr>
                        <a:t>25,8</a:t>
                      </a:r>
                    </a:p>
                  </a:txBody>
                  <a:tcPr marL="9525" marR="9525" marT="9525" marB="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15,0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17,4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24,6</a:t>
                      </a:r>
                    </a:p>
                  </a:txBody>
                  <a:tcPr marL="9525" marR="9525" marT="9525" marB="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8484353"/>
                  </a:ext>
                </a:extLst>
              </a:tr>
              <a:tr h="201291">
                <a:tc>
                  <a:txBody>
                    <a:bodyPr/>
                    <a:lstStyle/>
                    <a:p>
                      <a:pPr algn="l" fontAlgn="b"/>
                      <a:r>
                        <a:rPr lang="da-DK" sz="1200" b="1" i="0" u="none" strike="noStrike" noProof="0" dirty="0">
                          <a:solidFill>
                            <a:schemeClr val="bg2">
                              <a:lumMod val="10000"/>
                            </a:schemeClr>
                          </a:solidFill>
                          <a:effectLst/>
                          <a:latin typeface="+mn-lt"/>
                        </a:rPr>
                        <a:t>Basisindtjening</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rgbClr val="000000"/>
                          </a:solidFill>
                          <a:effectLst/>
                          <a:latin typeface="+mn-lt"/>
                        </a:rPr>
                        <a:t>396,2</a:t>
                      </a:r>
                    </a:p>
                  </a:txBody>
                  <a:tcPr marL="9525" marR="9525" marT="9525" marB="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r" fontAlgn="b"/>
                      <a:r>
                        <a:rPr lang="da-DK" sz="1200" b="1" i="0" u="none" strike="noStrike" dirty="0">
                          <a:solidFill>
                            <a:srgbClr val="000000"/>
                          </a:solidFill>
                          <a:effectLst/>
                          <a:latin typeface="+mn-lt"/>
                        </a:rPr>
                        <a:t>282,6</a:t>
                      </a:r>
                    </a:p>
                  </a:txBody>
                  <a:tcPr marL="9525" marR="9525" marT="9525" marB="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1" i="0" u="none" strike="noStrike" dirty="0">
                          <a:solidFill>
                            <a:srgbClr val="000000"/>
                          </a:solidFill>
                          <a:effectLst/>
                          <a:latin typeface="+mn-lt"/>
                        </a:rPr>
                        <a:t>262,5</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1" i="0" u="none" strike="noStrike" dirty="0">
                          <a:solidFill>
                            <a:srgbClr val="000000"/>
                          </a:solidFill>
                          <a:effectLst/>
                          <a:latin typeface="+mn-lt"/>
                        </a:rPr>
                        <a:t>250,3</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1" i="0" u="none" strike="noStrike" dirty="0">
                          <a:solidFill>
                            <a:srgbClr val="000000"/>
                          </a:solidFill>
                          <a:effectLst/>
                          <a:latin typeface="+mn-lt"/>
                        </a:rPr>
                        <a:t>210,2</a:t>
                      </a:r>
                    </a:p>
                  </a:txBody>
                  <a:tcPr marL="9525" marR="9525" marT="9525" marB="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398383"/>
                  </a:ext>
                </a:extLst>
              </a:tr>
            </a:tbl>
          </a:graphicData>
        </a:graphic>
      </p:graphicFrame>
    </p:spTree>
    <p:extLst>
      <p:ext uri="{BB962C8B-B14F-4D97-AF65-F5344CB8AC3E}">
        <p14:creationId xmlns:p14="http://schemas.microsoft.com/office/powerpoint/2010/main" val="1214738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ACD752E-118F-B0D2-C6C3-45D952235AE2}"/>
              </a:ext>
            </a:extLst>
          </p:cNvPr>
          <p:cNvSpPr>
            <a:spLocks noGrp="1"/>
          </p:cNvSpPr>
          <p:nvPr>
            <p:ph type="title"/>
          </p:nvPr>
        </p:nvSpPr>
        <p:spPr>
          <a:xfrm>
            <a:off x="623888" y="404814"/>
            <a:ext cx="10944225" cy="622384"/>
          </a:xfrm>
        </p:spPr>
        <p:txBody>
          <a:bodyPr/>
          <a:lstStyle/>
          <a:p>
            <a:r>
              <a:rPr lang="da-DK" dirty="0"/>
              <a:t>Udvikling i basisindtjening</a:t>
            </a:r>
          </a:p>
        </p:txBody>
      </p:sp>
      <p:sp>
        <p:nvSpPr>
          <p:cNvPr id="4" name="Pladsholder til sidefod 3">
            <a:extLst>
              <a:ext uri="{FF2B5EF4-FFF2-40B4-BE49-F238E27FC236}">
                <a16:creationId xmlns:a16="http://schemas.microsoft.com/office/drawing/2014/main" id="{6A3AD3D1-B0CB-F7A9-A250-2E41C2C6A114}"/>
              </a:ext>
            </a:extLst>
          </p:cNvPr>
          <p:cNvSpPr>
            <a:spLocks noGrp="1"/>
          </p:cNvSpPr>
          <p:nvPr>
            <p:ph type="ftr" sz="quarter" idx="11"/>
          </p:nvPr>
        </p:nvSpPr>
        <p:spPr/>
        <p:txBody>
          <a:bodyPr/>
          <a:lstStyle/>
          <a:p>
            <a:r>
              <a:rPr lang="da-DK" dirty="0"/>
              <a:t>Delårsrapport, 1. halvår 2024</a:t>
            </a:r>
          </a:p>
        </p:txBody>
      </p:sp>
      <p:sp>
        <p:nvSpPr>
          <p:cNvPr id="5" name="Pladsholder til slidenummer 4">
            <a:extLst>
              <a:ext uri="{FF2B5EF4-FFF2-40B4-BE49-F238E27FC236}">
                <a16:creationId xmlns:a16="http://schemas.microsoft.com/office/drawing/2014/main" id="{63D281D2-B877-A41F-A25F-854403235B0D}"/>
              </a:ext>
            </a:extLst>
          </p:cNvPr>
          <p:cNvSpPr>
            <a:spLocks noGrp="1"/>
          </p:cNvSpPr>
          <p:nvPr>
            <p:ph type="sldNum" sz="quarter" idx="12"/>
          </p:nvPr>
        </p:nvSpPr>
        <p:spPr/>
        <p:txBody>
          <a:bodyPr/>
          <a:lstStyle/>
          <a:p>
            <a:fld id="{CD3521F6-ABE2-DF4A-A30A-AF2564ABEA76}" type="slidenum">
              <a:rPr lang="da-DK" smtClean="0"/>
              <a:t>15</a:t>
            </a:fld>
            <a:endParaRPr lang="da-DK" dirty="0"/>
          </a:p>
        </p:txBody>
      </p:sp>
      <p:sp>
        <p:nvSpPr>
          <p:cNvPr id="9" name="Rektangel 8">
            <a:extLst>
              <a:ext uri="{FF2B5EF4-FFF2-40B4-BE49-F238E27FC236}">
                <a16:creationId xmlns:a16="http://schemas.microsoft.com/office/drawing/2014/main" id="{CF8B16E6-2FCD-3D93-5ECD-D971B17CC3E0}"/>
              </a:ext>
            </a:extLst>
          </p:cNvPr>
          <p:cNvSpPr/>
          <p:nvPr/>
        </p:nvSpPr>
        <p:spPr>
          <a:xfrm>
            <a:off x="5629013" y="5992787"/>
            <a:ext cx="1604865"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5" name="Billede 14" descr="Et billede, der indeholder skærmbillede, Multimediesoftware, software, Grafiksoftware&#10;&#10;Automatisk genereret beskrivelse">
            <a:extLst>
              <a:ext uri="{FF2B5EF4-FFF2-40B4-BE49-F238E27FC236}">
                <a16:creationId xmlns:a16="http://schemas.microsoft.com/office/drawing/2014/main" id="{02F14F30-B379-1AD7-10DF-E373A7DC87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3888" y="1413868"/>
            <a:ext cx="9510584" cy="2950720"/>
          </a:xfrm>
          <a:prstGeom prst="rect">
            <a:avLst/>
          </a:prstGeom>
        </p:spPr>
      </p:pic>
      <p:pic>
        <p:nvPicPr>
          <p:cNvPr id="17" name="Billede 16" descr="Et billede, der indeholder tekst, skærmbillede, Font/skrifttype&#10;&#10;Automatisk genereret beskrivelse">
            <a:extLst>
              <a:ext uri="{FF2B5EF4-FFF2-40B4-BE49-F238E27FC236}">
                <a16:creationId xmlns:a16="http://schemas.microsoft.com/office/drawing/2014/main" id="{2EB04DBF-A784-B454-C93F-00F00F8A0D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1868" y="4621720"/>
            <a:ext cx="9715579" cy="1297981"/>
          </a:xfrm>
          <a:prstGeom prst="rect">
            <a:avLst/>
          </a:prstGeom>
        </p:spPr>
      </p:pic>
    </p:spTree>
    <p:extLst>
      <p:ext uri="{BB962C8B-B14F-4D97-AF65-F5344CB8AC3E}">
        <p14:creationId xmlns:p14="http://schemas.microsoft.com/office/powerpoint/2010/main" val="60126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ACD752E-118F-B0D2-C6C3-45D952235AE2}"/>
              </a:ext>
            </a:extLst>
          </p:cNvPr>
          <p:cNvSpPr>
            <a:spLocks noGrp="1"/>
          </p:cNvSpPr>
          <p:nvPr>
            <p:ph type="title"/>
          </p:nvPr>
        </p:nvSpPr>
        <p:spPr>
          <a:xfrm>
            <a:off x="623888" y="404814"/>
            <a:ext cx="10944225" cy="622384"/>
          </a:xfrm>
        </p:spPr>
        <p:txBody>
          <a:bodyPr/>
          <a:lstStyle/>
          <a:p>
            <a:r>
              <a:rPr lang="da-DK" dirty="0"/>
              <a:t>Nettorenteindtægter</a:t>
            </a:r>
          </a:p>
        </p:txBody>
      </p:sp>
      <p:sp>
        <p:nvSpPr>
          <p:cNvPr id="4" name="Pladsholder til sidefod 3">
            <a:extLst>
              <a:ext uri="{FF2B5EF4-FFF2-40B4-BE49-F238E27FC236}">
                <a16:creationId xmlns:a16="http://schemas.microsoft.com/office/drawing/2014/main" id="{6A3AD3D1-B0CB-F7A9-A250-2E41C2C6A114}"/>
              </a:ext>
            </a:extLst>
          </p:cNvPr>
          <p:cNvSpPr>
            <a:spLocks noGrp="1"/>
          </p:cNvSpPr>
          <p:nvPr>
            <p:ph type="ftr" sz="quarter" idx="11"/>
          </p:nvPr>
        </p:nvSpPr>
        <p:spPr/>
        <p:txBody>
          <a:bodyPr/>
          <a:lstStyle/>
          <a:p>
            <a:r>
              <a:rPr lang="da-DK" dirty="0"/>
              <a:t>Delårsrapport, 1. halvår 2024</a:t>
            </a:r>
          </a:p>
        </p:txBody>
      </p:sp>
      <p:sp>
        <p:nvSpPr>
          <p:cNvPr id="5" name="Pladsholder til slidenummer 4">
            <a:extLst>
              <a:ext uri="{FF2B5EF4-FFF2-40B4-BE49-F238E27FC236}">
                <a16:creationId xmlns:a16="http://schemas.microsoft.com/office/drawing/2014/main" id="{63D281D2-B877-A41F-A25F-854403235B0D}"/>
              </a:ext>
            </a:extLst>
          </p:cNvPr>
          <p:cNvSpPr>
            <a:spLocks noGrp="1"/>
          </p:cNvSpPr>
          <p:nvPr>
            <p:ph type="sldNum" sz="quarter" idx="12"/>
          </p:nvPr>
        </p:nvSpPr>
        <p:spPr/>
        <p:txBody>
          <a:bodyPr/>
          <a:lstStyle/>
          <a:p>
            <a:fld id="{CD3521F6-ABE2-DF4A-A30A-AF2564ABEA76}" type="slidenum">
              <a:rPr lang="da-DK" smtClean="0"/>
              <a:t>16</a:t>
            </a:fld>
            <a:endParaRPr lang="da-DK" dirty="0"/>
          </a:p>
        </p:txBody>
      </p:sp>
      <mc:AlternateContent xmlns:mc="http://schemas.openxmlformats.org/markup-compatibility/2006" xmlns:cx1="http://schemas.microsoft.com/office/drawing/2015/9/8/chartex">
        <mc:Choice Requires="cx1">
          <p:graphicFrame>
            <p:nvGraphicFramePr>
              <p:cNvPr id="2" name="Pladsholder til indhold 7">
                <a:extLst>
                  <a:ext uri="{FF2B5EF4-FFF2-40B4-BE49-F238E27FC236}">
                    <a16:creationId xmlns:a16="http://schemas.microsoft.com/office/drawing/2014/main" id="{164F020C-4A6D-8986-6A33-AA2B96D7A31B}"/>
                  </a:ext>
                </a:extLst>
              </p:cNvPr>
              <p:cNvGraphicFramePr>
                <a:graphicFrameLocks/>
              </p:cNvGraphicFramePr>
              <p:nvPr>
                <p:extLst>
                  <p:ext uri="{D42A27DB-BD31-4B8C-83A1-F6EECF244321}">
                    <p14:modId xmlns:p14="http://schemas.microsoft.com/office/powerpoint/2010/main" val="2312638592"/>
                  </p:ext>
                </p:extLst>
              </p:nvPr>
            </p:nvGraphicFramePr>
            <p:xfrm>
              <a:off x="522008" y="1474882"/>
              <a:ext cx="10981810" cy="4712881"/>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2" name="Pladsholder til indhold 7">
                <a:extLst>
                  <a:ext uri="{FF2B5EF4-FFF2-40B4-BE49-F238E27FC236}">
                    <a16:creationId xmlns:a16="http://schemas.microsoft.com/office/drawing/2014/main" id="{164F020C-4A6D-8986-6A33-AA2B96D7A31B}"/>
                  </a:ext>
                </a:extLst>
              </p:cNvPr>
              <p:cNvPicPr>
                <a:picLocks noGrp="1" noRot="1" noChangeAspect="1" noMove="1" noResize="1" noEditPoints="1" noAdjustHandles="1" noChangeArrowheads="1" noChangeShapeType="1"/>
              </p:cNvPicPr>
              <p:nvPr/>
            </p:nvPicPr>
            <p:blipFill>
              <a:blip r:embed="rId3"/>
              <a:stretch>
                <a:fillRect/>
              </a:stretch>
            </p:blipFill>
            <p:spPr>
              <a:xfrm>
                <a:off x="522008" y="1474882"/>
                <a:ext cx="10981810" cy="4712881"/>
              </a:xfrm>
              <a:prstGeom prst="rect">
                <a:avLst/>
              </a:prstGeom>
            </p:spPr>
          </p:pic>
        </mc:Fallback>
      </mc:AlternateContent>
      <p:sp>
        <p:nvSpPr>
          <p:cNvPr id="3" name="Tekstfelt 2">
            <a:extLst>
              <a:ext uri="{FF2B5EF4-FFF2-40B4-BE49-F238E27FC236}">
                <a16:creationId xmlns:a16="http://schemas.microsoft.com/office/drawing/2014/main" id="{1F7780B1-FFCD-FA25-2484-1CAB718BDA32}"/>
              </a:ext>
            </a:extLst>
          </p:cNvPr>
          <p:cNvSpPr txBox="1"/>
          <p:nvPr/>
        </p:nvSpPr>
        <p:spPr>
          <a:xfrm>
            <a:off x="522008" y="1114317"/>
            <a:ext cx="2352675" cy="292388"/>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1" i="0" u="none" strike="noStrike" kern="1200" cap="none" spc="0" normalizeH="0" baseline="0" noProof="0" dirty="0">
                <a:ln>
                  <a:noFill/>
                </a:ln>
                <a:solidFill>
                  <a:srgbClr val="03584F"/>
                </a:solidFill>
                <a:effectLst/>
                <a:uLnTx/>
                <a:uFillTx/>
                <a:latin typeface="Arial"/>
                <a:ea typeface="+mn-ea"/>
                <a:cs typeface="+mn-cs"/>
              </a:rPr>
              <a:t>Mio. kr. </a:t>
            </a:r>
          </a:p>
        </p:txBody>
      </p:sp>
    </p:spTree>
    <p:extLst>
      <p:ext uri="{BB962C8B-B14F-4D97-AF65-F5344CB8AC3E}">
        <p14:creationId xmlns:p14="http://schemas.microsoft.com/office/powerpoint/2010/main" val="1949409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ACD752E-118F-B0D2-C6C3-45D952235AE2}"/>
              </a:ext>
            </a:extLst>
          </p:cNvPr>
          <p:cNvSpPr>
            <a:spLocks noGrp="1"/>
          </p:cNvSpPr>
          <p:nvPr>
            <p:ph type="title"/>
          </p:nvPr>
        </p:nvSpPr>
        <p:spPr>
          <a:xfrm>
            <a:off x="623888" y="404814"/>
            <a:ext cx="10944225" cy="622384"/>
          </a:xfrm>
        </p:spPr>
        <p:txBody>
          <a:bodyPr/>
          <a:lstStyle/>
          <a:p>
            <a:r>
              <a:rPr lang="da-DK" dirty="0"/>
              <a:t>Rentesatser og -marginal</a:t>
            </a:r>
          </a:p>
        </p:txBody>
      </p:sp>
      <p:sp>
        <p:nvSpPr>
          <p:cNvPr id="4" name="Pladsholder til sidefod 3">
            <a:extLst>
              <a:ext uri="{FF2B5EF4-FFF2-40B4-BE49-F238E27FC236}">
                <a16:creationId xmlns:a16="http://schemas.microsoft.com/office/drawing/2014/main" id="{6A3AD3D1-B0CB-F7A9-A250-2E41C2C6A114}"/>
              </a:ext>
            </a:extLst>
          </p:cNvPr>
          <p:cNvSpPr>
            <a:spLocks noGrp="1"/>
          </p:cNvSpPr>
          <p:nvPr>
            <p:ph type="ftr" sz="quarter" idx="11"/>
          </p:nvPr>
        </p:nvSpPr>
        <p:spPr/>
        <p:txBody>
          <a:bodyPr/>
          <a:lstStyle/>
          <a:p>
            <a:r>
              <a:rPr lang="da-DK" dirty="0"/>
              <a:t>Delårsrapport, 1. halvår 2024</a:t>
            </a:r>
          </a:p>
        </p:txBody>
      </p:sp>
      <p:sp>
        <p:nvSpPr>
          <p:cNvPr id="5" name="Pladsholder til slidenummer 4">
            <a:extLst>
              <a:ext uri="{FF2B5EF4-FFF2-40B4-BE49-F238E27FC236}">
                <a16:creationId xmlns:a16="http://schemas.microsoft.com/office/drawing/2014/main" id="{63D281D2-B877-A41F-A25F-854403235B0D}"/>
              </a:ext>
            </a:extLst>
          </p:cNvPr>
          <p:cNvSpPr>
            <a:spLocks noGrp="1"/>
          </p:cNvSpPr>
          <p:nvPr>
            <p:ph type="sldNum" sz="quarter" idx="12"/>
          </p:nvPr>
        </p:nvSpPr>
        <p:spPr/>
        <p:txBody>
          <a:bodyPr/>
          <a:lstStyle/>
          <a:p>
            <a:fld id="{CD3521F6-ABE2-DF4A-A30A-AF2564ABEA76}" type="slidenum">
              <a:rPr lang="da-DK" smtClean="0"/>
              <a:t>17</a:t>
            </a:fld>
            <a:endParaRPr lang="da-DK" dirty="0"/>
          </a:p>
        </p:txBody>
      </p:sp>
      <p:sp>
        <p:nvSpPr>
          <p:cNvPr id="2" name="Tekstfelt 1">
            <a:extLst>
              <a:ext uri="{FF2B5EF4-FFF2-40B4-BE49-F238E27FC236}">
                <a16:creationId xmlns:a16="http://schemas.microsoft.com/office/drawing/2014/main" id="{9BD14F60-BD09-7560-79D4-3D8E4D87D9AA}"/>
              </a:ext>
            </a:extLst>
          </p:cNvPr>
          <p:cNvSpPr txBox="1"/>
          <p:nvPr/>
        </p:nvSpPr>
        <p:spPr>
          <a:xfrm>
            <a:off x="738188" y="2227310"/>
            <a:ext cx="808672" cy="45719"/>
          </a:xfrm>
          <a:prstGeom prst="rect">
            <a:avLst/>
          </a:prstGeom>
        </p:spPr>
        <p:txBody>
          <a:bodyPr vert="horz" wrap="none" lIns="91440" tIns="45720" rIns="91440" bIns="45720" rtlCol="0" anchor="b">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da-DK" sz="1300" b="1" i="0" u="none" strike="noStrike" kern="1200" cap="none" spc="0" normalizeH="0" baseline="0" noProof="0" dirty="0">
                <a:ln>
                  <a:noFill/>
                </a:ln>
                <a:solidFill>
                  <a:srgbClr val="03584F"/>
                </a:solidFill>
                <a:effectLst/>
                <a:uLnTx/>
                <a:uFillTx/>
                <a:latin typeface="Arial" pitchFamily="34" charset="0"/>
                <a:ea typeface="+mn-ea"/>
                <a:cs typeface="Arial" pitchFamily="34" charset="0"/>
              </a:rPr>
              <a:t>Pct. -point </a:t>
            </a:r>
          </a:p>
        </p:txBody>
      </p:sp>
      <p:graphicFrame>
        <p:nvGraphicFramePr>
          <p:cNvPr id="9" name="Diagram 8">
            <a:extLst>
              <a:ext uri="{FF2B5EF4-FFF2-40B4-BE49-F238E27FC236}">
                <a16:creationId xmlns:a16="http://schemas.microsoft.com/office/drawing/2014/main" id="{CBF091AA-ADAC-4E5C-ABF2-336BAD178A58}"/>
              </a:ext>
            </a:extLst>
          </p:cNvPr>
          <p:cNvGraphicFramePr/>
          <p:nvPr>
            <p:extLst>
              <p:ext uri="{D42A27DB-BD31-4B8C-83A1-F6EECF244321}">
                <p14:modId xmlns:p14="http://schemas.microsoft.com/office/powerpoint/2010/main" val="1466545980"/>
              </p:ext>
            </p:extLst>
          </p:nvPr>
        </p:nvGraphicFramePr>
        <p:xfrm>
          <a:off x="623888" y="1905000"/>
          <a:ext cx="10944224" cy="4233333"/>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Lige forbindelse 10">
            <a:extLst>
              <a:ext uri="{FF2B5EF4-FFF2-40B4-BE49-F238E27FC236}">
                <a16:creationId xmlns:a16="http://schemas.microsoft.com/office/drawing/2014/main" id="{39F3D92A-0893-6914-644F-620C28D2BB90}"/>
              </a:ext>
            </a:extLst>
          </p:cNvPr>
          <p:cNvCxnSpPr>
            <a:cxnSpLocks/>
          </p:cNvCxnSpPr>
          <p:nvPr/>
        </p:nvCxnSpPr>
        <p:spPr>
          <a:xfrm>
            <a:off x="10522744" y="3031331"/>
            <a:ext cx="640556" cy="0"/>
          </a:xfrm>
          <a:prstGeom prst="line">
            <a:avLst/>
          </a:prstGeom>
          <a:ln w="41275" cap="rnd">
            <a:solidFill>
              <a:srgbClr val="E302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681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ACD752E-118F-B0D2-C6C3-45D952235AE2}"/>
              </a:ext>
            </a:extLst>
          </p:cNvPr>
          <p:cNvSpPr>
            <a:spLocks noGrp="1"/>
          </p:cNvSpPr>
          <p:nvPr>
            <p:ph type="title"/>
          </p:nvPr>
        </p:nvSpPr>
        <p:spPr>
          <a:xfrm>
            <a:off x="623888" y="404814"/>
            <a:ext cx="10944225" cy="622384"/>
          </a:xfrm>
        </p:spPr>
        <p:txBody>
          <a:bodyPr/>
          <a:lstStyle/>
          <a:p>
            <a:r>
              <a:rPr lang="da-DK" dirty="0"/>
              <a:t>Gebyrer og provisionsindtægter</a:t>
            </a:r>
          </a:p>
        </p:txBody>
      </p:sp>
      <p:sp>
        <p:nvSpPr>
          <p:cNvPr id="4" name="Pladsholder til sidefod 3">
            <a:extLst>
              <a:ext uri="{FF2B5EF4-FFF2-40B4-BE49-F238E27FC236}">
                <a16:creationId xmlns:a16="http://schemas.microsoft.com/office/drawing/2014/main" id="{6A3AD3D1-B0CB-F7A9-A250-2E41C2C6A114}"/>
              </a:ext>
            </a:extLst>
          </p:cNvPr>
          <p:cNvSpPr>
            <a:spLocks noGrp="1"/>
          </p:cNvSpPr>
          <p:nvPr>
            <p:ph type="ftr" sz="quarter" idx="11"/>
          </p:nvPr>
        </p:nvSpPr>
        <p:spPr/>
        <p:txBody>
          <a:bodyPr/>
          <a:lstStyle/>
          <a:p>
            <a:r>
              <a:rPr lang="da-DK" dirty="0"/>
              <a:t>Delårsrapport, 1. halvår 2024</a:t>
            </a:r>
          </a:p>
        </p:txBody>
      </p:sp>
      <p:sp>
        <p:nvSpPr>
          <p:cNvPr id="5" name="Pladsholder til slidenummer 4">
            <a:extLst>
              <a:ext uri="{FF2B5EF4-FFF2-40B4-BE49-F238E27FC236}">
                <a16:creationId xmlns:a16="http://schemas.microsoft.com/office/drawing/2014/main" id="{63D281D2-B877-A41F-A25F-854403235B0D}"/>
              </a:ext>
            </a:extLst>
          </p:cNvPr>
          <p:cNvSpPr>
            <a:spLocks noGrp="1"/>
          </p:cNvSpPr>
          <p:nvPr>
            <p:ph type="sldNum" sz="quarter" idx="12"/>
          </p:nvPr>
        </p:nvSpPr>
        <p:spPr/>
        <p:txBody>
          <a:bodyPr/>
          <a:lstStyle/>
          <a:p>
            <a:fld id="{CD3521F6-ABE2-DF4A-A30A-AF2564ABEA76}" type="slidenum">
              <a:rPr lang="da-DK" smtClean="0"/>
              <a:t>18</a:t>
            </a:fld>
            <a:endParaRPr lang="da-DK" dirty="0"/>
          </a:p>
        </p:txBody>
      </p:sp>
      <mc:AlternateContent xmlns:mc="http://schemas.openxmlformats.org/markup-compatibility/2006" xmlns:cx1="http://schemas.microsoft.com/office/drawing/2015/9/8/chartex">
        <mc:Choice Requires="cx1">
          <p:graphicFrame>
            <p:nvGraphicFramePr>
              <p:cNvPr id="2" name="Pladsholder til indhold 7">
                <a:extLst>
                  <a:ext uri="{FF2B5EF4-FFF2-40B4-BE49-F238E27FC236}">
                    <a16:creationId xmlns:a16="http://schemas.microsoft.com/office/drawing/2014/main" id="{243B2593-A137-532F-60BC-EC2F4F901BD9}"/>
                  </a:ext>
                </a:extLst>
              </p:cNvPr>
              <p:cNvGraphicFramePr>
                <a:graphicFrameLocks/>
              </p:cNvGraphicFramePr>
              <p:nvPr>
                <p:extLst>
                  <p:ext uri="{D42A27DB-BD31-4B8C-83A1-F6EECF244321}">
                    <p14:modId xmlns:p14="http://schemas.microsoft.com/office/powerpoint/2010/main" val="3467046652"/>
                  </p:ext>
                </p:extLst>
              </p:nvPr>
            </p:nvGraphicFramePr>
            <p:xfrm>
              <a:off x="522008" y="1474882"/>
              <a:ext cx="10981810" cy="4712881"/>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2" name="Pladsholder til indhold 7">
                <a:extLst>
                  <a:ext uri="{FF2B5EF4-FFF2-40B4-BE49-F238E27FC236}">
                    <a16:creationId xmlns:a16="http://schemas.microsoft.com/office/drawing/2014/main" id="{243B2593-A137-532F-60BC-EC2F4F901BD9}"/>
                  </a:ext>
                </a:extLst>
              </p:cNvPr>
              <p:cNvPicPr>
                <a:picLocks noGrp="1" noRot="1" noChangeAspect="1" noMove="1" noResize="1" noEditPoints="1" noAdjustHandles="1" noChangeArrowheads="1" noChangeShapeType="1"/>
              </p:cNvPicPr>
              <p:nvPr/>
            </p:nvPicPr>
            <p:blipFill>
              <a:blip r:embed="rId3"/>
              <a:stretch>
                <a:fillRect/>
              </a:stretch>
            </p:blipFill>
            <p:spPr>
              <a:xfrm>
                <a:off x="522008" y="1474882"/>
                <a:ext cx="10981810" cy="4712881"/>
              </a:xfrm>
              <a:prstGeom prst="rect">
                <a:avLst/>
              </a:prstGeom>
            </p:spPr>
          </p:pic>
        </mc:Fallback>
      </mc:AlternateContent>
      <p:sp>
        <p:nvSpPr>
          <p:cNvPr id="3" name="Tekstfelt 2">
            <a:extLst>
              <a:ext uri="{FF2B5EF4-FFF2-40B4-BE49-F238E27FC236}">
                <a16:creationId xmlns:a16="http://schemas.microsoft.com/office/drawing/2014/main" id="{E800989A-BC53-3FF6-720E-F1AABC8D566B}"/>
              </a:ext>
            </a:extLst>
          </p:cNvPr>
          <p:cNvSpPr txBox="1"/>
          <p:nvPr/>
        </p:nvSpPr>
        <p:spPr>
          <a:xfrm>
            <a:off x="520488" y="1096871"/>
            <a:ext cx="2352675" cy="292388"/>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1" i="0" u="none" strike="noStrike" kern="1200" cap="none" spc="0" normalizeH="0" baseline="0" noProof="0" dirty="0">
                <a:ln>
                  <a:noFill/>
                </a:ln>
                <a:solidFill>
                  <a:srgbClr val="03584F"/>
                </a:solidFill>
                <a:effectLst/>
                <a:uLnTx/>
                <a:uFillTx/>
                <a:latin typeface="Arial"/>
                <a:ea typeface="+mn-ea"/>
                <a:cs typeface="+mn-cs"/>
              </a:rPr>
              <a:t>Mio. kr. </a:t>
            </a:r>
          </a:p>
        </p:txBody>
      </p:sp>
    </p:spTree>
    <p:extLst>
      <p:ext uri="{BB962C8B-B14F-4D97-AF65-F5344CB8AC3E}">
        <p14:creationId xmlns:p14="http://schemas.microsoft.com/office/powerpoint/2010/main" val="2425945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ACD752E-118F-B0D2-C6C3-45D952235AE2}"/>
              </a:ext>
            </a:extLst>
          </p:cNvPr>
          <p:cNvSpPr>
            <a:spLocks noGrp="1"/>
          </p:cNvSpPr>
          <p:nvPr>
            <p:ph type="title"/>
          </p:nvPr>
        </p:nvSpPr>
        <p:spPr>
          <a:xfrm>
            <a:off x="623888" y="404814"/>
            <a:ext cx="10944225" cy="622384"/>
          </a:xfrm>
        </p:spPr>
        <p:txBody>
          <a:bodyPr/>
          <a:lstStyle/>
          <a:p>
            <a:r>
              <a:rPr lang="da-DK" sz="3100" dirty="0"/>
              <a:t>Udvikling i udgifter til personale og administration</a:t>
            </a:r>
          </a:p>
        </p:txBody>
      </p:sp>
      <p:sp>
        <p:nvSpPr>
          <p:cNvPr id="4" name="Pladsholder til sidefod 3">
            <a:extLst>
              <a:ext uri="{FF2B5EF4-FFF2-40B4-BE49-F238E27FC236}">
                <a16:creationId xmlns:a16="http://schemas.microsoft.com/office/drawing/2014/main" id="{6A3AD3D1-B0CB-F7A9-A250-2E41C2C6A114}"/>
              </a:ext>
            </a:extLst>
          </p:cNvPr>
          <p:cNvSpPr>
            <a:spLocks noGrp="1"/>
          </p:cNvSpPr>
          <p:nvPr>
            <p:ph type="ftr" sz="quarter" idx="11"/>
          </p:nvPr>
        </p:nvSpPr>
        <p:spPr/>
        <p:txBody>
          <a:bodyPr/>
          <a:lstStyle/>
          <a:p>
            <a:r>
              <a:rPr lang="da-DK" dirty="0"/>
              <a:t>Delårsrapport, 1. halvår 2024</a:t>
            </a:r>
          </a:p>
        </p:txBody>
      </p:sp>
      <p:sp>
        <p:nvSpPr>
          <p:cNvPr id="5" name="Pladsholder til slidenummer 4">
            <a:extLst>
              <a:ext uri="{FF2B5EF4-FFF2-40B4-BE49-F238E27FC236}">
                <a16:creationId xmlns:a16="http://schemas.microsoft.com/office/drawing/2014/main" id="{63D281D2-B877-A41F-A25F-854403235B0D}"/>
              </a:ext>
            </a:extLst>
          </p:cNvPr>
          <p:cNvSpPr>
            <a:spLocks noGrp="1"/>
          </p:cNvSpPr>
          <p:nvPr>
            <p:ph type="sldNum" sz="quarter" idx="12"/>
          </p:nvPr>
        </p:nvSpPr>
        <p:spPr/>
        <p:txBody>
          <a:bodyPr/>
          <a:lstStyle/>
          <a:p>
            <a:fld id="{CD3521F6-ABE2-DF4A-A30A-AF2564ABEA76}" type="slidenum">
              <a:rPr lang="da-DK" smtClean="0"/>
              <a:t>19</a:t>
            </a:fld>
            <a:endParaRPr lang="da-DK" dirty="0"/>
          </a:p>
        </p:txBody>
      </p:sp>
      <p:graphicFrame>
        <p:nvGraphicFramePr>
          <p:cNvPr id="2" name="Pladsholder til indhold 9">
            <a:extLst>
              <a:ext uri="{FF2B5EF4-FFF2-40B4-BE49-F238E27FC236}">
                <a16:creationId xmlns:a16="http://schemas.microsoft.com/office/drawing/2014/main" id="{A60251D4-0384-5129-532E-20E2FD1FAF39}"/>
              </a:ext>
            </a:extLst>
          </p:cNvPr>
          <p:cNvGraphicFramePr>
            <a:graphicFrameLocks/>
          </p:cNvGraphicFramePr>
          <p:nvPr>
            <p:extLst>
              <p:ext uri="{D42A27DB-BD31-4B8C-83A1-F6EECF244321}">
                <p14:modId xmlns:p14="http://schemas.microsoft.com/office/powerpoint/2010/main" val="3235129791"/>
              </p:ext>
            </p:extLst>
          </p:nvPr>
        </p:nvGraphicFramePr>
        <p:xfrm>
          <a:off x="390525" y="1433386"/>
          <a:ext cx="11601449" cy="4626872"/>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felt 2">
            <a:extLst>
              <a:ext uri="{FF2B5EF4-FFF2-40B4-BE49-F238E27FC236}">
                <a16:creationId xmlns:a16="http://schemas.microsoft.com/office/drawing/2014/main" id="{C8617C1D-F713-A33D-D5E1-54A1E453CE41}"/>
              </a:ext>
            </a:extLst>
          </p:cNvPr>
          <p:cNvSpPr txBox="1"/>
          <p:nvPr/>
        </p:nvSpPr>
        <p:spPr>
          <a:xfrm>
            <a:off x="390525" y="1068350"/>
            <a:ext cx="2352675" cy="292388"/>
          </a:xfrm>
          <a:prstGeom prst="rect">
            <a:avLst/>
          </a:prstGeom>
          <a:noFill/>
        </p:spPr>
        <p:txBody>
          <a:bodyPr wrap="square" rtlCol="0" anchor="b">
            <a:spAutoFit/>
          </a:bodyPr>
          <a:lstStyle/>
          <a:p>
            <a:pPr algn="l"/>
            <a:r>
              <a:rPr lang="da-DK" sz="1300" b="1" dirty="0">
                <a:solidFill>
                  <a:schemeClr val="accent1"/>
                </a:solidFill>
              </a:rPr>
              <a:t>Mio. kr. </a:t>
            </a:r>
          </a:p>
        </p:txBody>
      </p:sp>
    </p:spTree>
    <p:extLst>
      <p:ext uri="{BB962C8B-B14F-4D97-AF65-F5344CB8AC3E}">
        <p14:creationId xmlns:p14="http://schemas.microsoft.com/office/powerpoint/2010/main" val="876005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3F9522CE-FF9E-6418-68F0-5BE34B0670CC}"/>
              </a:ext>
            </a:extLst>
          </p:cNvPr>
          <p:cNvSpPr>
            <a:spLocks noGrp="1"/>
          </p:cNvSpPr>
          <p:nvPr>
            <p:ph type="ftr" sz="quarter" idx="11"/>
          </p:nvPr>
        </p:nvSpPr>
        <p:spPr/>
        <p:txBody>
          <a:bodyPr/>
          <a:lstStyle/>
          <a:p>
            <a:r>
              <a:rPr lang="da-DK" dirty="0"/>
              <a:t>Delårsrapport, 1. halvår 2024</a:t>
            </a:r>
          </a:p>
        </p:txBody>
      </p:sp>
      <p:sp>
        <p:nvSpPr>
          <p:cNvPr id="4" name="Pladsholder til slidenummer 3">
            <a:extLst>
              <a:ext uri="{FF2B5EF4-FFF2-40B4-BE49-F238E27FC236}">
                <a16:creationId xmlns:a16="http://schemas.microsoft.com/office/drawing/2014/main" id="{EFA444A2-D878-9771-D65E-F0B0C0C9C1EE}"/>
              </a:ext>
            </a:extLst>
          </p:cNvPr>
          <p:cNvSpPr>
            <a:spLocks noGrp="1"/>
          </p:cNvSpPr>
          <p:nvPr>
            <p:ph type="sldNum" sz="quarter" idx="12"/>
          </p:nvPr>
        </p:nvSpPr>
        <p:spPr/>
        <p:txBody>
          <a:bodyPr/>
          <a:lstStyle/>
          <a:p>
            <a:fld id="{CD3521F6-ABE2-DF4A-A30A-AF2564ABEA76}" type="slidenum">
              <a:rPr lang="da-DK" smtClean="0"/>
              <a:pPr/>
              <a:t>2</a:t>
            </a:fld>
            <a:endParaRPr lang="da-DK" dirty="0"/>
          </a:p>
        </p:txBody>
      </p:sp>
      <p:cxnSp>
        <p:nvCxnSpPr>
          <p:cNvPr id="6" name="Lige pilforbindelse 5">
            <a:extLst>
              <a:ext uri="{FF2B5EF4-FFF2-40B4-BE49-F238E27FC236}">
                <a16:creationId xmlns:a16="http://schemas.microsoft.com/office/drawing/2014/main" id="{9E8B7CE4-0C16-0DC0-1DEB-367B2D9CBC9E}"/>
              </a:ext>
            </a:extLst>
          </p:cNvPr>
          <p:cNvCxnSpPr>
            <a:cxnSpLocks/>
          </p:cNvCxnSpPr>
          <p:nvPr/>
        </p:nvCxnSpPr>
        <p:spPr>
          <a:xfrm flipV="1">
            <a:off x="187288" y="3519067"/>
            <a:ext cx="11567735" cy="69181"/>
          </a:xfrm>
          <a:prstGeom prst="straightConnector1">
            <a:avLst/>
          </a:prstGeom>
          <a:ln w="57150">
            <a:headEnd type="diamond" w="med" len="med"/>
            <a:tailEnd type="triangle" w="med" len="med"/>
          </a:ln>
        </p:spPr>
        <p:style>
          <a:lnRef idx="1">
            <a:schemeClr val="dk1"/>
          </a:lnRef>
          <a:fillRef idx="0">
            <a:schemeClr val="dk1"/>
          </a:fillRef>
          <a:effectRef idx="0">
            <a:schemeClr val="dk1"/>
          </a:effectRef>
          <a:fontRef idx="minor">
            <a:schemeClr val="tx1"/>
          </a:fontRef>
        </p:style>
      </p:cxnSp>
      <p:sp>
        <p:nvSpPr>
          <p:cNvPr id="7" name="Titel 4">
            <a:extLst>
              <a:ext uri="{FF2B5EF4-FFF2-40B4-BE49-F238E27FC236}">
                <a16:creationId xmlns:a16="http://schemas.microsoft.com/office/drawing/2014/main" id="{B2F7A54E-A7F7-0EE2-22B8-B5D59AECA882}"/>
              </a:ext>
            </a:extLst>
          </p:cNvPr>
          <p:cNvSpPr>
            <a:spLocks noGrp="1"/>
          </p:cNvSpPr>
          <p:nvPr>
            <p:ph type="title"/>
          </p:nvPr>
        </p:nvSpPr>
        <p:spPr>
          <a:xfrm>
            <a:off x="540000" y="486251"/>
            <a:ext cx="8520812" cy="833503"/>
          </a:xfrm>
        </p:spPr>
        <p:txBody>
          <a:bodyPr/>
          <a:lstStyle/>
          <a:p>
            <a:r>
              <a:rPr lang="da-DK" dirty="0"/>
              <a:t>Sparekassen - Den korte historie</a:t>
            </a:r>
          </a:p>
        </p:txBody>
      </p:sp>
      <p:sp>
        <p:nvSpPr>
          <p:cNvPr id="8" name="Tekstfelt 7">
            <a:extLst>
              <a:ext uri="{FF2B5EF4-FFF2-40B4-BE49-F238E27FC236}">
                <a16:creationId xmlns:a16="http://schemas.microsoft.com/office/drawing/2014/main" id="{491A40F7-5F1B-F583-E964-A4671376193F}"/>
              </a:ext>
            </a:extLst>
          </p:cNvPr>
          <p:cNvSpPr txBox="1"/>
          <p:nvPr/>
        </p:nvSpPr>
        <p:spPr>
          <a:xfrm>
            <a:off x="522132" y="1291466"/>
            <a:ext cx="1620000" cy="1477328"/>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400" b="1" i="0" u="none" strike="noStrike" kern="1200" cap="none" spc="0" normalizeH="0" baseline="0" noProof="0" dirty="0">
                <a:ln>
                  <a:noFill/>
                </a:ln>
                <a:solidFill>
                  <a:srgbClr val="4EC2EB"/>
                </a:solidFill>
                <a:effectLst/>
                <a:uLnTx/>
                <a:uFillTx/>
                <a:latin typeface="Arial"/>
                <a:ea typeface="+mn-ea"/>
                <a:cs typeface="+mn-cs"/>
              </a:rPr>
              <a:t>2010 </a:t>
            </a:r>
          </a:p>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Arial"/>
                <a:ea typeface="+mn-ea"/>
                <a:cs typeface="+mn-cs"/>
              </a:rPr>
              <a:t>Generationsskifte </a:t>
            </a:r>
            <a:br>
              <a:rPr kumimoji="0" lang="da-DK" sz="1100" b="1" i="0" u="none" strike="noStrike" kern="1200" cap="none" spc="0" normalizeH="0" baseline="0" noProof="0" dirty="0">
                <a:ln>
                  <a:noFill/>
                </a:ln>
                <a:solidFill>
                  <a:prstClr val="black"/>
                </a:solidFill>
                <a:effectLst/>
                <a:uLnTx/>
                <a:uFillTx/>
                <a:latin typeface="Arial"/>
                <a:ea typeface="+mn-ea"/>
                <a:cs typeface="+mn-cs"/>
              </a:rPr>
            </a:br>
            <a:r>
              <a:rPr kumimoji="0" lang="da-DK" sz="1100" b="0" i="0" u="none" strike="noStrike" kern="1200" cap="none" spc="0" normalizeH="0" baseline="0" noProof="0" dirty="0">
                <a:ln>
                  <a:noFill/>
                </a:ln>
                <a:solidFill>
                  <a:prstClr val="black"/>
                </a:solidFill>
                <a:effectLst/>
                <a:uLnTx/>
                <a:uFillTx/>
                <a:latin typeface="Arial"/>
                <a:ea typeface="+mn-ea"/>
                <a:cs typeface="+mn-cs"/>
              </a:rPr>
              <a:t>Udlån 8,6 mia. kr., heraf </a:t>
            </a:r>
            <a:br>
              <a:rPr kumimoji="0" lang="da-DK" sz="1100" b="0" i="0" u="none" strike="noStrike" kern="1200" cap="none" spc="0" normalizeH="0" baseline="0" noProof="0" dirty="0">
                <a:ln>
                  <a:noFill/>
                </a:ln>
                <a:solidFill>
                  <a:prstClr val="black"/>
                </a:solidFill>
                <a:effectLst/>
                <a:uLnTx/>
                <a:uFillTx/>
                <a:latin typeface="Arial"/>
                <a:ea typeface="+mn-ea"/>
                <a:cs typeface="+mn-cs"/>
              </a:rPr>
            </a:br>
            <a:r>
              <a:rPr kumimoji="0" lang="da-DK" sz="1100" b="0" i="0" u="none" strike="noStrike" kern="1200" cap="none" spc="0" normalizeH="0" baseline="0" noProof="0" dirty="0">
                <a:ln>
                  <a:noFill/>
                </a:ln>
                <a:solidFill>
                  <a:prstClr val="black"/>
                </a:solidFill>
                <a:effectLst/>
                <a:uLnTx/>
                <a:uFillTx/>
                <a:latin typeface="Arial"/>
                <a:ea typeface="+mn-ea"/>
                <a:cs typeface="+mn-cs"/>
              </a:rPr>
              <a:t>3 mia. kr. i store svage ejendomseksponeringer, der alle er afviklet i dag. 19 filialer og 264 medarbejdere. </a:t>
            </a:r>
          </a:p>
        </p:txBody>
      </p:sp>
      <p:sp>
        <p:nvSpPr>
          <p:cNvPr id="9" name="Tekstfelt 8">
            <a:extLst>
              <a:ext uri="{FF2B5EF4-FFF2-40B4-BE49-F238E27FC236}">
                <a16:creationId xmlns:a16="http://schemas.microsoft.com/office/drawing/2014/main" id="{8E9F2F79-27C4-D59A-0828-A5AAAD04DDDE}"/>
              </a:ext>
            </a:extLst>
          </p:cNvPr>
          <p:cNvSpPr txBox="1"/>
          <p:nvPr/>
        </p:nvSpPr>
        <p:spPr>
          <a:xfrm>
            <a:off x="2229510" y="2191872"/>
            <a:ext cx="1620000" cy="969496"/>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400" b="1" i="0" u="none" strike="noStrike" kern="1200" cap="none" spc="0" normalizeH="0" baseline="0" noProof="0" dirty="0">
                <a:ln>
                  <a:noFill/>
                </a:ln>
                <a:solidFill>
                  <a:srgbClr val="4EC2EB"/>
                </a:solidFill>
                <a:effectLst/>
                <a:uLnTx/>
                <a:uFillTx/>
                <a:latin typeface="Arial"/>
                <a:ea typeface="+mn-ea"/>
                <a:cs typeface="+mn-cs"/>
              </a:rPr>
              <a:t>2013</a:t>
            </a:r>
          </a:p>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Arial"/>
                <a:ea typeface="+mn-ea"/>
                <a:cs typeface="+mn-cs"/>
              </a:rPr>
              <a:t>Køb af Sparekassen Faaborg</a:t>
            </a:r>
            <a:r>
              <a:rPr kumimoji="0" lang="da-DK" sz="1100" b="0" i="0" u="none" strike="noStrike" kern="1200" cap="none" spc="0" normalizeH="0" baseline="0" noProof="0" dirty="0">
                <a:ln>
                  <a:noFill/>
                </a:ln>
                <a:solidFill>
                  <a:prstClr val="black"/>
                </a:solidFill>
                <a:effectLst/>
                <a:uLnTx/>
                <a:uFillTx/>
                <a:latin typeface="Arial"/>
                <a:ea typeface="+mn-ea"/>
                <a:cs typeface="+mn-cs"/>
              </a:rPr>
              <a:t> (Fyn) </a:t>
            </a:r>
            <a:br>
              <a:rPr kumimoji="0" lang="da-DK" sz="1100" b="0" i="0" u="none" strike="noStrike" kern="1200" cap="none" spc="0" normalizeH="0" baseline="0" noProof="0" dirty="0">
                <a:ln>
                  <a:noFill/>
                </a:ln>
                <a:solidFill>
                  <a:prstClr val="black"/>
                </a:solidFill>
                <a:effectLst/>
                <a:uLnTx/>
                <a:uFillTx/>
                <a:latin typeface="Arial"/>
                <a:ea typeface="+mn-ea"/>
                <a:cs typeface="+mn-cs"/>
              </a:rPr>
            </a:br>
            <a:r>
              <a:rPr kumimoji="0" lang="da-DK" sz="1100" b="0" i="0" u="none" strike="noStrike" kern="1200" cap="none" spc="0" normalizeH="0" baseline="0" noProof="0" dirty="0">
                <a:ln>
                  <a:noFill/>
                </a:ln>
                <a:solidFill>
                  <a:prstClr val="black"/>
                </a:solidFill>
                <a:effectLst/>
                <a:uLnTx/>
                <a:uFillTx/>
                <a:latin typeface="Arial"/>
                <a:ea typeface="+mn-ea"/>
                <a:cs typeface="+mn-cs"/>
              </a:rPr>
              <a:t>Nedskrivninger på 1,5 mia. kr. </a:t>
            </a:r>
          </a:p>
        </p:txBody>
      </p:sp>
      <p:sp>
        <p:nvSpPr>
          <p:cNvPr id="10" name="Tekstfelt 9">
            <a:extLst>
              <a:ext uri="{FF2B5EF4-FFF2-40B4-BE49-F238E27FC236}">
                <a16:creationId xmlns:a16="http://schemas.microsoft.com/office/drawing/2014/main" id="{65E65468-77A2-2E1C-C883-EC7E57666D6C}"/>
              </a:ext>
            </a:extLst>
          </p:cNvPr>
          <p:cNvSpPr txBox="1"/>
          <p:nvPr/>
        </p:nvSpPr>
        <p:spPr>
          <a:xfrm>
            <a:off x="3730696" y="1336795"/>
            <a:ext cx="1783285" cy="13080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400" b="1" i="0" u="none" strike="noStrike" kern="1200" cap="none" spc="0" normalizeH="0" baseline="0" noProof="0" dirty="0">
                <a:ln>
                  <a:noFill/>
                </a:ln>
                <a:solidFill>
                  <a:srgbClr val="4EC2EB"/>
                </a:solidFill>
                <a:effectLst/>
                <a:uLnTx/>
                <a:uFillTx/>
                <a:latin typeface="Arial"/>
                <a:ea typeface="+mn-ea"/>
                <a:cs typeface="+mn-cs"/>
              </a:rPr>
              <a:t>2016 </a:t>
            </a:r>
            <a:r>
              <a:rPr kumimoji="0" lang="da-DK" sz="1100" b="1"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Arial"/>
                <a:ea typeface="+mn-ea"/>
                <a:cs typeface="+mn-cs"/>
              </a:rPr>
              <a:t>Fusion af Sparekassen</a:t>
            </a:r>
            <a:br>
              <a:rPr kumimoji="0" lang="da-DK" sz="1100" b="1" i="0" u="none" strike="noStrike" kern="1200" cap="none" spc="0" normalizeH="0" baseline="0" noProof="0" dirty="0">
                <a:ln>
                  <a:noFill/>
                </a:ln>
                <a:solidFill>
                  <a:prstClr val="black"/>
                </a:solidFill>
                <a:effectLst/>
                <a:uLnTx/>
                <a:uFillTx/>
                <a:latin typeface="Arial"/>
                <a:ea typeface="+mn-ea"/>
                <a:cs typeface="+mn-cs"/>
              </a:rPr>
            </a:br>
            <a:r>
              <a:rPr kumimoji="0" lang="da-DK" sz="1100" b="1" i="0" u="none" strike="noStrike" kern="1200" cap="none" spc="0" normalizeH="0" baseline="0" noProof="0" dirty="0">
                <a:ln>
                  <a:noFill/>
                </a:ln>
                <a:solidFill>
                  <a:prstClr val="black"/>
                </a:solidFill>
                <a:effectLst/>
                <a:uLnTx/>
                <a:uFillTx/>
                <a:latin typeface="Arial"/>
                <a:ea typeface="+mn-ea"/>
                <a:cs typeface="+mn-cs"/>
              </a:rPr>
              <a:t>Sjælland og Sparekassen </a:t>
            </a:r>
            <a:br>
              <a:rPr kumimoji="0" lang="da-DK" sz="1100" b="1" i="0" u="none" strike="noStrike" kern="1200" cap="none" spc="0" normalizeH="0" baseline="0" noProof="0" dirty="0">
                <a:ln>
                  <a:noFill/>
                </a:ln>
                <a:solidFill>
                  <a:prstClr val="black"/>
                </a:solidFill>
                <a:effectLst/>
                <a:uLnTx/>
                <a:uFillTx/>
                <a:latin typeface="Arial"/>
                <a:ea typeface="+mn-ea"/>
                <a:cs typeface="+mn-cs"/>
              </a:rPr>
            </a:br>
            <a:r>
              <a:rPr kumimoji="0" lang="da-DK" sz="1100" b="1" i="0" u="none" strike="noStrike" kern="1200" cap="none" spc="0" normalizeH="0" baseline="0" noProof="0" dirty="0">
                <a:ln>
                  <a:noFill/>
                </a:ln>
                <a:solidFill>
                  <a:prstClr val="black"/>
                </a:solidFill>
                <a:effectLst/>
                <a:uLnTx/>
                <a:uFillTx/>
                <a:latin typeface="Arial"/>
                <a:ea typeface="+mn-ea"/>
                <a:cs typeface="+mn-cs"/>
              </a:rPr>
              <a:t>Fyn </a:t>
            </a:r>
            <a:r>
              <a:rPr kumimoji="0" lang="da-DK" sz="1100" b="0" i="0" u="none" strike="noStrike" kern="1200" cap="none" spc="0" normalizeH="0" baseline="0" noProof="0" dirty="0">
                <a:ln>
                  <a:noFill/>
                </a:ln>
                <a:solidFill>
                  <a:prstClr val="black"/>
                </a:solidFill>
                <a:effectLst/>
                <a:uLnTx/>
                <a:uFillTx/>
                <a:latin typeface="Arial"/>
                <a:ea typeface="+mn-ea"/>
                <a:cs typeface="+mn-cs"/>
              </a:rPr>
              <a:t>til én samlet enhed, Sparekassen Sjælland-Fyn A/S, herunder samme IT-platform (Bankdata).</a:t>
            </a:r>
          </a:p>
        </p:txBody>
      </p:sp>
      <p:sp>
        <p:nvSpPr>
          <p:cNvPr id="11" name="Tekstfelt 10">
            <a:extLst>
              <a:ext uri="{FF2B5EF4-FFF2-40B4-BE49-F238E27FC236}">
                <a16:creationId xmlns:a16="http://schemas.microsoft.com/office/drawing/2014/main" id="{7190DCA5-04E6-DCD6-D3F3-4906325B3180}"/>
              </a:ext>
            </a:extLst>
          </p:cNvPr>
          <p:cNvSpPr txBox="1"/>
          <p:nvPr/>
        </p:nvSpPr>
        <p:spPr>
          <a:xfrm>
            <a:off x="5581447" y="1748590"/>
            <a:ext cx="1620000" cy="1477328"/>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400" b="1" i="0" u="none" strike="noStrike" kern="1200" cap="none" spc="0" normalizeH="0" baseline="0" noProof="0" dirty="0">
                <a:ln>
                  <a:noFill/>
                </a:ln>
                <a:solidFill>
                  <a:srgbClr val="4EC2EB"/>
                </a:solidFill>
                <a:effectLst/>
                <a:uLnTx/>
                <a:uFillTx/>
                <a:latin typeface="Arial"/>
                <a:ea typeface="+mn-ea"/>
                <a:cs typeface="+mn-cs"/>
              </a:rPr>
              <a:t>2018</a:t>
            </a:r>
          </a:p>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Arial"/>
                <a:ea typeface="+mn-ea"/>
                <a:cs typeface="+mn-cs"/>
              </a:rPr>
              <a:t>Aktieudvidelse</a:t>
            </a:r>
            <a:r>
              <a:rPr kumimoji="0" lang="da-DK" sz="1100" b="0" i="0" u="none" strike="noStrike" kern="1200" cap="none" spc="0" normalizeH="0" baseline="0" noProof="0" dirty="0">
                <a:ln>
                  <a:noFill/>
                </a:ln>
                <a:solidFill>
                  <a:prstClr val="black"/>
                </a:solidFill>
                <a:effectLst/>
                <a:uLnTx/>
                <a:uFillTx/>
                <a:latin typeface="Arial"/>
                <a:ea typeface="+mn-ea"/>
                <a:cs typeface="+mn-cs"/>
              </a:rPr>
              <a:t> </a:t>
            </a:r>
            <a:br>
              <a:rPr kumimoji="0" lang="da-DK" sz="1100" b="0" i="0" u="none" strike="noStrike" kern="1200" cap="none" spc="0" normalizeH="0" baseline="0" noProof="0" dirty="0">
                <a:ln>
                  <a:noFill/>
                </a:ln>
                <a:solidFill>
                  <a:prstClr val="black"/>
                </a:solidFill>
                <a:effectLst/>
                <a:uLnTx/>
                <a:uFillTx/>
                <a:latin typeface="Arial"/>
                <a:ea typeface="+mn-ea"/>
                <a:cs typeface="+mn-cs"/>
              </a:rPr>
            </a:br>
            <a:r>
              <a:rPr kumimoji="0" lang="da-DK" sz="1100" b="0" i="0" u="none" strike="noStrike" kern="1200" cap="none" spc="0" normalizeH="0" baseline="0" noProof="0" dirty="0">
                <a:ln>
                  <a:noFill/>
                </a:ln>
                <a:solidFill>
                  <a:prstClr val="black"/>
                </a:solidFill>
                <a:effectLst/>
                <a:uLnTx/>
                <a:uFillTx/>
                <a:latin typeface="Arial"/>
                <a:ea typeface="+mn-ea"/>
                <a:cs typeface="+mn-cs"/>
              </a:rPr>
              <a:t>på 450 mio. kr. (brutto). Refinansiering af dyr efterstående kapital på 492 mio. kr. Rentebesparelse på</a:t>
            </a:r>
            <a:br>
              <a:rPr kumimoji="0" lang="da-DK" sz="1100" b="0" i="0" u="none" strike="noStrike" kern="1200" cap="none" spc="0" normalizeH="0" baseline="0" noProof="0" dirty="0">
                <a:ln>
                  <a:noFill/>
                </a:ln>
                <a:solidFill>
                  <a:prstClr val="black"/>
                </a:solidFill>
                <a:effectLst/>
                <a:uLnTx/>
                <a:uFillTx/>
                <a:latin typeface="Arial"/>
                <a:ea typeface="+mn-ea"/>
                <a:cs typeface="+mn-cs"/>
              </a:rPr>
            </a:br>
            <a:r>
              <a:rPr kumimoji="0" lang="da-DK" sz="1100" b="0" i="0" u="none" strike="noStrike" kern="1200" cap="none" spc="0" normalizeH="0" baseline="0" noProof="0" dirty="0">
                <a:ln>
                  <a:noFill/>
                </a:ln>
                <a:solidFill>
                  <a:prstClr val="black"/>
                </a:solidFill>
                <a:effectLst/>
                <a:uLnTx/>
                <a:uFillTx/>
                <a:latin typeface="Arial"/>
                <a:ea typeface="+mn-ea"/>
                <a:cs typeface="+mn-cs"/>
              </a:rPr>
              <a:t>35 mio. kr. (hybride lån). </a:t>
            </a:r>
          </a:p>
        </p:txBody>
      </p:sp>
      <p:sp>
        <p:nvSpPr>
          <p:cNvPr id="12" name="Tekstfelt 11">
            <a:extLst>
              <a:ext uri="{FF2B5EF4-FFF2-40B4-BE49-F238E27FC236}">
                <a16:creationId xmlns:a16="http://schemas.microsoft.com/office/drawing/2014/main" id="{4D37A88A-C062-A79C-8B06-8920B55A7BCB}"/>
              </a:ext>
            </a:extLst>
          </p:cNvPr>
          <p:cNvSpPr txBox="1"/>
          <p:nvPr/>
        </p:nvSpPr>
        <p:spPr>
          <a:xfrm>
            <a:off x="7155850" y="1287772"/>
            <a:ext cx="1350112" cy="969496"/>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400" b="1" i="0" u="none" strike="noStrike" kern="1200" cap="none" spc="0" normalizeH="0" baseline="0" noProof="0" dirty="0">
                <a:ln>
                  <a:noFill/>
                </a:ln>
                <a:solidFill>
                  <a:srgbClr val="4EC2EB"/>
                </a:solidFill>
                <a:effectLst/>
                <a:uLnTx/>
                <a:uFillTx/>
                <a:latin typeface="Arial"/>
                <a:ea typeface="+mn-ea"/>
                <a:cs typeface="+mn-cs"/>
              </a:rPr>
              <a:t>2020</a:t>
            </a:r>
          </a:p>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Arial"/>
                <a:ea typeface="+mn-ea"/>
                <a:cs typeface="+mn-cs"/>
              </a:rPr>
              <a:t>Vækst</a:t>
            </a:r>
            <a:r>
              <a:rPr kumimoji="0" lang="da-DK" sz="1100" b="0" i="0" u="none" strike="noStrike" kern="1200" cap="none" spc="0" normalizeH="0" baseline="0" noProof="0" dirty="0">
                <a:ln>
                  <a:noFill/>
                </a:ln>
                <a:solidFill>
                  <a:prstClr val="black"/>
                </a:solidFill>
                <a:effectLst/>
                <a:uLnTx/>
                <a:uFillTx/>
                <a:latin typeface="Arial"/>
                <a:ea typeface="+mn-ea"/>
                <a:cs typeface="+mn-cs"/>
              </a:rPr>
              <a:t> i formue-</a:t>
            </a:r>
            <a:br>
              <a:rPr kumimoji="0" lang="da-DK" sz="1100" b="0" i="0" u="none" strike="noStrike" kern="1200" cap="none" spc="0" normalizeH="0" baseline="0" noProof="0" dirty="0">
                <a:ln>
                  <a:noFill/>
                </a:ln>
                <a:solidFill>
                  <a:prstClr val="black"/>
                </a:solidFill>
                <a:effectLst/>
                <a:uLnTx/>
                <a:uFillTx/>
                <a:latin typeface="Arial"/>
                <a:ea typeface="+mn-ea"/>
                <a:cs typeface="+mn-cs"/>
              </a:rPr>
            </a:br>
            <a:r>
              <a:rPr kumimoji="0" lang="da-DK" sz="1100" b="0" i="0" u="none" strike="noStrike" kern="1200" cap="none" spc="0" normalizeH="0" baseline="0" noProof="0" dirty="0">
                <a:ln>
                  <a:noFill/>
                </a:ln>
                <a:solidFill>
                  <a:prstClr val="black"/>
                </a:solidFill>
                <a:effectLst/>
                <a:uLnTx/>
                <a:uFillTx/>
                <a:latin typeface="Arial"/>
                <a:ea typeface="+mn-ea"/>
                <a:cs typeface="+mn-cs"/>
              </a:rPr>
              <a:t>området samt pris- </a:t>
            </a:r>
            <a:br>
              <a:rPr kumimoji="0" lang="da-DK" sz="1100" b="0" i="0" u="none" strike="noStrike" kern="1200" cap="none" spc="0" normalizeH="0" baseline="0" noProof="0" dirty="0">
                <a:ln>
                  <a:noFill/>
                </a:ln>
                <a:solidFill>
                  <a:prstClr val="black"/>
                </a:solidFill>
                <a:effectLst/>
                <a:uLnTx/>
                <a:uFillTx/>
                <a:latin typeface="Arial"/>
                <a:ea typeface="+mn-ea"/>
                <a:cs typeface="+mn-cs"/>
              </a:rPr>
            </a:br>
            <a:r>
              <a:rPr kumimoji="0" lang="da-DK" sz="1100" b="0" i="0" u="none" strike="noStrike" kern="1200" cap="none" spc="0" normalizeH="0" baseline="0" noProof="0" dirty="0">
                <a:ln>
                  <a:noFill/>
                </a:ln>
                <a:solidFill>
                  <a:prstClr val="black"/>
                </a:solidFill>
                <a:effectLst/>
                <a:uLnTx/>
                <a:uFillTx/>
                <a:latin typeface="Arial"/>
                <a:ea typeface="+mn-ea"/>
                <a:cs typeface="+mn-cs"/>
              </a:rPr>
              <a:t>og omkostnings-optimering.</a:t>
            </a:r>
          </a:p>
        </p:txBody>
      </p:sp>
      <p:sp>
        <p:nvSpPr>
          <p:cNvPr id="13" name="Tekstfelt 12">
            <a:extLst>
              <a:ext uri="{FF2B5EF4-FFF2-40B4-BE49-F238E27FC236}">
                <a16:creationId xmlns:a16="http://schemas.microsoft.com/office/drawing/2014/main" id="{7C75DEF8-F64C-4C16-7B7E-150D843350FC}"/>
              </a:ext>
            </a:extLst>
          </p:cNvPr>
          <p:cNvSpPr txBox="1"/>
          <p:nvPr/>
        </p:nvSpPr>
        <p:spPr>
          <a:xfrm>
            <a:off x="7639731" y="4595210"/>
            <a:ext cx="2127675" cy="13080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400" b="1" i="0" u="none" strike="noStrike" kern="1200" cap="none" spc="0" normalizeH="0" baseline="0" noProof="0" dirty="0">
                <a:ln>
                  <a:noFill/>
                </a:ln>
                <a:solidFill>
                  <a:srgbClr val="4EC2EB"/>
                </a:solidFill>
                <a:effectLst/>
                <a:uLnTx/>
                <a:uFillTx/>
                <a:latin typeface="Arial"/>
                <a:ea typeface="+mn-ea"/>
                <a:cs typeface="+mn-cs"/>
              </a:rPr>
              <a:t>2021</a:t>
            </a:r>
          </a:p>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Arial"/>
                <a:ea typeface="+mn-ea"/>
                <a:cs typeface="+mn-cs"/>
              </a:rPr>
              <a:t>Finansielle mål i Nye Veje indfries </a:t>
            </a:r>
            <a:r>
              <a:rPr kumimoji="0" lang="da-DK" sz="1100" b="0" i="0" u="none" strike="noStrike" kern="1200" cap="none" spc="0" normalizeH="0" baseline="0" noProof="0" dirty="0">
                <a:ln>
                  <a:noFill/>
                </a:ln>
                <a:solidFill>
                  <a:prstClr val="black"/>
                </a:solidFill>
                <a:effectLst/>
                <a:uLnTx/>
                <a:uFillTx/>
                <a:latin typeface="Arial"/>
                <a:ea typeface="+mn-ea"/>
                <a:cs typeface="+mn-cs"/>
              </a:rPr>
              <a:t>i stort omfang. </a:t>
            </a:r>
            <a:br>
              <a:rPr kumimoji="0" lang="da-DK" sz="1100" b="0" i="0" u="none" strike="noStrike" kern="1200" cap="none" spc="0" normalizeH="0" baseline="0" noProof="0" dirty="0">
                <a:ln>
                  <a:noFill/>
                </a:ln>
                <a:solidFill>
                  <a:prstClr val="black"/>
                </a:solidFill>
                <a:effectLst/>
                <a:uLnTx/>
                <a:uFillTx/>
                <a:latin typeface="Arial"/>
                <a:ea typeface="+mn-ea"/>
                <a:cs typeface="+mn-cs"/>
              </a:rPr>
            </a:br>
            <a:br>
              <a:rPr kumimoji="0" lang="da-DK" sz="1100" b="0" i="0" u="none" strike="noStrike" kern="1200" cap="none" spc="0" normalizeH="0" baseline="0" noProof="0" dirty="0">
                <a:ln>
                  <a:noFill/>
                </a:ln>
                <a:solidFill>
                  <a:prstClr val="black"/>
                </a:solidFill>
                <a:effectLst/>
                <a:uLnTx/>
                <a:uFillTx/>
                <a:latin typeface="Arial"/>
                <a:ea typeface="+mn-ea"/>
                <a:cs typeface="+mn-cs"/>
              </a:rPr>
            </a:br>
            <a:r>
              <a:rPr kumimoji="0" lang="da-DK" sz="1100" b="1" i="0" u="none" strike="noStrike" kern="1200" cap="none" spc="0" normalizeH="0" baseline="0" noProof="0" dirty="0">
                <a:ln>
                  <a:noFill/>
                </a:ln>
                <a:solidFill>
                  <a:prstClr val="black"/>
                </a:solidFill>
                <a:effectLst/>
                <a:uLnTx/>
                <a:uFillTx/>
                <a:latin typeface="Arial"/>
                <a:ea typeface="+mn-ea"/>
                <a:cs typeface="+mn-cs"/>
              </a:rPr>
              <a:t>Stor vækst </a:t>
            </a:r>
            <a:r>
              <a:rPr kumimoji="0" lang="da-DK" sz="1100" b="0" i="0" u="none" strike="noStrike" kern="1200" cap="none" spc="0" normalizeH="0" baseline="0" noProof="0" dirty="0">
                <a:ln>
                  <a:noFill/>
                </a:ln>
                <a:solidFill>
                  <a:prstClr val="black"/>
                </a:solidFill>
                <a:effectLst/>
                <a:uLnTx/>
                <a:uFillTx/>
                <a:latin typeface="Arial"/>
                <a:ea typeface="+mn-ea"/>
                <a:cs typeface="+mn-cs"/>
              </a:rPr>
              <a:t>på investeringsområdet.</a:t>
            </a:r>
            <a:br>
              <a:rPr kumimoji="0" lang="da-DK" sz="1100" b="0" i="0" u="none" strike="noStrike" kern="1200" cap="none" spc="0" normalizeH="0" baseline="0" noProof="0" dirty="0">
                <a:ln>
                  <a:noFill/>
                </a:ln>
                <a:solidFill>
                  <a:prstClr val="black"/>
                </a:solidFill>
                <a:effectLst/>
                <a:uLnTx/>
                <a:uFillTx/>
                <a:latin typeface="Arial"/>
                <a:ea typeface="+mn-ea"/>
                <a:cs typeface="+mn-cs"/>
              </a:rPr>
            </a:br>
            <a:endParaRPr kumimoji="0" lang="da-DK" sz="11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Tekstfelt 13">
            <a:extLst>
              <a:ext uri="{FF2B5EF4-FFF2-40B4-BE49-F238E27FC236}">
                <a16:creationId xmlns:a16="http://schemas.microsoft.com/office/drawing/2014/main" id="{85D8D90F-AFA3-5081-EF7E-66B13D3B2ADE}"/>
              </a:ext>
            </a:extLst>
          </p:cNvPr>
          <p:cNvSpPr txBox="1"/>
          <p:nvPr/>
        </p:nvSpPr>
        <p:spPr>
          <a:xfrm>
            <a:off x="5904361" y="3947510"/>
            <a:ext cx="1620000" cy="630942"/>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400" b="1" i="0" u="none" strike="noStrike" kern="1200" cap="none" spc="0" normalizeH="0" baseline="0" noProof="0" dirty="0">
                <a:ln>
                  <a:noFill/>
                </a:ln>
                <a:solidFill>
                  <a:srgbClr val="4EC2EB"/>
                </a:solidFill>
                <a:effectLst/>
                <a:uLnTx/>
                <a:uFillTx/>
                <a:latin typeface="Arial"/>
                <a:ea typeface="+mn-ea"/>
                <a:cs typeface="+mn-cs"/>
              </a:rPr>
              <a:t>2019</a:t>
            </a:r>
          </a:p>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Arial"/>
                <a:ea typeface="+mn-ea"/>
                <a:cs typeface="+mn-cs"/>
              </a:rPr>
              <a:t>Pris- og omkostnings-optimeringer</a:t>
            </a:r>
          </a:p>
        </p:txBody>
      </p:sp>
      <p:sp>
        <p:nvSpPr>
          <p:cNvPr id="15" name="Tekstfelt 14">
            <a:extLst>
              <a:ext uri="{FF2B5EF4-FFF2-40B4-BE49-F238E27FC236}">
                <a16:creationId xmlns:a16="http://schemas.microsoft.com/office/drawing/2014/main" id="{41D3073B-AB7D-DF2A-2F03-56AFC7961D4F}"/>
              </a:ext>
            </a:extLst>
          </p:cNvPr>
          <p:cNvSpPr txBox="1"/>
          <p:nvPr/>
        </p:nvSpPr>
        <p:spPr>
          <a:xfrm>
            <a:off x="4272144" y="4420270"/>
            <a:ext cx="1620000" cy="1477328"/>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400" b="1" i="0" u="none" strike="noStrike" kern="1200" cap="none" spc="0" normalizeH="0" baseline="0" noProof="0" dirty="0">
                <a:ln>
                  <a:noFill/>
                </a:ln>
                <a:solidFill>
                  <a:srgbClr val="4EC2EB"/>
                </a:solidFill>
                <a:effectLst/>
                <a:uLnTx/>
                <a:uFillTx/>
                <a:latin typeface="Arial"/>
                <a:ea typeface="+mn-ea"/>
                <a:cs typeface="+mn-cs"/>
              </a:rPr>
              <a:t>2017</a:t>
            </a:r>
          </a:p>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Arial"/>
                <a:ea typeface="+mn-ea"/>
                <a:cs typeface="+mn-cs"/>
              </a:rPr>
              <a:t>NYE VEJE 2021 </a:t>
            </a:r>
            <a:br>
              <a:rPr kumimoji="0" lang="da-DK" sz="1100" b="1" i="0" u="none" strike="noStrike" kern="1200" cap="none" spc="0" normalizeH="0" baseline="0" noProof="0" dirty="0">
                <a:ln>
                  <a:noFill/>
                </a:ln>
                <a:solidFill>
                  <a:prstClr val="black"/>
                </a:solidFill>
                <a:effectLst/>
                <a:uLnTx/>
                <a:uFillTx/>
                <a:latin typeface="Arial"/>
                <a:ea typeface="+mn-ea"/>
                <a:cs typeface="+mn-cs"/>
              </a:rPr>
            </a:br>
            <a:r>
              <a:rPr kumimoji="0" lang="da-DK" sz="1100" b="0" i="0" u="none" strike="noStrike" kern="1200" cap="none" spc="0" normalizeH="0" baseline="0" noProof="0" dirty="0">
                <a:ln>
                  <a:noFill/>
                </a:ln>
                <a:solidFill>
                  <a:prstClr val="black"/>
                </a:solidFill>
                <a:effectLst/>
                <a:uLnTx/>
                <a:uFillTx/>
                <a:latin typeface="Arial"/>
                <a:ea typeface="+mn-ea"/>
                <a:cs typeface="+mn-cs"/>
              </a:rPr>
              <a:t>lanceres med hovedbudskaberne styrkelse af kapital-strukturen samt betydelig forbedring af indtjeningen som mål. </a:t>
            </a:r>
          </a:p>
        </p:txBody>
      </p:sp>
      <p:sp>
        <p:nvSpPr>
          <p:cNvPr id="16" name="Tekstfelt 15">
            <a:extLst>
              <a:ext uri="{FF2B5EF4-FFF2-40B4-BE49-F238E27FC236}">
                <a16:creationId xmlns:a16="http://schemas.microsoft.com/office/drawing/2014/main" id="{110D1B73-5AF2-60CF-2A69-4A0B20BC9852}"/>
              </a:ext>
            </a:extLst>
          </p:cNvPr>
          <p:cNvSpPr txBox="1"/>
          <p:nvPr/>
        </p:nvSpPr>
        <p:spPr>
          <a:xfrm>
            <a:off x="2903615" y="5199597"/>
            <a:ext cx="1620000" cy="461665"/>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400" b="1" i="0" u="none" strike="noStrike" kern="1200" cap="none" spc="0" normalizeH="0" baseline="0" noProof="0" dirty="0">
                <a:ln>
                  <a:noFill/>
                </a:ln>
                <a:solidFill>
                  <a:srgbClr val="4EC2EB"/>
                </a:solidFill>
                <a:effectLst/>
                <a:uLnTx/>
                <a:uFillTx/>
                <a:latin typeface="Arial"/>
                <a:ea typeface="+mn-ea"/>
                <a:cs typeface="+mn-cs"/>
              </a:rPr>
              <a:t>2015</a:t>
            </a:r>
          </a:p>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Arial"/>
                <a:ea typeface="+mn-ea"/>
                <a:cs typeface="+mn-cs"/>
              </a:rPr>
              <a:t>Børsnotering</a:t>
            </a:r>
          </a:p>
        </p:txBody>
      </p:sp>
      <p:sp>
        <p:nvSpPr>
          <p:cNvPr id="17" name="Tekstfelt 16">
            <a:extLst>
              <a:ext uri="{FF2B5EF4-FFF2-40B4-BE49-F238E27FC236}">
                <a16:creationId xmlns:a16="http://schemas.microsoft.com/office/drawing/2014/main" id="{DDE48297-AB27-B63A-0679-19FEABB86573}"/>
              </a:ext>
            </a:extLst>
          </p:cNvPr>
          <p:cNvSpPr txBox="1"/>
          <p:nvPr/>
        </p:nvSpPr>
        <p:spPr>
          <a:xfrm>
            <a:off x="1614594" y="4231744"/>
            <a:ext cx="1620000" cy="630942"/>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400" b="1" i="0" u="none" strike="noStrike" kern="1200" cap="none" spc="0" normalizeH="0" baseline="0" noProof="0" dirty="0">
                <a:ln>
                  <a:noFill/>
                </a:ln>
                <a:solidFill>
                  <a:srgbClr val="4EC2EB"/>
                </a:solidFill>
                <a:effectLst/>
                <a:uLnTx/>
                <a:uFillTx/>
                <a:latin typeface="Arial"/>
                <a:ea typeface="+mn-ea"/>
                <a:cs typeface="+mn-cs"/>
              </a:rPr>
              <a:t>2011</a:t>
            </a:r>
          </a:p>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Arial"/>
                <a:ea typeface="+mn-ea"/>
                <a:cs typeface="+mn-cs"/>
              </a:rPr>
              <a:t>Køb af Max Bank </a:t>
            </a:r>
            <a:br>
              <a:rPr kumimoji="0" lang="da-DK" sz="1100" b="1" i="0" u="none" strike="noStrike" kern="1200" cap="none" spc="0" normalizeH="0" baseline="0" noProof="0" dirty="0">
                <a:ln>
                  <a:noFill/>
                </a:ln>
                <a:solidFill>
                  <a:prstClr val="black"/>
                </a:solidFill>
                <a:effectLst/>
                <a:uLnTx/>
                <a:uFillTx/>
                <a:latin typeface="Arial"/>
                <a:ea typeface="+mn-ea"/>
                <a:cs typeface="+mn-cs"/>
              </a:rPr>
            </a:br>
            <a:r>
              <a:rPr kumimoji="0" lang="da-DK" sz="1100" b="0" i="0" u="none" strike="noStrike" kern="1200" cap="none" spc="0" normalizeH="0" baseline="0" noProof="0" dirty="0">
                <a:ln>
                  <a:noFill/>
                </a:ln>
                <a:solidFill>
                  <a:prstClr val="black"/>
                </a:solidFill>
                <a:effectLst/>
                <a:uLnTx/>
                <a:uFillTx/>
                <a:latin typeface="Arial"/>
                <a:ea typeface="+mn-ea"/>
                <a:cs typeface="+mn-cs"/>
              </a:rPr>
              <a:t>(den grønne del)</a:t>
            </a:r>
          </a:p>
        </p:txBody>
      </p:sp>
      <p:sp>
        <p:nvSpPr>
          <p:cNvPr id="18" name="Tekstfelt 17">
            <a:extLst>
              <a:ext uri="{FF2B5EF4-FFF2-40B4-BE49-F238E27FC236}">
                <a16:creationId xmlns:a16="http://schemas.microsoft.com/office/drawing/2014/main" id="{EDD8C0E9-8B65-9FF3-8AFD-0DB8AD5C13B3}"/>
              </a:ext>
            </a:extLst>
          </p:cNvPr>
          <p:cNvSpPr txBox="1"/>
          <p:nvPr/>
        </p:nvSpPr>
        <p:spPr>
          <a:xfrm>
            <a:off x="8385934" y="1871237"/>
            <a:ext cx="1620000" cy="13080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400" b="1" i="0" u="none" strike="noStrike" kern="1200" cap="none" spc="0" normalizeH="0" baseline="0" noProof="0" dirty="0">
                <a:ln>
                  <a:noFill/>
                </a:ln>
                <a:solidFill>
                  <a:srgbClr val="4EC2EB"/>
                </a:solidFill>
                <a:effectLst/>
                <a:uLnTx/>
                <a:uFillTx/>
                <a:latin typeface="Arial"/>
                <a:ea typeface="+mn-ea"/>
                <a:cs typeface="+mn-cs"/>
              </a:rPr>
              <a:t>2022</a:t>
            </a:r>
          </a:p>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Arial"/>
                <a:ea typeface="+mn-ea"/>
                <a:cs typeface="+mn-cs"/>
              </a:rPr>
              <a:t>MOD NYE MÅL</a:t>
            </a:r>
            <a:br>
              <a:rPr kumimoji="0" lang="da-DK" sz="1100" b="1" i="0" u="none" strike="noStrike" kern="1200" cap="none" spc="0" normalizeH="0" baseline="0" noProof="0" dirty="0">
                <a:ln>
                  <a:noFill/>
                </a:ln>
                <a:solidFill>
                  <a:prstClr val="black"/>
                </a:solidFill>
                <a:effectLst/>
                <a:uLnTx/>
                <a:uFillTx/>
                <a:latin typeface="Arial"/>
                <a:ea typeface="+mn-ea"/>
                <a:cs typeface="+mn-cs"/>
              </a:rPr>
            </a:br>
            <a:r>
              <a:rPr kumimoji="0" lang="da-DK" sz="11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lanceres med det formål at styrke sparekassen yderligere frem mod 2025, hvor sparekassen fylder 200 år.</a:t>
            </a:r>
            <a:endParaRPr kumimoji="0" lang="da-DK" sz="11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Ellipse 18">
            <a:extLst>
              <a:ext uri="{FF2B5EF4-FFF2-40B4-BE49-F238E27FC236}">
                <a16:creationId xmlns:a16="http://schemas.microsoft.com/office/drawing/2014/main" id="{0AC600D7-5295-3CCB-C856-963B9793464B}"/>
              </a:ext>
            </a:extLst>
          </p:cNvPr>
          <p:cNvSpPr/>
          <p:nvPr/>
        </p:nvSpPr>
        <p:spPr>
          <a:xfrm>
            <a:off x="11041530" y="3455750"/>
            <a:ext cx="116567" cy="116567"/>
          </a:xfrm>
          <a:prstGeom prst="ellipse">
            <a:avLst/>
          </a:prstGeom>
          <a:solidFill>
            <a:srgbClr val="3F2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0" name="Ellipse 19">
            <a:extLst>
              <a:ext uri="{FF2B5EF4-FFF2-40B4-BE49-F238E27FC236}">
                <a16:creationId xmlns:a16="http://schemas.microsoft.com/office/drawing/2014/main" id="{5E0B1E68-A098-976F-FEED-B711E3469ED5}"/>
              </a:ext>
            </a:extLst>
          </p:cNvPr>
          <p:cNvSpPr/>
          <p:nvPr/>
        </p:nvSpPr>
        <p:spPr>
          <a:xfrm>
            <a:off x="255000" y="3534088"/>
            <a:ext cx="108000" cy="108000"/>
          </a:xfrm>
          <a:prstGeom prst="ellipse">
            <a:avLst/>
          </a:prstGeom>
          <a:solidFill>
            <a:srgbClr val="00A0DC"/>
          </a:solidFill>
          <a:ln>
            <a:solidFill>
              <a:srgbClr val="00A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Tekstfelt 20">
            <a:extLst>
              <a:ext uri="{FF2B5EF4-FFF2-40B4-BE49-F238E27FC236}">
                <a16:creationId xmlns:a16="http://schemas.microsoft.com/office/drawing/2014/main" id="{BEC3B89A-D224-FFA3-7CD5-F4DC86BD0E41}"/>
              </a:ext>
            </a:extLst>
          </p:cNvPr>
          <p:cNvSpPr txBox="1"/>
          <p:nvPr/>
        </p:nvSpPr>
        <p:spPr>
          <a:xfrm>
            <a:off x="113598" y="4418814"/>
            <a:ext cx="1620000" cy="1138773"/>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400" b="1" i="0" u="none" strike="noStrike" kern="1200" cap="none" spc="0" normalizeH="0" baseline="0" noProof="0" dirty="0">
                <a:ln>
                  <a:noFill/>
                </a:ln>
                <a:solidFill>
                  <a:srgbClr val="4EC2EB"/>
                </a:solidFill>
                <a:effectLst/>
                <a:uLnTx/>
                <a:uFillTx/>
                <a:latin typeface="Arial"/>
                <a:ea typeface="+mn-ea"/>
                <a:cs typeface="+mn-cs"/>
              </a:rPr>
              <a:t>1825</a:t>
            </a:r>
          </a:p>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Arial"/>
                <a:ea typeface="+mn-ea"/>
                <a:cs typeface="+mn-cs"/>
              </a:rPr>
              <a:t>Sparekassen grundlægges </a:t>
            </a:r>
            <a:br>
              <a:rPr kumimoji="0" lang="da-DK" sz="1100" b="1" i="0" u="none" strike="noStrike" kern="1200" cap="none" spc="0" normalizeH="0" baseline="0" noProof="0" dirty="0">
                <a:ln>
                  <a:noFill/>
                </a:ln>
                <a:solidFill>
                  <a:prstClr val="black"/>
                </a:solidFill>
                <a:effectLst/>
                <a:uLnTx/>
                <a:uFillTx/>
                <a:latin typeface="Arial"/>
                <a:ea typeface="+mn-ea"/>
                <a:cs typeface="+mn-cs"/>
              </a:rPr>
            </a:br>
            <a:r>
              <a:rPr kumimoji="0" lang="da-DK" sz="1100" b="0" i="0" u="none" strike="noStrike" kern="1200" cap="none" spc="0" normalizeH="0" baseline="0" noProof="0" dirty="0">
                <a:ln>
                  <a:noFill/>
                </a:ln>
                <a:solidFill>
                  <a:prstClr val="black"/>
                </a:solidFill>
                <a:effectLst/>
                <a:uLnTx/>
                <a:uFillTx/>
                <a:latin typeface="Arial"/>
                <a:ea typeface="+mn-ea"/>
                <a:cs typeface="+mn-cs"/>
              </a:rPr>
              <a:t>på det, der i dag kendes som Torbenfeldt Gods nær Holbæk.</a:t>
            </a:r>
          </a:p>
        </p:txBody>
      </p:sp>
      <p:sp>
        <p:nvSpPr>
          <p:cNvPr id="22" name="Ellipse 21">
            <a:extLst>
              <a:ext uri="{FF2B5EF4-FFF2-40B4-BE49-F238E27FC236}">
                <a16:creationId xmlns:a16="http://schemas.microsoft.com/office/drawing/2014/main" id="{7DDC0A87-ADA5-4469-77C0-E78C0783B9D7}"/>
              </a:ext>
            </a:extLst>
          </p:cNvPr>
          <p:cNvSpPr/>
          <p:nvPr/>
        </p:nvSpPr>
        <p:spPr>
          <a:xfrm>
            <a:off x="818537" y="3524398"/>
            <a:ext cx="108000" cy="108000"/>
          </a:xfrm>
          <a:prstGeom prst="ellipse">
            <a:avLst/>
          </a:prstGeom>
          <a:solidFill>
            <a:srgbClr val="00A0DC"/>
          </a:solidFill>
          <a:ln>
            <a:solidFill>
              <a:srgbClr val="00A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3" name="Ellipse 22">
            <a:extLst>
              <a:ext uri="{FF2B5EF4-FFF2-40B4-BE49-F238E27FC236}">
                <a16:creationId xmlns:a16="http://schemas.microsoft.com/office/drawing/2014/main" id="{B6ACB8DD-4217-D080-054B-AE116B688D5F}"/>
              </a:ext>
            </a:extLst>
          </p:cNvPr>
          <p:cNvSpPr/>
          <p:nvPr/>
        </p:nvSpPr>
        <p:spPr>
          <a:xfrm>
            <a:off x="1784504" y="3519928"/>
            <a:ext cx="108000" cy="108000"/>
          </a:xfrm>
          <a:prstGeom prst="ellipse">
            <a:avLst/>
          </a:prstGeom>
          <a:solidFill>
            <a:srgbClr val="00A0DC"/>
          </a:solidFill>
          <a:ln>
            <a:solidFill>
              <a:srgbClr val="00A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4" name="Ellipse 23">
            <a:extLst>
              <a:ext uri="{FF2B5EF4-FFF2-40B4-BE49-F238E27FC236}">
                <a16:creationId xmlns:a16="http://schemas.microsoft.com/office/drawing/2014/main" id="{ED2F855C-0897-D745-F67F-3051981F2CD7}"/>
              </a:ext>
            </a:extLst>
          </p:cNvPr>
          <p:cNvSpPr/>
          <p:nvPr/>
        </p:nvSpPr>
        <p:spPr>
          <a:xfrm>
            <a:off x="2337151" y="3512559"/>
            <a:ext cx="108000" cy="108000"/>
          </a:xfrm>
          <a:prstGeom prst="ellipse">
            <a:avLst/>
          </a:prstGeom>
          <a:solidFill>
            <a:srgbClr val="00A0DC"/>
          </a:solidFill>
          <a:ln>
            <a:solidFill>
              <a:srgbClr val="00A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Ellipse 24">
            <a:extLst>
              <a:ext uri="{FF2B5EF4-FFF2-40B4-BE49-F238E27FC236}">
                <a16:creationId xmlns:a16="http://schemas.microsoft.com/office/drawing/2014/main" id="{F07D3D21-B811-C673-DC1C-782C8695FA44}"/>
              </a:ext>
            </a:extLst>
          </p:cNvPr>
          <p:cNvSpPr/>
          <p:nvPr/>
        </p:nvSpPr>
        <p:spPr>
          <a:xfrm>
            <a:off x="3041194" y="3498087"/>
            <a:ext cx="108000" cy="108000"/>
          </a:xfrm>
          <a:prstGeom prst="ellipse">
            <a:avLst/>
          </a:prstGeom>
          <a:solidFill>
            <a:srgbClr val="00A0DC"/>
          </a:solidFill>
          <a:ln>
            <a:solidFill>
              <a:srgbClr val="00A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6" name="Ellipse 25">
            <a:extLst>
              <a:ext uri="{FF2B5EF4-FFF2-40B4-BE49-F238E27FC236}">
                <a16:creationId xmlns:a16="http://schemas.microsoft.com/office/drawing/2014/main" id="{F2099B23-D523-E650-1B82-9637AEDAA988}"/>
              </a:ext>
            </a:extLst>
          </p:cNvPr>
          <p:cNvSpPr/>
          <p:nvPr/>
        </p:nvSpPr>
        <p:spPr>
          <a:xfrm>
            <a:off x="3896548" y="3498087"/>
            <a:ext cx="108000" cy="108000"/>
          </a:xfrm>
          <a:prstGeom prst="ellipse">
            <a:avLst/>
          </a:prstGeom>
          <a:solidFill>
            <a:srgbClr val="00A0DC"/>
          </a:solidFill>
          <a:ln>
            <a:solidFill>
              <a:srgbClr val="00A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7" name="Ellipse 26">
            <a:extLst>
              <a:ext uri="{FF2B5EF4-FFF2-40B4-BE49-F238E27FC236}">
                <a16:creationId xmlns:a16="http://schemas.microsoft.com/office/drawing/2014/main" id="{A5517E80-3311-5AAA-BDB5-485817C47B91}"/>
              </a:ext>
            </a:extLst>
          </p:cNvPr>
          <p:cNvSpPr/>
          <p:nvPr/>
        </p:nvSpPr>
        <p:spPr>
          <a:xfrm>
            <a:off x="4426745" y="3498087"/>
            <a:ext cx="108000" cy="108000"/>
          </a:xfrm>
          <a:prstGeom prst="ellipse">
            <a:avLst/>
          </a:prstGeom>
          <a:solidFill>
            <a:srgbClr val="00A0DC"/>
          </a:solidFill>
          <a:ln>
            <a:solidFill>
              <a:srgbClr val="00A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8" name="Ellipse 27">
            <a:extLst>
              <a:ext uri="{FF2B5EF4-FFF2-40B4-BE49-F238E27FC236}">
                <a16:creationId xmlns:a16="http://schemas.microsoft.com/office/drawing/2014/main" id="{6DCEF2DF-0DF7-8CA3-C267-E29E5C56DB72}"/>
              </a:ext>
            </a:extLst>
          </p:cNvPr>
          <p:cNvSpPr/>
          <p:nvPr/>
        </p:nvSpPr>
        <p:spPr>
          <a:xfrm>
            <a:off x="5779583" y="3487669"/>
            <a:ext cx="108000" cy="108000"/>
          </a:xfrm>
          <a:prstGeom prst="ellipse">
            <a:avLst/>
          </a:prstGeom>
          <a:solidFill>
            <a:srgbClr val="00A0DC"/>
          </a:solidFill>
          <a:ln>
            <a:solidFill>
              <a:srgbClr val="00A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9" name="Ellipse 28">
            <a:extLst>
              <a:ext uri="{FF2B5EF4-FFF2-40B4-BE49-F238E27FC236}">
                <a16:creationId xmlns:a16="http://schemas.microsoft.com/office/drawing/2014/main" id="{1DE9308B-C699-5186-7036-D4E15AD41FD7}"/>
              </a:ext>
            </a:extLst>
          </p:cNvPr>
          <p:cNvSpPr/>
          <p:nvPr/>
        </p:nvSpPr>
        <p:spPr>
          <a:xfrm>
            <a:off x="6045710" y="3487669"/>
            <a:ext cx="108000" cy="108000"/>
          </a:xfrm>
          <a:prstGeom prst="ellipse">
            <a:avLst/>
          </a:prstGeom>
          <a:solidFill>
            <a:srgbClr val="00A0DC"/>
          </a:solidFill>
          <a:ln>
            <a:solidFill>
              <a:srgbClr val="00A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0" name="Ellipse 29">
            <a:extLst>
              <a:ext uri="{FF2B5EF4-FFF2-40B4-BE49-F238E27FC236}">
                <a16:creationId xmlns:a16="http://schemas.microsoft.com/office/drawing/2014/main" id="{825894B3-98C1-BF25-38ED-C81D1C84AA02}"/>
              </a:ext>
            </a:extLst>
          </p:cNvPr>
          <p:cNvSpPr/>
          <p:nvPr/>
        </p:nvSpPr>
        <p:spPr>
          <a:xfrm>
            <a:off x="7357191" y="3470664"/>
            <a:ext cx="108000" cy="108000"/>
          </a:xfrm>
          <a:prstGeom prst="ellipse">
            <a:avLst/>
          </a:prstGeom>
          <a:solidFill>
            <a:srgbClr val="00A0DC"/>
          </a:solidFill>
          <a:ln>
            <a:solidFill>
              <a:srgbClr val="00A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1" name="Ellipse 30">
            <a:extLst>
              <a:ext uri="{FF2B5EF4-FFF2-40B4-BE49-F238E27FC236}">
                <a16:creationId xmlns:a16="http://schemas.microsoft.com/office/drawing/2014/main" id="{91E5130C-A4C6-8AFB-AF1E-8CF2D59CBCA4}"/>
              </a:ext>
            </a:extLst>
          </p:cNvPr>
          <p:cNvSpPr/>
          <p:nvPr/>
        </p:nvSpPr>
        <p:spPr>
          <a:xfrm>
            <a:off x="7728732" y="3479387"/>
            <a:ext cx="108000" cy="108000"/>
          </a:xfrm>
          <a:prstGeom prst="ellipse">
            <a:avLst/>
          </a:prstGeom>
          <a:solidFill>
            <a:srgbClr val="00A0DC"/>
          </a:solidFill>
          <a:ln>
            <a:solidFill>
              <a:srgbClr val="00A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2" name="Ellipse 31">
            <a:extLst>
              <a:ext uri="{FF2B5EF4-FFF2-40B4-BE49-F238E27FC236}">
                <a16:creationId xmlns:a16="http://schemas.microsoft.com/office/drawing/2014/main" id="{C260593F-E70D-0F4B-7CDE-84F80DDCB589}"/>
              </a:ext>
            </a:extLst>
          </p:cNvPr>
          <p:cNvSpPr/>
          <p:nvPr/>
        </p:nvSpPr>
        <p:spPr>
          <a:xfrm>
            <a:off x="8606318" y="3478458"/>
            <a:ext cx="108000" cy="108000"/>
          </a:xfrm>
          <a:prstGeom prst="ellipse">
            <a:avLst/>
          </a:prstGeom>
          <a:solidFill>
            <a:srgbClr val="00A0DC"/>
          </a:solidFill>
          <a:ln>
            <a:solidFill>
              <a:srgbClr val="00A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33" name="Lige forbindelse 32">
            <a:extLst>
              <a:ext uri="{FF2B5EF4-FFF2-40B4-BE49-F238E27FC236}">
                <a16:creationId xmlns:a16="http://schemas.microsoft.com/office/drawing/2014/main" id="{47389E8E-C5CF-09A3-EA0F-32BA1385D558}"/>
              </a:ext>
            </a:extLst>
          </p:cNvPr>
          <p:cNvCxnSpPr>
            <a:cxnSpLocks/>
            <a:stCxn id="20" idx="4"/>
          </p:cNvCxnSpPr>
          <p:nvPr/>
        </p:nvCxnSpPr>
        <p:spPr>
          <a:xfrm>
            <a:off x="309000" y="3642088"/>
            <a:ext cx="0" cy="77214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4" name="Lige forbindelse 33">
            <a:extLst>
              <a:ext uri="{FF2B5EF4-FFF2-40B4-BE49-F238E27FC236}">
                <a16:creationId xmlns:a16="http://schemas.microsoft.com/office/drawing/2014/main" id="{9A932478-2AC1-11C0-7833-503FC488568E}"/>
              </a:ext>
            </a:extLst>
          </p:cNvPr>
          <p:cNvCxnSpPr>
            <a:cxnSpLocks/>
          </p:cNvCxnSpPr>
          <p:nvPr/>
        </p:nvCxnSpPr>
        <p:spPr>
          <a:xfrm>
            <a:off x="1838504" y="3642088"/>
            <a:ext cx="0" cy="5896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5" name="Lige forbindelse 34">
            <a:extLst>
              <a:ext uri="{FF2B5EF4-FFF2-40B4-BE49-F238E27FC236}">
                <a16:creationId xmlns:a16="http://schemas.microsoft.com/office/drawing/2014/main" id="{B462AE40-A42E-48BB-6209-2133D74A1C50}"/>
              </a:ext>
            </a:extLst>
          </p:cNvPr>
          <p:cNvCxnSpPr>
            <a:cxnSpLocks/>
          </p:cNvCxnSpPr>
          <p:nvPr/>
        </p:nvCxnSpPr>
        <p:spPr>
          <a:xfrm>
            <a:off x="3095194" y="3620559"/>
            <a:ext cx="0" cy="1538375"/>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6" name="Lige forbindelse 35">
            <a:extLst>
              <a:ext uri="{FF2B5EF4-FFF2-40B4-BE49-F238E27FC236}">
                <a16:creationId xmlns:a16="http://schemas.microsoft.com/office/drawing/2014/main" id="{2CF96487-1B50-FDF9-F56B-37149817BE50}"/>
              </a:ext>
            </a:extLst>
          </p:cNvPr>
          <p:cNvCxnSpPr>
            <a:cxnSpLocks/>
          </p:cNvCxnSpPr>
          <p:nvPr/>
        </p:nvCxnSpPr>
        <p:spPr>
          <a:xfrm>
            <a:off x="4480745" y="3620559"/>
            <a:ext cx="0" cy="77214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7" name="Lige forbindelse 36">
            <a:extLst>
              <a:ext uri="{FF2B5EF4-FFF2-40B4-BE49-F238E27FC236}">
                <a16:creationId xmlns:a16="http://schemas.microsoft.com/office/drawing/2014/main" id="{3E297B57-ABBE-5ACF-596A-1D43BFA51FE3}"/>
              </a:ext>
            </a:extLst>
          </p:cNvPr>
          <p:cNvCxnSpPr>
            <a:cxnSpLocks/>
          </p:cNvCxnSpPr>
          <p:nvPr/>
        </p:nvCxnSpPr>
        <p:spPr>
          <a:xfrm>
            <a:off x="872537" y="2768718"/>
            <a:ext cx="0" cy="72936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8" name="Lige forbindelse 37">
            <a:extLst>
              <a:ext uri="{FF2B5EF4-FFF2-40B4-BE49-F238E27FC236}">
                <a16:creationId xmlns:a16="http://schemas.microsoft.com/office/drawing/2014/main" id="{426D0813-C60C-F882-6B2A-664009D83127}"/>
              </a:ext>
            </a:extLst>
          </p:cNvPr>
          <p:cNvCxnSpPr>
            <a:cxnSpLocks/>
          </p:cNvCxnSpPr>
          <p:nvPr/>
        </p:nvCxnSpPr>
        <p:spPr>
          <a:xfrm>
            <a:off x="3950548" y="2706311"/>
            <a:ext cx="0" cy="77214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9" name="Lige forbindelse 38">
            <a:extLst>
              <a:ext uri="{FF2B5EF4-FFF2-40B4-BE49-F238E27FC236}">
                <a16:creationId xmlns:a16="http://schemas.microsoft.com/office/drawing/2014/main" id="{B474BBF0-6E37-7AFA-F197-2D855F7A7D87}"/>
              </a:ext>
            </a:extLst>
          </p:cNvPr>
          <p:cNvCxnSpPr>
            <a:cxnSpLocks/>
          </p:cNvCxnSpPr>
          <p:nvPr/>
        </p:nvCxnSpPr>
        <p:spPr>
          <a:xfrm>
            <a:off x="2391151" y="3226388"/>
            <a:ext cx="0" cy="27169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0" name="Lige forbindelse 39">
            <a:extLst>
              <a:ext uri="{FF2B5EF4-FFF2-40B4-BE49-F238E27FC236}">
                <a16:creationId xmlns:a16="http://schemas.microsoft.com/office/drawing/2014/main" id="{DB3FA6E2-6B1E-58EA-6989-17F46589BEB3}"/>
              </a:ext>
            </a:extLst>
          </p:cNvPr>
          <p:cNvCxnSpPr>
            <a:cxnSpLocks/>
          </p:cNvCxnSpPr>
          <p:nvPr/>
        </p:nvCxnSpPr>
        <p:spPr>
          <a:xfrm flipH="1">
            <a:off x="6096000" y="3624407"/>
            <a:ext cx="3710" cy="32309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1" name="Lige forbindelse 40">
            <a:extLst>
              <a:ext uri="{FF2B5EF4-FFF2-40B4-BE49-F238E27FC236}">
                <a16:creationId xmlns:a16="http://schemas.microsoft.com/office/drawing/2014/main" id="{DDDFC5AB-7EF1-4155-B86C-3EC4315D0D8F}"/>
              </a:ext>
            </a:extLst>
          </p:cNvPr>
          <p:cNvCxnSpPr>
            <a:cxnSpLocks/>
          </p:cNvCxnSpPr>
          <p:nvPr/>
        </p:nvCxnSpPr>
        <p:spPr>
          <a:xfrm>
            <a:off x="5833583" y="3226388"/>
            <a:ext cx="0" cy="24427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2" name="Lige forbindelse 41">
            <a:extLst>
              <a:ext uri="{FF2B5EF4-FFF2-40B4-BE49-F238E27FC236}">
                <a16:creationId xmlns:a16="http://schemas.microsoft.com/office/drawing/2014/main" id="{0A4E99B8-EE32-29EC-EF9B-13E6F07EA96C}"/>
              </a:ext>
            </a:extLst>
          </p:cNvPr>
          <p:cNvCxnSpPr>
            <a:cxnSpLocks/>
          </p:cNvCxnSpPr>
          <p:nvPr/>
        </p:nvCxnSpPr>
        <p:spPr>
          <a:xfrm>
            <a:off x="7411191" y="2290763"/>
            <a:ext cx="0" cy="117065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3" name="Lige forbindelse 42">
            <a:extLst>
              <a:ext uri="{FF2B5EF4-FFF2-40B4-BE49-F238E27FC236}">
                <a16:creationId xmlns:a16="http://schemas.microsoft.com/office/drawing/2014/main" id="{5B85C90F-99B3-8FCF-BD8B-FBFD930A9115}"/>
              </a:ext>
            </a:extLst>
          </p:cNvPr>
          <p:cNvCxnSpPr>
            <a:cxnSpLocks/>
          </p:cNvCxnSpPr>
          <p:nvPr/>
        </p:nvCxnSpPr>
        <p:spPr>
          <a:xfrm>
            <a:off x="7782732" y="3606087"/>
            <a:ext cx="0" cy="972365"/>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5" name="Lige forbindelse 44">
            <a:extLst>
              <a:ext uri="{FF2B5EF4-FFF2-40B4-BE49-F238E27FC236}">
                <a16:creationId xmlns:a16="http://schemas.microsoft.com/office/drawing/2014/main" id="{EE0EF037-81B3-963B-258D-D42BDB10F90C}"/>
              </a:ext>
            </a:extLst>
          </p:cNvPr>
          <p:cNvCxnSpPr>
            <a:cxnSpLocks/>
          </p:cNvCxnSpPr>
          <p:nvPr/>
        </p:nvCxnSpPr>
        <p:spPr>
          <a:xfrm>
            <a:off x="8660318" y="3226388"/>
            <a:ext cx="0" cy="23502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6" name="Tekstfelt 45">
            <a:extLst>
              <a:ext uri="{FF2B5EF4-FFF2-40B4-BE49-F238E27FC236}">
                <a16:creationId xmlns:a16="http://schemas.microsoft.com/office/drawing/2014/main" id="{9476ED81-7441-5F5E-6118-9917163825F7}"/>
              </a:ext>
            </a:extLst>
          </p:cNvPr>
          <p:cNvSpPr txBox="1"/>
          <p:nvPr/>
        </p:nvSpPr>
        <p:spPr>
          <a:xfrm>
            <a:off x="9918610" y="4024441"/>
            <a:ext cx="1533302" cy="1138773"/>
          </a:xfrm>
          <a:prstGeom prst="rect">
            <a:avLst/>
          </a:prstGeom>
          <a:noFill/>
        </p:spPr>
        <p:txBody>
          <a:bodyPr wrap="square" lIns="0" tIns="0" rIns="0" bIns="0" rtlCol="0" anchor="b">
            <a:spAutoFit/>
          </a:bodyPr>
          <a:lstStyle/>
          <a:p>
            <a:pPr>
              <a:spcAft>
                <a:spcPts val="567"/>
              </a:spcAft>
              <a:defRPr/>
            </a:pPr>
            <a:r>
              <a:rPr lang="da-DK" sz="1400" b="1" dirty="0">
                <a:solidFill>
                  <a:srgbClr val="4EC2EB"/>
                </a:solidFill>
                <a:latin typeface="Arial"/>
              </a:rPr>
              <a:t>2023</a:t>
            </a:r>
          </a:p>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Arial"/>
                <a:ea typeface="+mn-ea"/>
                <a:cs typeface="+mn-cs"/>
              </a:rPr>
              <a:t>Aktietilbagekøb</a:t>
            </a:r>
            <a:r>
              <a:rPr kumimoji="0" lang="da-DK" sz="1100" b="0" i="0" u="none" strike="noStrike" kern="1200" cap="none" spc="0" normalizeH="0" baseline="0" noProof="0" dirty="0">
                <a:ln>
                  <a:noFill/>
                </a:ln>
                <a:solidFill>
                  <a:prstClr val="black"/>
                </a:solidFill>
                <a:effectLst/>
                <a:uLnTx/>
                <a:uFillTx/>
                <a:latin typeface="Arial"/>
                <a:ea typeface="+mn-ea"/>
                <a:cs typeface="+mn-cs"/>
              </a:rPr>
              <a:t> </a:t>
            </a:r>
            <a:br>
              <a:rPr kumimoji="0" lang="da-DK" sz="1100" b="0" i="0" u="none" strike="noStrike" kern="1200" cap="none" spc="0" normalizeH="0" baseline="0" noProof="0" dirty="0">
                <a:ln>
                  <a:noFill/>
                </a:ln>
                <a:solidFill>
                  <a:prstClr val="black"/>
                </a:solidFill>
                <a:effectLst/>
                <a:uLnTx/>
                <a:uFillTx/>
                <a:latin typeface="Arial"/>
                <a:ea typeface="+mn-ea"/>
                <a:cs typeface="+mn-cs"/>
              </a:rPr>
            </a:br>
            <a:r>
              <a:rPr kumimoji="0" lang="da-DK" sz="1100" b="0" i="0" u="none" strike="noStrike" kern="1200" cap="none" spc="0" normalizeH="0" baseline="0" noProof="0" dirty="0">
                <a:ln>
                  <a:noFill/>
                </a:ln>
                <a:solidFill>
                  <a:prstClr val="black"/>
                </a:solidFill>
                <a:effectLst/>
                <a:uLnTx/>
                <a:uFillTx/>
                <a:latin typeface="Arial"/>
                <a:ea typeface="+mn-ea"/>
                <a:cs typeface="+mn-cs"/>
              </a:rPr>
              <a:t>er gennemført med køb for </a:t>
            </a:r>
            <a:r>
              <a:rPr kumimoji="0" lang="da-DK" sz="1100" b="0" i="0" u="none" strike="noStrike" kern="1200" cap="none" spc="0" normalizeH="0" noProof="0" dirty="0">
                <a:ln>
                  <a:noFill/>
                </a:ln>
                <a:solidFill>
                  <a:prstClr val="black"/>
                </a:solidFill>
                <a:effectLst/>
                <a:uLnTx/>
                <a:uFillTx/>
                <a:latin typeface="Arial"/>
                <a:ea typeface="+mn-ea"/>
                <a:cs typeface="+mn-cs"/>
              </a:rPr>
              <a:t>80 mio. kr. ud af 100 mio. </a:t>
            </a:r>
            <a:r>
              <a:rPr lang="da-DK" sz="1100" dirty="0">
                <a:solidFill>
                  <a:prstClr val="black"/>
                </a:solidFill>
                <a:latin typeface="Arial"/>
              </a:rPr>
              <a:t>k</a:t>
            </a:r>
            <a:r>
              <a:rPr kumimoji="0" lang="da-DK" sz="1100" b="0" i="0" u="none" strike="noStrike" kern="1200" cap="none" spc="0" normalizeH="0" noProof="0" dirty="0">
                <a:ln>
                  <a:noFill/>
                </a:ln>
                <a:solidFill>
                  <a:prstClr val="black"/>
                </a:solidFill>
                <a:effectLst/>
                <a:uLnTx/>
                <a:uFillTx/>
                <a:latin typeface="Arial"/>
                <a:ea typeface="+mn-ea"/>
                <a:cs typeface="+mn-cs"/>
              </a:rPr>
              <a:t>r.</a:t>
            </a:r>
            <a:br>
              <a:rPr kumimoji="0" lang="da-DK" sz="1100" b="0" i="0" u="none" strike="noStrike" kern="1200" cap="none" spc="0" normalizeH="0" baseline="0" noProof="0" dirty="0">
                <a:ln>
                  <a:noFill/>
                </a:ln>
                <a:solidFill>
                  <a:prstClr val="black"/>
                </a:solidFill>
                <a:effectLst/>
                <a:uLnTx/>
                <a:uFillTx/>
                <a:latin typeface="Arial"/>
                <a:ea typeface="+mn-ea"/>
                <a:cs typeface="+mn-cs"/>
              </a:rPr>
            </a:br>
            <a:endParaRPr kumimoji="0" lang="da-DK" sz="11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47" name="Lige forbindelse 46">
            <a:extLst>
              <a:ext uri="{FF2B5EF4-FFF2-40B4-BE49-F238E27FC236}">
                <a16:creationId xmlns:a16="http://schemas.microsoft.com/office/drawing/2014/main" id="{B6FC9902-B306-205C-B9E4-1A8E0A049E07}"/>
              </a:ext>
            </a:extLst>
          </p:cNvPr>
          <p:cNvCxnSpPr>
            <a:cxnSpLocks/>
          </p:cNvCxnSpPr>
          <p:nvPr/>
        </p:nvCxnSpPr>
        <p:spPr>
          <a:xfrm>
            <a:off x="10032137" y="3589993"/>
            <a:ext cx="0" cy="35750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8" name="Tekstfelt 47">
            <a:extLst>
              <a:ext uri="{FF2B5EF4-FFF2-40B4-BE49-F238E27FC236}">
                <a16:creationId xmlns:a16="http://schemas.microsoft.com/office/drawing/2014/main" id="{9308E591-46EE-A8D4-1DB9-444289BCADAC}"/>
              </a:ext>
            </a:extLst>
          </p:cNvPr>
          <p:cNvSpPr txBox="1"/>
          <p:nvPr/>
        </p:nvSpPr>
        <p:spPr>
          <a:xfrm>
            <a:off x="9831912" y="1359369"/>
            <a:ext cx="1620000" cy="800219"/>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567"/>
              </a:spcAft>
              <a:buClrTx/>
              <a:buSzTx/>
              <a:buFontTx/>
              <a:buNone/>
              <a:tabLst/>
              <a:defRPr/>
            </a:pPr>
            <a:r>
              <a:rPr lang="da-DK" sz="1400" b="1" dirty="0">
                <a:solidFill>
                  <a:srgbClr val="4EC2EB"/>
                </a:solidFill>
                <a:latin typeface="Arial"/>
              </a:rPr>
              <a:t>2023</a:t>
            </a:r>
          </a:p>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Arial"/>
                <a:ea typeface="+mn-ea"/>
                <a:cs typeface="+mn-cs"/>
              </a:rPr>
              <a:t>Carlsbergbyen</a:t>
            </a:r>
            <a:br>
              <a:rPr kumimoji="0" lang="da-DK" sz="1100" b="1" i="0" u="none" strike="noStrike" kern="1200" cap="none" spc="0" normalizeH="0" baseline="0" noProof="0" dirty="0">
                <a:ln>
                  <a:noFill/>
                </a:ln>
                <a:solidFill>
                  <a:prstClr val="black"/>
                </a:solidFill>
                <a:effectLst/>
                <a:uLnTx/>
                <a:uFillTx/>
                <a:latin typeface="Arial"/>
                <a:ea typeface="+mn-ea"/>
                <a:cs typeface="+mn-cs"/>
              </a:rPr>
            </a:br>
            <a:r>
              <a:rPr kumimoji="0" lang="da-DK" sz="11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Har investeret i et nyt kraftcenter i København</a:t>
            </a:r>
            <a:endParaRPr kumimoji="0" lang="da-DK" sz="11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49" name="Lige forbindelse 48">
            <a:extLst>
              <a:ext uri="{FF2B5EF4-FFF2-40B4-BE49-F238E27FC236}">
                <a16:creationId xmlns:a16="http://schemas.microsoft.com/office/drawing/2014/main" id="{213E7AE8-79BA-906C-B5E4-6293F7ED53C7}"/>
              </a:ext>
            </a:extLst>
          </p:cNvPr>
          <p:cNvCxnSpPr>
            <a:cxnSpLocks/>
          </p:cNvCxnSpPr>
          <p:nvPr/>
        </p:nvCxnSpPr>
        <p:spPr>
          <a:xfrm>
            <a:off x="10032137" y="2257268"/>
            <a:ext cx="0" cy="116696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57" name="Ellipse 56">
            <a:extLst>
              <a:ext uri="{FF2B5EF4-FFF2-40B4-BE49-F238E27FC236}">
                <a16:creationId xmlns:a16="http://schemas.microsoft.com/office/drawing/2014/main" id="{BF83DBC5-FB03-6BC3-13BC-696D5CCCC931}"/>
              </a:ext>
            </a:extLst>
          </p:cNvPr>
          <p:cNvSpPr/>
          <p:nvPr/>
        </p:nvSpPr>
        <p:spPr>
          <a:xfrm>
            <a:off x="9995078" y="3461346"/>
            <a:ext cx="104597" cy="108000"/>
          </a:xfrm>
          <a:prstGeom prst="ellipse">
            <a:avLst/>
          </a:prstGeom>
          <a:solidFill>
            <a:srgbClr val="00A0DC"/>
          </a:solidFill>
          <a:ln>
            <a:solidFill>
              <a:srgbClr val="00A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58" name="Lige forbindelse 57">
            <a:extLst>
              <a:ext uri="{FF2B5EF4-FFF2-40B4-BE49-F238E27FC236}">
                <a16:creationId xmlns:a16="http://schemas.microsoft.com/office/drawing/2014/main" id="{0EB2AFD1-F5FD-031E-3124-0316EC747BE8}"/>
              </a:ext>
            </a:extLst>
          </p:cNvPr>
          <p:cNvCxnSpPr>
            <a:cxnSpLocks/>
          </p:cNvCxnSpPr>
          <p:nvPr/>
        </p:nvCxnSpPr>
        <p:spPr>
          <a:xfrm>
            <a:off x="11067780" y="3263060"/>
            <a:ext cx="0" cy="16117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61" name="Tekstfelt 60">
            <a:extLst>
              <a:ext uri="{FF2B5EF4-FFF2-40B4-BE49-F238E27FC236}">
                <a16:creationId xmlns:a16="http://schemas.microsoft.com/office/drawing/2014/main" id="{05E3B0DD-3422-FA32-CC57-831743D81C11}"/>
              </a:ext>
            </a:extLst>
          </p:cNvPr>
          <p:cNvSpPr txBox="1"/>
          <p:nvPr/>
        </p:nvSpPr>
        <p:spPr>
          <a:xfrm>
            <a:off x="10805288" y="2464335"/>
            <a:ext cx="1270437" cy="800219"/>
          </a:xfrm>
          <a:prstGeom prst="rect">
            <a:avLst/>
          </a:prstGeom>
          <a:noFill/>
        </p:spPr>
        <p:txBody>
          <a:bodyPr wrap="square" lIns="0" tIns="0" rIns="0" bIns="0" rtlCol="0" anchor="b">
            <a:spAutoFit/>
          </a:bodyPr>
          <a:lstStyle/>
          <a:p>
            <a:pPr>
              <a:spcAft>
                <a:spcPts val="567"/>
              </a:spcAft>
              <a:defRPr/>
            </a:pPr>
            <a:r>
              <a:rPr lang="da-DK" sz="1400" b="1" dirty="0">
                <a:solidFill>
                  <a:srgbClr val="4EC2EB"/>
                </a:solidFill>
                <a:latin typeface="Arial"/>
              </a:rPr>
              <a:t>2024</a:t>
            </a:r>
          </a:p>
          <a:p>
            <a:pPr marL="0" marR="0" lvl="0" indent="0" algn="l" defTabSz="914400" rtl="0" eaLnBrk="1" fontAlgn="auto" latinLnBrk="0" hangingPunct="1">
              <a:lnSpc>
                <a:spcPct val="100000"/>
              </a:lnSpc>
              <a:spcBef>
                <a:spcPts val="0"/>
              </a:spcBef>
              <a:spcAft>
                <a:spcPts val="567"/>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Arial"/>
                <a:ea typeface="+mn-ea"/>
                <a:cs typeface="+mn-cs"/>
              </a:rPr>
              <a:t>Aktietilbagekøb</a:t>
            </a:r>
            <a:r>
              <a:rPr kumimoji="0" lang="da-DK" sz="1100" b="0" i="0" u="none" strike="noStrike" kern="1200" cap="none" spc="0" normalizeH="0" baseline="0" noProof="0" dirty="0">
                <a:ln>
                  <a:noFill/>
                </a:ln>
                <a:solidFill>
                  <a:prstClr val="black"/>
                </a:solidFill>
                <a:effectLst/>
                <a:uLnTx/>
                <a:uFillTx/>
                <a:latin typeface="Arial"/>
                <a:ea typeface="+mn-ea"/>
                <a:cs typeface="+mn-cs"/>
              </a:rPr>
              <a:t> </a:t>
            </a:r>
            <a:br>
              <a:rPr kumimoji="0" lang="da-DK" sz="1100" b="0" i="0" u="none" strike="noStrike" kern="1200" cap="none" spc="0" normalizeH="0" baseline="0" noProof="0" dirty="0">
                <a:ln>
                  <a:noFill/>
                </a:ln>
                <a:solidFill>
                  <a:prstClr val="black"/>
                </a:solidFill>
                <a:effectLst/>
                <a:uLnTx/>
                <a:uFillTx/>
                <a:latin typeface="Arial"/>
                <a:ea typeface="+mn-ea"/>
                <a:cs typeface="+mn-cs"/>
              </a:rPr>
            </a:br>
            <a:r>
              <a:rPr kumimoji="0" lang="da-DK" sz="1100" b="0" i="0" u="none" strike="noStrike" kern="1200" cap="none" spc="0" normalizeH="0" baseline="0" noProof="0" dirty="0">
                <a:ln>
                  <a:noFill/>
                </a:ln>
                <a:solidFill>
                  <a:prstClr val="black"/>
                </a:solidFill>
                <a:effectLst/>
                <a:uLnTx/>
                <a:uFillTx/>
                <a:latin typeface="Arial"/>
                <a:ea typeface="+mn-ea"/>
                <a:cs typeface="+mn-cs"/>
              </a:rPr>
              <a:t>er igangsat på op til 100 mio. kr. </a:t>
            </a:r>
          </a:p>
        </p:txBody>
      </p:sp>
    </p:spTree>
    <p:extLst>
      <p:ext uri="{BB962C8B-B14F-4D97-AF65-F5344CB8AC3E}">
        <p14:creationId xmlns:p14="http://schemas.microsoft.com/office/powerpoint/2010/main" val="17415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750"/>
                                        <p:tgtEl>
                                          <p:spTgt spid="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75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750"/>
                                        <p:tgtEl>
                                          <p:spTgt spid="1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750"/>
                                        <p:tgtEl>
                                          <p:spTgt spid="1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750"/>
                                        <p:tgtEl>
                                          <p:spTgt spid="1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750"/>
                                        <p:tgtEl>
                                          <p:spTgt spid="1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750"/>
                                        <p:tgtEl>
                                          <p:spTgt spid="1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750"/>
                                        <p:tgtEl>
                                          <p:spTgt spid="1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750"/>
                                        <p:tgtEl>
                                          <p:spTgt spid="17"/>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750"/>
                                        <p:tgtEl>
                                          <p:spTgt spid="1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750"/>
                                        <p:tgtEl>
                                          <p:spTgt spid="19"/>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750"/>
                                        <p:tgtEl>
                                          <p:spTgt spid="21"/>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750"/>
                                        <p:tgtEl>
                                          <p:spTgt spid="2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750"/>
                                        <p:tgtEl>
                                          <p:spTgt spid="22"/>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750"/>
                                        <p:tgtEl>
                                          <p:spTgt spid="2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750"/>
                                        <p:tgtEl>
                                          <p:spTgt spid="24"/>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750"/>
                                        <p:tgtEl>
                                          <p:spTgt spid="25"/>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750"/>
                                        <p:tgtEl>
                                          <p:spTgt spid="26"/>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750"/>
                                        <p:tgtEl>
                                          <p:spTgt spid="27"/>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left)">
                                      <p:cBhvr>
                                        <p:cTn id="67" dur="750"/>
                                        <p:tgtEl>
                                          <p:spTgt spid="28"/>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wipe(left)">
                                      <p:cBhvr>
                                        <p:cTn id="70" dur="750"/>
                                        <p:tgtEl>
                                          <p:spTgt spid="29"/>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left)">
                                      <p:cBhvr>
                                        <p:cTn id="73" dur="750"/>
                                        <p:tgtEl>
                                          <p:spTgt spid="30"/>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wipe(left)">
                                      <p:cBhvr>
                                        <p:cTn id="76" dur="750"/>
                                        <p:tgtEl>
                                          <p:spTgt spid="3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750"/>
                                        <p:tgtEl>
                                          <p:spTgt spid="32"/>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wipe(left)">
                                      <p:cBhvr>
                                        <p:cTn id="82" dur="750"/>
                                        <p:tgtEl>
                                          <p:spTgt spid="46"/>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animEffect transition="in" filter="wipe(left)">
                                      <p:cBhvr>
                                        <p:cTn id="85" dur="750"/>
                                        <p:tgtEl>
                                          <p:spTgt spid="48"/>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57"/>
                                        </p:tgtEl>
                                        <p:attrNameLst>
                                          <p:attrName>style.visibility</p:attrName>
                                        </p:attrNameLst>
                                      </p:cBhvr>
                                      <p:to>
                                        <p:strVal val="visible"/>
                                      </p:to>
                                    </p:set>
                                    <p:animEffect transition="in" filter="wipe(left)">
                                      <p:cBhvr>
                                        <p:cTn id="88" dur="750"/>
                                        <p:tgtEl>
                                          <p:spTgt spid="57"/>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7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animBg="1"/>
      <p:bldP spid="20" grpId="0" animBg="1"/>
      <p:bldP spid="21" grpId="0"/>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46" grpId="0"/>
      <p:bldP spid="48" grpId="0"/>
      <p:bldP spid="57" grpId="0" animBg="1"/>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ACD752E-118F-B0D2-C6C3-45D952235AE2}"/>
              </a:ext>
            </a:extLst>
          </p:cNvPr>
          <p:cNvSpPr>
            <a:spLocks noGrp="1"/>
          </p:cNvSpPr>
          <p:nvPr>
            <p:ph type="title"/>
          </p:nvPr>
        </p:nvSpPr>
        <p:spPr>
          <a:xfrm>
            <a:off x="623888" y="404814"/>
            <a:ext cx="10944225" cy="622384"/>
          </a:xfrm>
        </p:spPr>
        <p:txBody>
          <a:bodyPr/>
          <a:lstStyle/>
          <a:p>
            <a:r>
              <a:rPr lang="da-DK" dirty="0"/>
              <a:t>Samlet kreditformidling</a:t>
            </a:r>
          </a:p>
        </p:txBody>
      </p:sp>
      <p:sp>
        <p:nvSpPr>
          <p:cNvPr id="4" name="Pladsholder til sidefod 3">
            <a:extLst>
              <a:ext uri="{FF2B5EF4-FFF2-40B4-BE49-F238E27FC236}">
                <a16:creationId xmlns:a16="http://schemas.microsoft.com/office/drawing/2014/main" id="{6A3AD3D1-B0CB-F7A9-A250-2E41C2C6A114}"/>
              </a:ext>
            </a:extLst>
          </p:cNvPr>
          <p:cNvSpPr>
            <a:spLocks noGrp="1"/>
          </p:cNvSpPr>
          <p:nvPr>
            <p:ph type="ftr" sz="quarter" idx="11"/>
          </p:nvPr>
        </p:nvSpPr>
        <p:spPr/>
        <p:txBody>
          <a:bodyPr/>
          <a:lstStyle/>
          <a:p>
            <a:r>
              <a:rPr lang="da-DK" dirty="0"/>
              <a:t>Delårsrapport, 1. halvår 2024</a:t>
            </a:r>
          </a:p>
        </p:txBody>
      </p:sp>
      <p:sp>
        <p:nvSpPr>
          <p:cNvPr id="5" name="Pladsholder til slidenummer 4">
            <a:extLst>
              <a:ext uri="{FF2B5EF4-FFF2-40B4-BE49-F238E27FC236}">
                <a16:creationId xmlns:a16="http://schemas.microsoft.com/office/drawing/2014/main" id="{63D281D2-B877-A41F-A25F-854403235B0D}"/>
              </a:ext>
            </a:extLst>
          </p:cNvPr>
          <p:cNvSpPr>
            <a:spLocks noGrp="1"/>
          </p:cNvSpPr>
          <p:nvPr>
            <p:ph type="sldNum" sz="quarter" idx="12"/>
          </p:nvPr>
        </p:nvSpPr>
        <p:spPr/>
        <p:txBody>
          <a:bodyPr/>
          <a:lstStyle/>
          <a:p>
            <a:fld id="{CD3521F6-ABE2-DF4A-A30A-AF2564ABEA76}" type="slidenum">
              <a:rPr lang="da-DK" smtClean="0"/>
              <a:t>20</a:t>
            </a:fld>
            <a:endParaRPr lang="da-DK" dirty="0"/>
          </a:p>
        </p:txBody>
      </p:sp>
      <p:sp>
        <p:nvSpPr>
          <p:cNvPr id="2" name="Pladsholder til tekst 5">
            <a:extLst>
              <a:ext uri="{FF2B5EF4-FFF2-40B4-BE49-F238E27FC236}">
                <a16:creationId xmlns:a16="http://schemas.microsoft.com/office/drawing/2014/main" id="{349968A6-4560-FA85-F53A-50275C11E790}"/>
              </a:ext>
            </a:extLst>
          </p:cNvPr>
          <p:cNvSpPr txBox="1">
            <a:spLocks/>
          </p:cNvSpPr>
          <p:nvPr/>
        </p:nvSpPr>
        <p:spPr>
          <a:xfrm>
            <a:off x="540000" y="900971"/>
            <a:ext cx="8520812" cy="541167"/>
          </a:xfrm>
          <a:prstGeom prst="rect">
            <a:avLst/>
          </a:prstGeom>
        </p:spPr>
        <p:txBody>
          <a:bodyPr/>
          <a:lstStyle>
            <a:lvl1pPr marL="228600" indent="-228600" algn="l" defTabSz="914400" rtl="0" eaLnBrk="1" latinLnBrk="0" hangingPunct="1">
              <a:lnSpc>
                <a:spcPct val="90000"/>
              </a:lnSpc>
              <a:spcBef>
                <a:spcPts val="1000"/>
              </a:spcBef>
              <a:buFont typeface="Arial"/>
              <a:buChar char="•"/>
              <a:defRPr sz="2400" b="0" i="0" kern="1200">
                <a:solidFill>
                  <a:srgbClr val="676767"/>
                </a:solidFill>
                <a:latin typeface="Arial" panose="020B0604020202020204" pitchFamily="34" charset="0"/>
                <a:ea typeface="Arial" panose="020B0604020202020204" pitchFamily="34" charset="0"/>
                <a:cs typeface="Arial" panose="020B0604020202020204" pitchFamily="34" charset="0"/>
              </a:defRPr>
            </a:lvl1pPr>
            <a:lvl2pPr marL="500063" indent="-268288" algn="l" defTabSz="914400" rtl="0" eaLnBrk="1" latinLnBrk="0" hangingPunct="1">
              <a:lnSpc>
                <a:spcPct val="90000"/>
              </a:lnSpc>
              <a:spcBef>
                <a:spcPts val="500"/>
              </a:spcBef>
              <a:buFont typeface="Arial"/>
              <a:buChar char="•"/>
              <a:tabLst/>
              <a:defRPr sz="2000" b="0" i="0" kern="1200">
                <a:solidFill>
                  <a:srgbClr val="676767"/>
                </a:solidFill>
                <a:latin typeface="Arial" panose="020B0604020202020204" pitchFamily="34" charset="0"/>
                <a:ea typeface="Arial" panose="020B0604020202020204" pitchFamily="34" charset="0"/>
                <a:cs typeface="Arial" panose="020B0604020202020204" pitchFamily="34" charset="0"/>
              </a:defRPr>
            </a:lvl2pPr>
            <a:lvl3pPr marL="755650" indent="-255588" algn="l" defTabSz="914400" rtl="0" eaLnBrk="1" latinLnBrk="0" hangingPunct="1">
              <a:lnSpc>
                <a:spcPct val="90000"/>
              </a:lnSpc>
              <a:spcBef>
                <a:spcPts val="500"/>
              </a:spcBef>
              <a:buFont typeface="Arial"/>
              <a:buChar char="•"/>
              <a:tabLst/>
              <a:defRPr sz="1800" b="0" i="0" kern="1200">
                <a:solidFill>
                  <a:srgbClr val="676767"/>
                </a:solidFill>
                <a:latin typeface="Arial" panose="020B0604020202020204" pitchFamily="34" charset="0"/>
                <a:ea typeface="Arial" panose="020B0604020202020204" pitchFamily="34" charset="0"/>
                <a:cs typeface="Arial" panose="020B0604020202020204" pitchFamily="34" charset="0"/>
              </a:defRPr>
            </a:lvl3pPr>
            <a:lvl4pPr marL="989013" indent="-233363" algn="l" defTabSz="914400" rtl="0" eaLnBrk="1" latinLnBrk="0" hangingPunct="1">
              <a:lnSpc>
                <a:spcPct val="90000"/>
              </a:lnSpc>
              <a:spcBef>
                <a:spcPts val="500"/>
              </a:spcBef>
              <a:buFont typeface="Arial"/>
              <a:buChar char="•"/>
              <a:tabLst/>
              <a:defRPr sz="1800" b="0" i="0" kern="1200">
                <a:solidFill>
                  <a:srgbClr val="676767"/>
                </a:solidFill>
                <a:latin typeface="Arial" panose="020B0604020202020204" pitchFamily="34" charset="0"/>
                <a:ea typeface="Arial" panose="020B0604020202020204" pitchFamily="34" charset="0"/>
                <a:cs typeface="Arial" panose="020B0604020202020204" pitchFamily="34" charset="0"/>
              </a:defRPr>
            </a:lvl4pPr>
            <a:lvl5pPr marL="1244600" indent="-255588" algn="l" defTabSz="914400" rtl="0" eaLnBrk="1" latinLnBrk="0" hangingPunct="1">
              <a:lnSpc>
                <a:spcPct val="90000"/>
              </a:lnSpc>
              <a:spcBef>
                <a:spcPts val="500"/>
              </a:spcBef>
              <a:buFont typeface="Arial"/>
              <a:buChar char="•"/>
              <a:tabLst/>
              <a:defRPr sz="1800" b="0" i="0" kern="1200">
                <a:solidFill>
                  <a:srgbClr val="676767"/>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da-DK" sz="1400" dirty="0"/>
              <a:t>Samlet kreditformidling pr. 30. juni 2024 på 62,7 mia.kr.</a:t>
            </a:r>
          </a:p>
        </p:txBody>
      </p:sp>
      <p:graphicFrame>
        <p:nvGraphicFramePr>
          <p:cNvPr id="3" name="Pladsholder til indhold 5">
            <a:extLst>
              <a:ext uri="{FF2B5EF4-FFF2-40B4-BE49-F238E27FC236}">
                <a16:creationId xmlns:a16="http://schemas.microsoft.com/office/drawing/2014/main" id="{B5615826-A85B-1FCF-2B07-B03A4265184B}"/>
              </a:ext>
            </a:extLst>
          </p:cNvPr>
          <p:cNvGraphicFramePr>
            <a:graphicFrameLocks/>
          </p:cNvGraphicFramePr>
          <p:nvPr>
            <p:extLst>
              <p:ext uri="{D42A27DB-BD31-4B8C-83A1-F6EECF244321}">
                <p14:modId xmlns:p14="http://schemas.microsoft.com/office/powerpoint/2010/main" val="3032736981"/>
              </p:ext>
            </p:extLst>
          </p:nvPr>
        </p:nvGraphicFramePr>
        <p:xfrm>
          <a:off x="0" y="1682123"/>
          <a:ext cx="11896725" cy="4404351"/>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felt 6">
            <a:extLst>
              <a:ext uri="{FF2B5EF4-FFF2-40B4-BE49-F238E27FC236}">
                <a16:creationId xmlns:a16="http://schemas.microsoft.com/office/drawing/2014/main" id="{8369C0A5-A1F4-B248-A296-B6B41EE65AE9}"/>
              </a:ext>
            </a:extLst>
          </p:cNvPr>
          <p:cNvSpPr txBox="1"/>
          <p:nvPr/>
        </p:nvSpPr>
        <p:spPr>
          <a:xfrm>
            <a:off x="480616" y="1504600"/>
            <a:ext cx="2352675" cy="292388"/>
          </a:xfrm>
          <a:prstGeom prst="rect">
            <a:avLst/>
          </a:prstGeom>
          <a:noFill/>
        </p:spPr>
        <p:txBody>
          <a:bodyPr wrap="square" rtlCol="0" anchor="b">
            <a:spAutoFit/>
          </a:bodyPr>
          <a:lstStyle/>
          <a:p>
            <a:pPr algn="l"/>
            <a:r>
              <a:rPr lang="da-DK" sz="1300" b="1" dirty="0">
                <a:solidFill>
                  <a:schemeClr val="accent1"/>
                </a:solidFill>
              </a:rPr>
              <a:t>Mia. kr. </a:t>
            </a:r>
          </a:p>
        </p:txBody>
      </p:sp>
    </p:spTree>
    <p:extLst>
      <p:ext uri="{BB962C8B-B14F-4D97-AF65-F5344CB8AC3E}">
        <p14:creationId xmlns:p14="http://schemas.microsoft.com/office/powerpoint/2010/main" val="4032105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ACD752E-118F-B0D2-C6C3-45D952235AE2}"/>
              </a:ext>
            </a:extLst>
          </p:cNvPr>
          <p:cNvSpPr>
            <a:spLocks noGrp="1"/>
          </p:cNvSpPr>
          <p:nvPr>
            <p:ph type="title"/>
          </p:nvPr>
        </p:nvSpPr>
        <p:spPr>
          <a:xfrm>
            <a:off x="623888" y="404814"/>
            <a:ext cx="10944225" cy="622384"/>
          </a:xfrm>
        </p:spPr>
        <p:txBody>
          <a:bodyPr/>
          <a:lstStyle/>
          <a:p>
            <a:r>
              <a:rPr lang="da-DK" dirty="0"/>
              <a:t>Udvikling i kreditsegment</a:t>
            </a:r>
          </a:p>
        </p:txBody>
      </p:sp>
      <p:sp>
        <p:nvSpPr>
          <p:cNvPr id="4" name="Pladsholder til sidefod 3">
            <a:extLst>
              <a:ext uri="{FF2B5EF4-FFF2-40B4-BE49-F238E27FC236}">
                <a16:creationId xmlns:a16="http://schemas.microsoft.com/office/drawing/2014/main" id="{6A3AD3D1-B0CB-F7A9-A250-2E41C2C6A114}"/>
              </a:ext>
            </a:extLst>
          </p:cNvPr>
          <p:cNvSpPr>
            <a:spLocks noGrp="1"/>
          </p:cNvSpPr>
          <p:nvPr>
            <p:ph type="ftr" sz="quarter" idx="11"/>
          </p:nvPr>
        </p:nvSpPr>
        <p:spPr/>
        <p:txBody>
          <a:bodyPr/>
          <a:lstStyle/>
          <a:p>
            <a:r>
              <a:rPr lang="da-DK" dirty="0"/>
              <a:t>Delårsrapport, 1. halvår 2024</a:t>
            </a:r>
          </a:p>
        </p:txBody>
      </p:sp>
      <p:sp>
        <p:nvSpPr>
          <p:cNvPr id="5" name="Pladsholder til slidenummer 4">
            <a:extLst>
              <a:ext uri="{FF2B5EF4-FFF2-40B4-BE49-F238E27FC236}">
                <a16:creationId xmlns:a16="http://schemas.microsoft.com/office/drawing/2014/main" id="{63D281D2-B877-A41F-A25F-854403235B0D}"/>
              </a:ext>
            </a:extLst>
          </p:cNvPr>
          <p:cNvSpPr>
            <a:spLocks noGrp="1"/>
          </p:cNvSpPr>
          <p:nvPr>
            <p:ph type="sldNum" sz="quarter" idx="12"/>
          </p:nvPr>
        </p:nvSpPr>
        <p:spPr/>
        <p:txBody>
          <a:bodyPr/>
          <a:lstStyle/>
          <a:p>
            <a:fld id="{CD3521F6-ABE2-DF4A-A30A-AF2564ABEA76}" type="slidenum">
              <a:rPr lang="da-DK" smtClean="0"/>
              <a:t>21</a:t>
            </a:fld>
            <a:endParaRPr lang="da-DK" dirty="0"/>
          </a:p>
        </p:txBody>
      </p:sp>
      <p:graphicFrame>
        <p:nvGraphicFramePr>
          <p:cNvPr id="2" name="Diagram 1">
            <a:extLst>
              <a:ext uri="{FF2B5EF4-FFF2-40B4-BE49-F238E27FC236}">
                <a16:creationId xmlns:a16="http://schemas.microsoft.com/office/drawing/2014/main" id="{CA5CB42D-5A14-4700-B187-5D59360D4BA2}"/>
              </a:ext>
            </a:extLst>
          </p:cNvPr>
          <p:cNvGraphicFramePr/>
          <p:nvPr>
            <p:extLst>
              <p:ext uri="{D42A27DB-BD31-4B8C-83A1-F6EECF244321}">
                <p14:modId xmlns:p14="http://schemas.microsoft.com/office/powerpoint/2010/main" val="112929117"/>
              </p:ext>
            </p:extLst>
          </p:nvPr>
        </p:nvGraphicFramePr>
        <p:xfrm>
          <a:off x="0" y="1293784"/>
          <a:ext cx="12192000" cy="4935566"/>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felt 2">
            <a:extLst>
              <a:ext uri="{FF2B5EF4-FFF2-40B4-BE49-F238E27FC236}">
                <a16:creationId xmlns:a16="http://schemas.microsoft.com/office/drawing/2014/main" id="{57BEC231-D62F-E139-EAB3-F37E161A2330}"/>
              </a:ext>
            </a:extLst>
          </p:cNvPr>
          <p:cNvSpPr txBox="1"/>
          <p:nvPr/>
        </p:nvSpPr>
        <p:spPr>
          <a:xfrm>
            <a:off x="621868" y="1057806"/>
            <a:ext cx="2352675" cy="292388"/>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1" i="0" u="none" strike="noStrike" kern="1200" cap="none" spc="0" normalizeH="0" baseline="0" noProof="0" dirty="0">
                <a:ln>
                  <a:noFill/>
                </a:ln>
                <a:solidFill>
                  <a:srgbClr val="03584F"/>
                </a:solidFill>
                <a:effectLst/>
                <a:uLnTx/>
                <a:uFillTx/>
                <a:latin typeface="Arial"/>
                <a:ea typeface="+mn-ea"/>
                <a:cs typeface="+mn-cs"/>
              </a:rPr>
              <a:t>Pct.</a:t>
            </a:r>
          </a:p>
        </p:txBody>
      </p:sp>
    </p:spTree>
    <p:extLst>
      <p:ext uri="{BB962C8B-B14F-4D97-AF65-F5344CB8AC3E}">
        <p14:creationId xmlns:p14="http://schemas.microsoft.com/office/powerpoint/2010/main" val="3757276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ACD752E-118F-B0D2-C6C3-45D952235AE2}"/>
              </a:ext>
            </a:extLst>
          </p:cNvPr>
          <p:cNvSpPr>
            <a:spLocks noGrp="1"/>
          </p:cNvSpPr>
          <p:nvPr>
            <p:ph type="title"/>
          </p:nvPr>
        </p:nvSpPr>
        <p:spPr>
          <a:xfrm>
            <a:off x="623888" y="404814"/>
            <a:ext cx="10944225" cy="622384"/>
          </a:xfrm>
        </p:spPr>
        <p:txBody>
          <a:bodyPr/>
          <a:lstStyle/>
          <a:p>
            <a:r>
              <a:rPr lang="da-DK" dirty="0"/>
              <a:t>Udvikling i nedskrivninger</a:t>
            </a:r>
          </a:p>
        </p:txBody>
      </p:sp>
      <p:sp>
        <p:nvSpPr>
          <p:cNvPr id="4" name="Pladsholder til sidefod 3">
            <a:extLst>
              <a:ext uri="{FF2B5EF4-FFF2-40B4-BE49-F238E27FC236}">
                <a16:creationId xmlns:a16="http://schemas.microsoft.com/office/drawing/2014/main" id="{6A3AD3D1-B0CB-F7A9-A250-2E41C2C6A114}"/>
              </a:ext>
            </a:extLst>
          </p:cNvPr>
          <p:cNvSpPr>
            <a:spLocks noGrp="1"/>
          </p:cNvSpPr>
          <p:nvPr>
            <p:ph type="ftr" sz="quarter" idx="11"/>
          </p:nvPr>
        </p:nvSpPr>
        <p:spPr/>
        <p:txBody>
          <a:bodyPr/>
          <a:lstStyle/>
          <a:p>
            <a:r>
              <a:rPr lang="da-DK" dirty="0"/>
              <a:t>Delårsrapport, 1. halvår 2024</a:t>
            </a:r>
          </a:p>
        </p:txBody>
      </p:sp>
      <p:sp>
        <p:nvSpPr>
          <p:cNvPr id="5" name="Pladsholder til slidenummer 4">
            <a:extLst>
              <a:ext uri="{FF2B5EF4-FFF2-40B4-BE49-F238E27FC236}">
                <a16:creationId xmlns:a16="http://schemas.microsoft.com/office/drawing/2014/main" id="{63D281D2-B877-A41F-A25F-854403235B0D}"/>
              </a:ext>
            </a:extLst>
          </p:cNvPr>
          <p:cNvSpPr>
            <a:spLocks noGrp="1"/>
          </p:cNvSpPr>
          <p:nvPr>
            <p:ph type="sldNum" sz="quarter" idx="12"/>
          </p:nvPr>
        </p:nvSpPr>
        <p:spPr/>
        <p:txBody>
          <a:bodyPr/>
          <a:lstStyle/>
          <a:p>
            <a:fld id="{CD3521F6-ABE2-DF4A-A30A-AF2564ABEA76}" type="slidenum">
              <a:rPr lang="da-DK" smtClean="0"/>
              <a:t>22</a:t>
            </a:fld>
            <a:endParaRPr lang="da-DK" dirty="0"/>
          </a:p>
        </p:txBody>
      </p:sp>
      <p:sp>
        <p:nvSpPr>
          <p:cNvPr id="2" name="Pladsholder til tekst 5">
            <a:extLst>
              <a:ext uri="{FF2B5EF4-FFF2-40B4-BE49-F238E27FC236}">
                <a16:creationId xmlns:a16="http://schemas.microsoft.com/office/drawing/2014/main" id="{9E197A68-BC70-9F24-EB1B-F0D3A00D8E18}"/>
              </a:ext>
            </a:extLst>
          </p:cNvPr>
          <p:cNvSpPr txBox="1">
            <a:spLocks/>
          </p:cNvSpPr>
          <p:nvPr/>
        </p:nvSpPr>
        <p:spPr>
          <a:xfrm>
            <a:off x="621868" y="924086"/>
            <a:ext cx="8275789" cy="541167"/>
          </a:xfrm>
          <a:prstGeom prst="rect">
            <a:avLst/>
          </a:prstGeom>
        </p:spPr>
        <p:txBody>
          <a:bodyPr/>
          <a:lstStyle>
            <a:lvl1pPr marL="228600" indent="-228600" algn="l" defTabSz="914400" rtl="0" eaLnBrk="1" latinLnBrk="0" hangingPunct="1">
              <a:lnSpc>
                <a:spcPct val="90000"/>
              </a:lnSpc>
              <a:spcBef>
                <a:spcPts val="1000"/>
              </a:spcBef>
              <a:buFont typeface="Arial"/>
              <a:buChar char="•"/>
              <a:defRPr sz="2400" b="0" i="0" kern="1200">
                <a:solidFill>
                  <a:srgbClr val="676767"/>
                </a:solidFill>
                <a:latin typeface="Arial" panose="020B0604020202020204" pitchFamily="34" charset="0"/>
                <a:ea typeface="Arial" panose="020B0604020202020204" pitchFamily="34" charset="0"/>
                <a:cs typeface="Arial" panose="020B0604020202020204" pitchFamily="34" charset="0"/>
              </a:defRPr>
            </a:lvl1pPr>
            <a:lvl2pPr marL="500063" indent="-268288" algn="l" defTabSz="914400" rtl="0" eaLnBrk="1" latinLnBrk="0" hangingPunct="1">
              <a:lnSpc>
                <a:spcPct val="90000"/>
              </a:lnSpc>
              <a:spcBef>
                <a:spcPts val="500"/>
              </a:spcBef>
              <a:buFont typeface="Arial"/>
              <a:buChar char="•"/>
              <a:tabLst/>
              <a:defRPr sz="2000" b="0" i="0" kern="1200">
                <a:solidFill>
                  <a:srgbClr val="676767"/>
                </a:solidFill>
                <a:latin typeface="Arial" panose="020B0604020202020204" pitchFamily="34" charset="0"/>
                <a:ea typeface="Arial" panose="020B0604020202020204" pitchFamily="34" charset="0"/>
                <a:cs typeface="Arial" panose="020B0604020202020204" pitchFamily="34" charset="0"/>
              </a:defRPr>
            </a:lvl2pPr>
            <a:lvl3pPr marL="755650" indent="-255588" algn="l" defTabSz="914400" rtl="0" eaLnBrk="1" latinLnBrk="0" hangingPunct="1">
              <a:lnSpc>
                <a:spcPct val="90000"/>
              </a:lnSpc>
              <a:spcBef>
                <a:spcPts val="500"/>
              </a:spcBef>
              <a:buFont typeface="Arial"/>
              <a:buChar char="•"/>
              <a:tabLst/>
              <a:defRPr sz="1800" b="0" i="0" kern="1200">
                <a:solidFill>
                  <a:srgbClr val="676767"/>
                </a:solidFill>
                <a:latin typeface="Arial" panose="020B0604020202020204" pitchFamily="34" charset="0"/>
                <a:ea typeface="Arial" panose="020B0604020202020204" pitchFamily="34" charset="0"/>
                <a:cs typeface="Arial" panose="020B0604020202020204" pitchFamily="34" charset="0"/>
              </a:defRPr>
            </a:lvl3pPr>
            <a:lvl4pPr marL="989013" indent="-233363" algn="l" defTabSz="914400" rtl="0" eaLnBrk="1" latinLnBrk="0" hangingPunct="1">
              <a:lnSpc>
                <a:spcPct val="90000"/>
              </a:lnSpc>
              <a:spcBef>
                <a:spcPts val="500"/>
              </a:spcBef>
              <a:buFont typeface="Arial"/>
              <a:buChar char="•"/>
              <a:tabLst/>
              <a:defRPr sz="1800" b="0" i="0" kern="1200">
                <a:solidFill>
                  <a:srgbClr val="676767"/>
                </a:solidFill>
                <a:latin typeface="Arial" panose="020B0604020202020204" pitchFamily="34" charset="0"/>
                <a:ea typeface="Arial" panose="020B0604020202020204" pitchFamily="34" charset="0"/>
                <a:cs typeface="Arial" panose="020B0604020202020204" pitchFamily="34" charset="0"/>
              </a:defRPr>
            </a:lvl4pPr>
            <a:lvl5pPr marL="1244600" indent="-255588" algn="l" defTabSz="914400" rtl="0" eaLnBrk="1" latinLnBrk="0" hangingPunct="1">
              <a:lnSpc>
                <a:spcPct val="90000"/>
              </a:lnSpc>
              <a:spcBef>
                <a:spcPts val="500"/>
              </a:spcBef>
              <a:buFont typeface="Arial"/>
              <a:buChar char="•"/>
              <a:tabLst/>
              <a:defRPr sz="1800" b="0" i="0" kern="1200">
                <a:solidFill>
                  <a:srgbClr val="676767"/>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da-DK" sz="1400" dirty="0"/>
              <a:t>Reservationer i form af ledelsesmæssige skøn er sænket 8,7 mio. kr. siden ultimo 2023 </a:t>
            </a:r>
            <a:br>
              <a:rPr lang="da-DK" sz="1400" dirty="0"/>
            </a:br>
            <a:r>
              <a:rPr lang="da-DK" sz="1400" dirty="0"/>
              <a:t>og udgør samlet 169,7 mio. kr. pr. 30. juni 2024, hvilket svarer til 1,3 % af sparekassens udlån. </a:t>
            </a:r>
            <a:endParaRPr lang="en-GB" sz="1400" dirty="0"/>
          </a:p>
        </p:txBody>
      </p:sp>
      <p:graphicFrame>
        <p:nvGraphicFramePr>
          <p:cNvPr id="3" name="Pladsholder til indhold 5">
            <a:extLst>
              <a:ext uri="{FF2B5EF4-FFF2-40B4-BE49-F238E27FC236}">
                <a16:creationId xmlns:a16="http://schemas.microsoft.com/office/drawing/2014/main" id="{391949C0-F53E-0155-20F9-DF1488A8B480}"/>
              </a:ext>
            </a:extLst>
          </p:cNvPr>
          <p:cNvGraphicFramePr>
            <a:graphicFrameLocks/>
          </p:cNvGraphicFramePr>
          <p:nvPr>
            <p:extLst>
              <p:ext uri="{D42A27DB-BD31-4B8C-83A1-F6EECF244321}">
                <p14:modId xmlns:p14="http://schemas.microsoft.com/office/powerpoint/2010/main" val="1089278021"/>
              </p:ext>
            </p:extLst>
          </p:nvPr>
        </p:nvGraphicFramePr>
        <p:xfrm>
          <a:off x="1" y="1944974"/>
          <a:ext cx="11706224" cy="4118385"/>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felt 1">
            <a:extLst>
              <a:ext uri="{FF2B5EF4-FFF2-40B4-BE49-F238E27FC236}">
                <a16:creationId xmlns:a16="http://schemas.microsoft.com/office/drawing/2014/main" id="{528D3C3E-931C-24C3-3D29-A5A5310A2207}"/>
              </a:ext>
            </a:extLst>
          </p:cNvPr>
          <p:cNvSpPr txBox="1"/>
          <p:nvPr/>
        </p:nvSpPr>
        <p:spPr>
          <a:xfrm>
            <a:off x="484413" y="1665000"/>
            <a:ext cx="618612" cy="218529"/>
          </a:xfrm>
          <a:prstGeom prst="rect">
            <a:avLst/>
          </a:prstGeom>
        </p:spPr>
        <p:txBody>
          <a:bodyPr vert="horz" wrap="none" lIns="91440" tIns="45720" rIns="91440" bIns="45720" rtlCol="0" anchor="b">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da-DK" sz="1400" b="1" i="0" u="none" strike="noStrike" kern="1200" cap="none" spc="0" normalizeH="0" baseline="0" noProof="0" dirty="0">
                <a:ln>
                  <a:noFill/>
                </a:ln>
                <a:solidFill>
                  <a:srgbClr val="676767"/>
                </a:solidFill>
                <a:effectLst/>
                <a:uLnTx/>
                <a:uFillTx/>
                <a:latin typeface="Arial" pitchFamily="34" charset="0"/>
                <a:ea typeface="+mn-ea"/>
                <a:cs typeface="Arial" pitchFamily="34" charset="0"/>
              </a:rPr>
              <a:t>Mio. kr. </a:t>
            </a:r>
            <a:endParaRPr kumimoji="0" lang="da-DK" sz="1200" b="1" i="0" u="none" strike="noStrike" kern="1200" cap="none" spc="0" normalizeH="0" baseline="0" noProof="0" dirty="0">
              <a:ln>
                <a:noFill/>
              </a:ln>
              <a:solidFill>
                <a:srgbClr val="676767"/>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952732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ACD752E-118F-B0D2-C6C3-45D952235AE2}"/>
              </a:ext>
            </a:extLst>
          </p:cNvPr>
          <p:cNvSpPr>
            <a:spLocks noGrp="1"/>
          </p:cNvSpPr>
          <p:nvPr>
            <p:ph type="title"/>
          </p:nvPr>
        </p:nvSpPr>
        <p:spPr>
          <a:xfrm>
            <a:off x="623888" y="404814"/>
            <a:ext cx="10944225" cy="622384"/>
          </a:xfrm>
        </p:spPr>
        <p:txBody>
          <a:bodyPr/>
          <a:lstStyle/>
          <a:p>
            <a:r>
              <a:rPr lang="da-DK" dirty="0"/>
              <a:t>Nøgletal</a:t>
            </a:r>
          </a:p>
        </p:txBody>
      </p:sp>
      <p:sp>
        <p:nvSpPr>
          <p:cNvPr id="4" name="Pladsholder til sidefod 3">
            <a:extLst>
              <a:ext uri="{FF2B5EF4-FFF2-40B4-BE49-F238E27FC236}">
                <a16:creationId xmlns:a16="http://schemas.microsoft.com/office/drawing/2014/main" id="{6A3AD3D1-B0CB-F7A9-A250-2E41C2C6A114}"/>
              </a:ext>
            </a:extLst>
          </p:cNvPr>
          <p:cNvSpPr>
            <a:spLocks noGrp="1"/>
          </p:cNvSpPr>
          <p:nvPr>
            <p:ph type="ftr" sz="quarter" idx="11"/>
          </p:nvPr>
        </p:nvSpPr>
        <p:spPr/>
        <p:txBody>
          <a:bodyPr/>
          <a:lstStyle/>
          <a:p>
            <a:r>
              <a:rPr lang="da-DK" dirty="0"/>
              <a:t>Delårsrapport, 1. halvår 2024</a:t>
            </a:r>
          </a:p>
        </p:txBody>
      </p:sp>
      <p:sp>
        <p:nvSpPr>
          <p:cNvPr id="5" name="Pladsholder til slidenummer 4">
            <a:extLst>
              <a:ext uri="{FF2B5EF4-FFF2-40B4-BE49-F238E27FC236}">
                <a16:creationId xmlns:a16="http://schemas.microsoft.com/office/drawing/2014/main" id="{63D281D2-B877-A41F-A25F-854403235B0D}"/>
              </a:ext>
            </a:extLst>
          </p:cNvPr>
          <p:cNvSpPr>
            <a:spLocks noGrp="1"/>
          </p:cNvSpPr>
          <p:nvPr>
            <p:ph type="sldNum" sz="quarter" idx="12"/>
          </p:nvPr>
        </p:nvSpPr>
        <p:spPr/>
        <p:txBody>
          <a:bodyPr/>
          <a:lstStyle/>
          <a:p>
            <a:fld id="{CD3521F6-ABE2-DF4A-A30A-AF2564ABEA76}" type="slidenum">
              <a:rPr lang="da-DK" smtClean="0"/>
              <a:t>23</a:t>
            </a:fld>
            <a:endParaRPr lang="da-DK" dirty="0"/>
          </a:p>
        </p:txBody>
      </p:sp>
      <p:graphicFrame>
        <p:nvGraphicFramePr>
          <p:cNvPr id="2" name="Tabel 1">
            <a:extLst>
              <a:ext uri="{FF2B5EF4-FFF2-40B4-BE49-F238E27FC236}">
                <a16:creationId xmlns:a16="http://schemas.microsoft.com/office/drawing/2014/main" id="{3EE7433C-306C-33EB-1848-0E84D30674F1}"/>
              </a:ext>
            </a:extLst>
          </p:cNvPr>
          <p:cNvGraphicFramePr>
            <a:graphicFrameLocks/>
          </p:cNvGraphicFramePr>
          <p:nvPr>
            <p:extLst>
              <p:ext uri="{D42A27DB-BD31-4B8C-83A1-F6EECF244321}">
                <p14:modId xmlns:p14="http://schemas.microsoft.com/office/powerpoint/2010/main" val="1575587830"/>
              </p:ext>
            </p:extLst>
          </p:nvPr>
        </p:nvGraphicFramePr>
        <p:xfrm>
          <a:off x="539999" y="1290000"/>
          <a:ext cx="9127876" cy="4805994"/>
        </p:xfrm>
        <a:graphic>
          <a:graphicData uri="http://schemas.openxmlformats.org/drawingml/2006/table">
            <a:tbl>
              <a:tblPr firstRow="1" bandRow="1">
                <a:tableStyleId>{2D5ABB26-0587-4C30-8999-92F81FD0307C}</a:tableStyleId>
              </a:tblPr>
              <a:tblGrid>
                <a:gridCol w="3764511">
                  <a:extLst>
                    <a:ext uri="{9D8B030D-6E8A-4147-A177-3AD203B41FA5}">
                      <a16:colId xmlns:a16="http://schemas.microsoft.com/office/drawing/2014/main" val="2595762287"/>
                    </a:ext>
                  </a:extLst>
                </a:gridCol>
                <a:gridCol w="1072673">
                  <a:extLst>
                    <a:ext uri="{9D8B030D-6E8A-4147-A177-3AD203B41FA5}">
                      <a16:colId xmlns:a16="http://schemas.microsoft.com/office/drawing/2014/main" val="2671697476"/>
                    </a:ext>
                  </a:extLst>
                </a:gridCol>
                <a:gridCol w="1072673">
                  <a:extLst>
                    <a:ext uri="{9D8B030D-6E8A-4147-A177-3AD203B41FA5}">
                      <a16:colId xmlns:a16="http://schemas.microsoft.com/office/drawing/2014/main" val="980481401"/>
                    </a:ext>
                  </a:extLst>
                </a:gridCol>
                <a:gridCol w="1072673">
                  <a:extLst>
                    <a:ext uri="{9D8B030D-6E8A-4147-A177-3AD203B41FA5}">
                      <a16:colId xmlns:a16="http://schemas.microsoft.com/office/drawing/2014/main" val="1646619884"/>
                    </a:ext>
                  </a:extLst>
                </a:gridCol>
                <a:gridCol w="1072673">
                  <a:extLst>
                    <a:ext uri="{9D8B030D-6E8A-4147-A177-3AD203B41FA5}">
                      <a16:colId xmlns:a16="http://schemas.microsoft.com/office/drawing/2014/main" val="2051643479"/>
                    </a:ext>
                  </a:extLst>
                </a:gridCol>
                <a:gridCol w="1072673">
                  <a:extLst>
                    <a:ext uri="{9D8B030D-6E8A-4147-A177-3AD203B41FA5}">
                      <a16:colId xmlns:a16="http://schemas.microsoft.com/office/drawing/2014/main" val="1435992274"/>
                    </a:ext>
                  </a:extLst>
                </a:gridCol>
              </a:tblGrid>
              <a:tr h="350220">
                <a:tc gridSpan="6">
                  <a:txBody>
                    <a:bodyPr/>
                    <a:lstStyle/>
                    <a:p>
                      <a:pPr algn="l"/>
                      <a:r>
                        <a:rPr lang="da-DK" sz="1200" b="1" baseline="0" dirty="0">
                          <a:solidFill>
                            <a:schemeClr val="accent1"/>
                          </a:solidFill>
                          <a:latin typeface="+mj-lt"/>
                        </a:rPr>
                        <a:t>Udlån og garantidebitorer fordelt på brancher</a:t>
                      </a:r>
                      <a:endParaRPr lang="en-GB" sz="1200" b="1" baseline="0" dirty="0">
                        <a:solidFill>
                          <a:schemeClr val="accent1"/>
                        </a:solidFill>
                        <a:latin typeface="+mj-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da-DK"/>
                    </a:p>
                  </a:txBody>
                  <a:tcPr/>
                </a:tc>
                <a:tc hMerge="1">
                  <a:txBody>
                    <a:bodyPr/>
                    <a:lstStyle/>
                    <a:p>
                      <a:endParaRPr lang="en-GB" sz="800"/>
                    </a:p>
                  </a:txBody>
                  <a:tcPr/>
                </a:tc>
                <a:tc hMerge="1">
                  <a:txBody>
                    <a:bodyPr/>
                    <a:lstStyle/>
                    <a:p>
                      <a:endParaRPr lang="en-GB" sz="800"/>
                    </a:p>
                  </a:txBody>
                  <a:tcPr/>
                </a:tc>
                <a:tc hMerge="1">
                  <a:txBody>
                    <a:bodyPr/>
                    <a:lstStyle/>
                    <a:p>
                      <a:endParaRPr lang="en-GB" sz="800"/>
                    </a:p>
                  </a:txBody>
                  <a:tcPr/>
                </a:tc>
                <a:tc hMerge="1">
                  <a:txBody>
                    <a:bodyPr/>
                    <a:lstStyle/>
                    <a:p>
                      <a:endParaRPr lang="en-GB" sz="800"/>
                    </a:p>
                  </a:txBody>
                  <a:tcPr/>
                </a:tc>
                <a:extLst>
                  <a:ext uri="{0D108BD9-81ED-4DB2-BD59-A6C34878D82A}">
                    <a16:rowId xmlns:a16="http://schemas.microsoft.com/office/drawing/2014/main" val="3253085188"/>
                  </a:ext>
                </a:extLst>
              </a:tr>
              <a:tr h="444441">
                <a:tc>
                  <a:txBody>
                    <a:bodyPr/>
                    <a:lstStyle/>
                    <a:p>
                      <a:endParaRPr lang="en-GB" sz="1200" b="1" baseline="0" dirty="0">
                        <a:solidFill>
                          <a:schemeClr val="accent4"/>
                        </a:solidFill>
                        <a:latin typeface="+mj-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1200" b="1" baseline="0" dirty="0">
                          <a:solidFill>
                            <a:schemeClr val="accent4"/>
                          </a:solidFill>
                          <a:latin typeface="+mj-lt"/>
                        </a:rPr>
                        <a:t>30.06.2024</a:t>
                      </a:r>
                      <a:br>
                        <a:rPr lang="it-IT" sz="1200" b="1" baseline="0" dirty="0">
                          <a:solidFill>
                            <a:schemeClr val="accent4"/>
                          </a:solidFill>
                          <a:latin typeface="+mj-lt"/>
                        </a:rPr>
                      </a:br>
                      <a:r>
                        <a:rPr lang="it-IT" sz="1200" b="1" baseline="0" dirty="0">
                          <a:solidFill>
                            <a:schemeClr val="accent4"/>
                          </a:solidFill>
                          <a:latin typeface="+mj-lt"/>
                        </a:rPr>
                        <a:t>%</a:t>
                      </a:r>
                    </a:p>
                  </a:txBody>
                  <a:tcPr marL="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1200" b="1" baseline="0" dirty="0">
                          <a:solidFill>
                            <a:schemeClr val="accent4"/>
                          </a:solidFill>
                          <a:latin typeface="+mj-lt"/>
                        </a:rPr>
                        <a:t>2023</a:t>
                      </a:r>
                    </a:p>
                    <a:p>
                      <a:pPr algn="r"/>
                      <a:r>
                        <a:rPr lang="it-IT" sz="1200" b="1" baseline="0" dirty="0">
                          <a:solidFill>
                            <a:schemeClr val="accent4"/>
                          </a:solidFill>
                          <a:latin typeface="+mj-lt"/>
                        </a:rPr>
                        <a:t>%</a:t>
                      </a:r>
                    </a:p>
                  </a:txBody>
                  <a:tcPr marL="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1200" b="1" baseline="0" dirty="0">
                          <a:solidFill>
                            <a:schemeClr val="accent4"/>
                          </a:solidFill>
                          <a:latin typeface="+mj-lt"/>
                        </a:rPr>
                        <a:t>2022</a:t>
                      </a:r>
                    </a:p>
                    <a:p>
                      <a:pPr algn="r"/>
                      <a:r>
                        <a:rPr lang="it-IT" sz="1200" b="1" baseline="0" dirty="0">
                          <a:solidFill>
                            <a:schemeClr val="accent4"/>
                          </a:solidFill>
                          <a:latin typeface="+mj-lt"/>
                        </a:rPr>
                        <a:t>%</a:t>
                      </a:r>
                    </a:p>
                  </a:txBody>
                  <a:tcPr marL="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1200" b="1" baseline="0" dirty="0">
                          <a:solidFill>
                            <a:schemeClr val="accent4"/>
                          </a:solidFill>
                          <a:latin typeface="+mj-lt"/>
                        </a:rPr>
                        <a:t>2021</a:t>
                      </a:r>
                    </a:p>
                    <a:p>
                      <a:pPr algn="r"/>
                      <a:r>
                        <a:rPr lang="it-IT" sz="1200" b="1" baseline="0" dirty="0">
                          <a:solidFill>
                            <a:schemeClr val="accent4"/>
                          </a:solidFill>
                          <a:latin typeface="+mj-lt"/>
                        </a:rPr>
                        <a:t>%</a:t>
                      </a:r>
                    </a:p>
                  </a:txBody>
                  <a:tcPr marL="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1200" b="1" baseline="0" dirty="0">
                          <a:solidFill>
                            <a:schemeClr val="accent4"/>
                          </a:solidFill>
                          <a:latin typeface="+mj-lt"/>
                        </a:rPr>
                        <a:t>2020</a:t>
                      </a:r>
                    </a:p>
                    <a:p>
                      <a:pPr algn="r"/>
                      <a:r>
                        <a:rPr lang="it-IT" sz="1200" b="1" baseline="0" dirty="0">
                          <a:solidFill>
                            <a:schemeClr val="accent4"/>
                          </a:solidFill>
                          <a:latin typeface="+mj-lt"/>
                        </a:rPr>
                        <a:t>%</a:t>
                      </a:r>
                    </a:p>
                  </a:txBody>
                  <a:tcPr marL="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6888100"/>
                  </a:ext>
                </a:extLst>
              </a:tr>
              <a:tr h="267751">
                <a:tc>
                  <a:txBody>
                    <a:bodyPr/>
                    <a:lstStyle/>
                    <a:p>
                      <a:pPr algn="l" fontAlgn="b"/>
                      <a:r>
                        <a:rPr lang="da-DK" sz="1200" b="1" i="0" u="none" strike="noStrike" dirty="0">
                          <a:solidFill>
                            <a:schemeClr val="bg2">
                              <a:lumMod val="10000"/>
                            </a:schemeClr>
                          </a:solidFill>
                          <a:effectLst/>
                          <a:latin typeface="+mj-lt"/>
                        </a:rPr>
                        <a:t>Offentlige myndigheder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chemeClr val="bg2">
                              <a:lumMod val="10000"/>
                            </a:schemeClr>
                          </a:solidFill>
                          <a:effectLst/>
                          <a:latin typeface="+mj-lt"/>
                        </a:rPr>
                        <a:t>0,1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1" i="0" u="none" strike="noStrike" dirty="0">
                          <a:solidFill>
                            <a:schemeClr val="bg2">
                              <a:lumMod val="10000"/>
                            </a:schemeClr>
                          </a:solidFill>
                          <a:effectLst/>
                          <a:latin typeface="+mj-lt"/>
                        </a:rPr>
                        <a:t>0,1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1" i="0" u="none" strike="noStrike" dirty="0">
                          <a:solidFill>
                            <a:schemeClr val="bg2">
                              <a:lumMod val="10000"/>
                            </a:schemeClr>
                          </a:solidFill>
                          <a:effectLst/>
                          <a:latin typeface="+mj-lt"/>
                        </a:rPr>
                        <a:t>0,1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chemeClr val="bg2">
                              <a:lumMod val="10000"/>
                            </a:schemeClr>
                          </a:solidFill>
                          <a:effectLst/>
                          <a:latin typeface="+mj-lt"/>
                        </a:rPr>
                        <a:t>0,1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chemeClr val="bg2">
                              <a:lumMod val="10000"/>
                            </a:schemeClr>
                          </a:solidFill>
                          <a:effectLst/>
                          <a:latin typeface="+mj-lt"/>
                        </a:rPr>
                        <a:t>0,1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4320239"/>
                  </a:ext>
                </a:extLst>
              </a:tr>
              <a:tr h="267751">
                <a:tc>
                  <a:txBody>
                    <a:bodyPr/>
                    <a:lstStyle/>
                    <a:p>
                      <a:pPr algn="l" fontAlgn="b"/>
                      <a:r>
                        <a:rPr lang="da-DK" sz="1200" b="1" i="0" u="none" strike="noStrike" dirty="0">
                          <a:solidFill>
                            <a:schemeClr val="bg2">
                              <a:lumMod val="10000"/>
                            </a:schemeClr>
                          </a:solidFill>
                          <a:effectLst/>
                          <a:latin typeface="+mj-lt"/>
                        </a:rPr>
                        <a:t>Erhverv</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200" b="0" i="0" u="none" strike="noStrike" dirty="0">
                        <a:solidFill>
                          <a:schemeClr val="bg2">
                            <a:lumMod val="10000"/>
                          </a:schemeClr>
                        </a:solidFill>
                        <a:effectLst/>
                        <a:latin typeface="+mj-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endParaRPr lang="da-DK" sz="1200" b="0" i="0" u="none" strike="noStrike" dirty="0">
                        <a:solidFill>
                          <a:schemeClr val="bg2">
                            <a:lumMod val="10000"/>
                          </a:schemeClr>
                        </a:solidFill>
                        <a:effectLst/>
                        <a:latin typeface="+mj-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da-DK" sz="1200" b="0" i="0" u="none" strike="noStrike" dirty="0">
                        <a:solidFill>
                          <a:schemeClr val="bg2">
                            <a:lumMod val="10000"/>
                          </a:schemeClr>
                        </a:solidFill>
                        <a:effectLst/>
                        <a:latin typeface="+mj-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200" b="0" i="0" u="none" strike="noStrike" dirty="0">
                        <a:solidFill>
                          <a:schemeClr val="bg2">
                            <a:lumMod val="10000"/>
                          </a:schemeClr>
                        </a:solidFill>
                        <a:effectLst/>
                        <a:latin typeface="+mj-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200" b="0" i="0" u="none" strike="noStrike" dirty="0">
                        <a:solidFill>
                          <a:schemeClr val="bg2">
                            <a:lumMod val="10000"/>
                          </a:schemeClr>
                        </a:solidFill>
                        <a:effectLst/>
                        <a:latin typeface="+mj-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7150606"/>
                  </a:ext>
                </a:extLst>
              </a:tr>
              <a:tr h="267751">
                <a:tc>
                  <a:txBody>
                    <a:bodyPr/>
                    <a:lstStyle/>
                    <a:p>
                      <a:pPr algn="l" fontAlgn="b"/>
                      <a:r>
                        <a:rPr lang="da-DK" sz="1200" b="0" i="0" u="none" strike="noStrike" dirty="0">
                          <a:solidFill>
                            <a:schemeClr val="bg2">
                              <a:lumMod val="10000"/>
                            </a:schemeClr>
                          </a:solidFill>
                          <a:effectLst/>
                          <a:latin typeface="+mj-lt"/>
                        </a:rPr>
                        <a:t>Landbrug, jagt, skovbrug og fiskeri</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j-lt"/>
                        </a:rPr>
                        <a:t>9,9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bg2">
                              <a:lumMod val="10000"/>
                            </a:schemeClr>
                          </a:solidFill>
                          <a:effectLst/>
                          <a:latin typeface="+mj-lt"/>
                        </a:rPr>
                        <a:t>10,4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bg2">
                              <a:lumMod val="10000"/>
                            </a:schemeClr>
                          </a:solidFill>
                          <a:effectLst/>
                          <a:latin typeface="+mj-lt"/>
                        </a:rPr>
                        <a:t>9,7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j-lt"/>
                        </a:rPr>
                        <a:t>9,1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j-lt"/>
                        </a:rPr>
                        <a:t>8,5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6276234"/>
                  </a:ext>
                </a:extLst>
              </a:tr>
              <a:tr h="267751">
                <a:tc>
                  <a:txBody>
                    <a:bodyPr/>
                    <a:lstStyle/>
                    <a:p>
                      <a:pPr algn="l" fontAlgn="b"/>
                      <a:r>
                        <a:rPr lang="da-DK" sz="1200" b="0" i="0" u="none" strike="noStrike" dirty="0">
                          <a:solidFill>
                            <a:schemeClr val="bg2">
                              <a:lumMod val="10000"/>
                            </a:schemeClr>
                          </a:solidFill>
                          <a:effectLst/>
                          <a:latin typeface="+mj-lt"/>
                        </a:rPr>
                        <a:t>Industri og råstofudvinding</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j-lt"/>
                        </a:rPr>
                        <a:t>3,4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bg2">
                              <a:lumMod val="10000"/>
                            </a:schemeClr>
                          </a:solidFill>
                          <a:effectLst/>
                          <a:latin typeface="+mj-lt"/>
                        </a:rPr>
                        <a:t>3,1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bg2">
                              <a:lumMod val="10000"/>
                            </a:schemeClr>
                          </a:solidFill>
                          <a:effectLst/>
                          <a:latin typeface="+mj-lt"/>
                        </a:rPr>
                        <a:t>3,2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j-lt"/>
                        </a:rPr>
                        <a:t>2,4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j-lt"/>
                        </a:rPr>
                        <a:t>2,3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436517"/>
                  </a:ext>
                </a:extLst>
              </a:tr>
              <a:tr h="267751">
                <a:tc>
                  <a:txBody>
                    <a:bodyPr/>
                    <a:lstStyle/>
                    <a:p>
                      <a:pPr algn="l" fontAlgn="b"/>
                      <a:r>
                        <a:rPr lang="da-DK" sz="1200" b="0" i="0" u="none" strike="noStrike" dirty="0">
                          <a:solidFill>
                            <a:schemeClr val="bg2">
                              <a:lumMod val="10000"/>
                            </a:schemeClr>
                          </a:solidFill>
                          <a:effectLst/>
                          <a:latin typeface="+mj-lt"/>
                        </a:rPr>
                        <a:t>Energiforsyning</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j-lt"/>
                        </a:rPr>
                        <a:t>0,4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bg2">
                              <a:lumMod val="10000"/>
                            </a:schemeClr>
                          </a:solidFill>
                          <a:effectLst/>
                          <a:latin typeface="+mj-lt"/>
                        </a:rPr>
                        <a:t>0,4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bg2">
                              <a:lumMod val="10000"/>
                            </a:schemeClr>
                          </a:solidFill>
                          <a:effectLst/>
                          <a:latin typeface="+mj-lt"/>
                        </a:rPr>
                        <a:t>0,3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j-lt"/>
                        </a:rPr>
                        <a:t>0,2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j-lt"/>
                        </a:rPr>
                        <a:t>0,2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6324887"/>
                  </a:ext>
                </a:extLst>
              </a:tr>
              <a:tr h="267751">
                <a:tc>
                  <a:txBody>
                    <a:bodyPr/>
                    <a:lstStyle/>
                    <a:p>
                      <a:pPr algn="l" fontAlgn="b"/>
                      <a:r>
                        <a:rPr lang="da-DK" sz="1200" b="0" i="0" u="none" strike="noStrike" dirty="0">
                          <a:solidFill>
                            <a:schemeClr val="bg2">
                              <a:lumMod val="10000"/>
                            </a:schemeClr>
                          </a:solidFill>
                          <a:effectLst/>
                          <a:latin typeface="+mj-lt"/>
                        </a:rPr>
                        <a:t>Bygge og anlæg</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j-lt"/>
                        </a:rPr>
                        <a:t>5,2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bg2">
                              <a:lumMod val="10000"/>
                            </a:schemeClr>
                          </a:solidFill>
                          <a:effectLst/>
                          <a:latin typeface="+mj-lt"/>
                        </a:rPr>
                        <a:t>5,2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bg2">
                              <a:lumMod val="10000"/>
                            </a:schemeClr>
                          </a:solidFill>
                          <a:effectLst/>
                          <a:latin typeface="+mj-lt"/>
                        </a:rPr>
                        <a:t>5,7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j-lt"/>
                        </a:rPr>
                        <a:t>5,9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j-lt"/>
                        </a:rPr>
                        <a:t>6,0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8605552"/>
                  </a:ext>
                </a:extLst>
              </a:tr>
              <a:tr h="267751">
                <a:tc>
                  <a:txBody>
                    <a:bodyPr/>
                    <a:lstStyle/>
                    <a:p>
                      <a:pPr algn="l" fontAlgn="b"/>
                      <a:r>
                        <a:rPr lang="da-DK" sz="1200" b="0" i="0" u="none" strike="noStrike" dirty="0">
                          <a:solidFill>
                            <a:schemeClr val="bg2">
                              <a:lumMod val="10000"/>
                            </a:schemeClr>
                          </a:solidFill>
                          <a:effectLst/>
                          <a:latin typeface="+mj-lt"/>
                        </a:rPr>
                        <a:t>Handel</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j-lt"/>
                        </a:rPr>
                        <a:t>7,5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bg2">
                              <a:lumMod val="10000"/>
                            </a:schemeClr>
                          </a:solidFill>
                          <a:effectLst/>
                          <a:latin typeface="+mj-lt"/>
                        </a:rPr>
                        <a:t>7,1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bg2">
                              <a:lumMod val="10000"/>
                            </a:schemeClr>
                          </a:solidFill>
                          <a:effectLst/>
                          <a:latin typeface="+mj-lt"/>
                        </a:rPr>
                        <a:t>7,0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j-lt"/>
                        </a:rPr>
                        <a:t>5,3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j-lt"/>
                        </a:rPr>
                        <a:t>4,8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6491958"/>
                  </a:ext>
                </a:extLst>
              </a:tr>
              <a:tr h="267751">
                <a:tc>
                  <a:txBody>
                    <a:bodyPr/>
                    <a:lstStyle/>
                    <a:p>
                      <a:pPr algn="l" fontAlgn="b"/>
                      <a:r>
                        <a:rPr lang="da-DK" sz="1200" b="0" i="0" u="none" strike="noStrike" dirty="0">
                          <a:solidFill>
                            <a:schemeClr val="bg2">
                              <a:lumMod val="10000"/>
                            </a:schemeClr>
                          </a:solidFill>
                          <a:effectLst/>
                          <a:latin typeface="+mj-lt"/>
                        </a:rPr>
                        <a:t>Transport, hoteller og restauranter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j-lt"/>
                        </a:rPr>
                        <a:t>3,4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bg2">
                              <a:lumMod val="10000"/>
                            </a:schemeClr>
                          </a:solidFill>
                          <a:effectLst/>
                          <a:latin typeface="+mj-lt"/>
                        </a:rPr>
                        <a:t>2,9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bg2">
                              <a:lumMod val="10000"/>
                            </a:schemeClr>
                          </a:solidFill>
                          <a:effectLst/>
                          <a:latin typeface="+mj-lt"/>
                        </a:rPr>
                        <a:t>2,3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j-lt"/>
                        </a:rPr>
                        <a:t>1,9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j-lt"/>
                        </a:rPr>
                        <a:t>1,8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9859490"/>
                  </a:ext>
                </a:extLst>
              </a:tr>
              <a:tr h="267751">
                <a:tc>
                  <a:txBody>
                    <a:bodyPr/>
                    <a:lstStyle/>
                    <a:p>
                      <a:pPr algn="l" fontAlgn="b"/>
                      <a:r>
                        <a:rPr lang="da-DK" sz="1200" b="0" i="0" u="none" strike="noStrike" dirty="0">
                          <a:solidFill>
                            <a:schemeClr val="bg2">
                              <a:lumMod val="10000"/>
                            </a:schemeClr>
                          </a:solidFill>
                          <a:effectLst/>
                          <a:latin typeface="+mj-lt"/>
                        </a:rPr>
                        <a:t>Information og kommunikation</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j-lt"/>
                        </a:rPr>
                        <a:t>0,7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bg2">
                              <a:lumMod val="10000"/>
                            </a:schemeClr>
                          </a:solidFill>
                          <a:effectLst/>
                          <a:latin typeface="+mj-lt"/>
                        </a:rPr>
                        <a:t>0,7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bg2">
                              <a:lumMod val="10000"/>
                            </a:schemeClr>
                          </a:solidFill>
                          <a:effectLst/>
                          <a:latin typeface="+mj-lt"/>
                        </a:rPr>
                        <a:t>0,9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j-lt"/>
                        </a:rPr>
                        <a:t>0,7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j-lt"/>
                        </a:rPr>
                        <a:t>0,9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6687583"/>
                  </a:ext>
                </a:extLst>
              </a:tr>
              <a:tr h="267751">
                <a:tc>
                  <a:txBody>
                    <a:bodyPr/>
                    <a:lstStyle/>
                    <a:p>
                      <a:pPr algn="l" fontAlgn="b"/>
                      <a:r>
                        <a:rPr lang="da-DK" sz="1200" b="0" i="0" u="none" strike="noStrike" dirty="0">
                          <a:solidFill>
                            <a:schemeClr val="bg2">
                              <a:lumMod val="10000"/>
                            </a:schemeClr>
                          </a:solidFill>
                          <a:effectLst/>
                          <a:latin typeface="+mj-lt"/>
                        </a:rPr>
                        <a:t>Finansiering og forsikring</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j-lt"/>
                        </a:rPr>
                        <a:t>6,4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bg2">
                              <a:lumMod val="10000"/>
                            </a:schemeClr>
                          </a:solidFill>
                          <a:effectLst/>
                          <a:latin typeface="+mj-lt"/>
                        </a:rPr>
                        <a:t>5,7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bg2">
                              <a:lumMod val="10000"/>
                            </a:schemeClr>
                          </a:solidFill>
                          <a:effectLst/>
                          <a:latin typeface="+mj-lt"/>
                        </a:rPr>
                        <a:t>5,1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j-lt"/>
                        </a:rPr>
                        <a:t>5,0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j-lt"/>
                        </a:rPr>
                        <a:t>4,7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4434217"/>
                  </a:ext>
                </a:extLst>
              </a:tr>
              <a:tr h="267751">
                <a:tc>
                  <a:txBody>
                    <a:bodyPr/>
                    <a:lstStyle/>
                    <a:p>
                      <a:pPr algn="l" fontAlgn="b"/>
                      <a:r>
                        <a:rPr lang="da-DK" sz="1200" b="0" i="0" u="none" strike="noStrike" dirty="0">
                          <a:solidFill>
                            <a:schemeClr val="bg2">
                              <a:lumMod val="10000"/>
                            </a:schemeClr>
                          </a:solidFill>
                          <a:effectLst/>
                          <a:latin typeface="+mj-lt"/>
                        </a:rPr>
                        <a:t>Fast ejendom</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bg2">
                              <a:lumMod val="10000"/>
                            </a:schemeClr>
                          </a:solidFill>
                          <a:effectLst/>
                          <a:latin typeface="+mj-lt"/>
                        </a:rPr>
                        <a:t>7,7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bg2">
                              <a:lumMod val="10000"/>
                            </a:schemeClr>
                          </a:solidFill>
                          <a:effectLst/>
                          <a:latin typeface="+mj-lt"/>
                        </a:rPr>
                        <a:t>9,0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bg2">
                              <a:lumMod val="10000"/>
                            </a:schemeClr>
                          </a:solidFill>
                          <a:effectLst/>
                          <a:latin typeface="+mj-lt"/>
                        </a:rPr>
                        <a:t>9,0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bg2">
                              <a:lumMod val="10000"/>
                            </a:schemeClr>
                          </a:solidFill>
                          <a:effectLst/>
                          <a:latin typeface="+mj-lt"/>
                        </a:rPr>
                        <a:t>9,4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bg2">
                              <a:lumMod val="10000"/>
                            </a:schemeClr>
                          </a:solidFill>
                          <a:effectLst/>
                          <a:latin typeface="+mj-lt"/>
                        </a:rPr>
                        <a:t>9,3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6222632"/>
                  </a:ext>
                </a:extLst>
              </a:tr>
              <a:tr h="266518">
                <a:tc>
                  <a:txBody>
                    <a:bodyPr/>
                    <a:lstStyle/>
                    <a:p>
                      <a:pPr algn="l" fontAlgn="b"/>
                      <a:r>
                        <a:rPr lang="da-DK" sz="1200" b="0" i="0" u="none" strike="noStrike" dirty="0">
                          <a:solidFill>
                            <a:schemeClr val="bg2">
                              <a:lumMod val="10000"/>
                            </a:schemeClr>
                          </a:solidFill>
                          <a:effectLst/>
                          <a:latin typeface="+mj-lt"/>
                        </a:rPr>
                        <a:t>Øvrige erhverv</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j-lt"/>
                        </a:rPr>
                        <a:t>9,8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bg2">
                              <a:lumMod val="10000"/>
                            </a:schemeClr>
                          </a:solidFill>
                          <a:effectLst/>
                          <a:latin typeface="+mj-lt"/>
                        </a:rPr>
                        <a:t>9,0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bg2">
                              <a:lumMod val="10000"/>
                            </a:schemeClr>
                          </a:solidFill>
                          <a:effectLst/>
                          <a:latin typeface="+mj-lt"/>
                        </a:rPr>
                        <a:t>7,5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j-lt"/>
                        </a:rPr>
                        <a:t>6,1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bg2">
                              <a:lumMod val="10000"/>
                            </a:schemeClr>
                          </a:solidFill>
                          <a:effectLst/>
                          <a:latin typeface="+mj-lt"/>
                        </a:rPr>
                        <a:t>6,3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5091084"/>
                  </a:ext>
                </a:extLst>
              </a:tr>
              <a:tr h="266518">
                <a:tc>
                  <a:txBody>
                    <a:bodyPr/>
                    <a:lstStyle/>
                    <a:p>
                      <a:pPr algn="l" fontAlgn="b"/>
                      <a:r>
                        <a:rPr lang="da-DK" sz="1200" b="1" i="0" u="none" strike="noStrike" dirty="0">
                          <a:solidFill>
                            <a:schemeClr val="bg2">
                              <a:lumMod val="10000"/>
                            </a:schemeClr>
                          </a:solidFill>
                          <a:effectLst/>
                          <a:latin typeface="+mj-lt"/>
                        </a:rPr>
                        <a:t>I alt erhverv</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chemeClr val="bg2">
                              <a:lumMod val="10000"/>
                            </a:schemeClr>
                          </a:solidFill>
                          <a:effectLst/>
                          <a:latin typeface="+mj-lt"/>
                        </a:rPr>
                        <a:t>54,4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1" i="0" u="none" strike="noStrike" dirty="0">
                          <a:solidFill>
                            <a:schemeClr val="bg2">
                              <a:lumMod val="10000"/>
                            </a:schemeClr>
                          </a:solidFill>
                          <a:effectLst/>
                          <a:latin typeface="+mj-lt"/>
                        </a:rPr>
                        <a:t>53,5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1" i="0" u="none" strike="noStrike" dirty="0">
                          <a:solidFill>
                            <a:schemeClr val="bg2">
                              <a:lumMod val="10000"/>
                            </a:schemeClr>
                          </a:solidFill>
                          <a:effectLst/>
                          <a:latin typeface="+mj-lt"/>
                        </a:rPr>
                        <a:t>50,6</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chemeClr val="bg2">
                              <a:lumMod val="10000"/>
                            </a:schemeClr>
                          </a:solidFill>
                          <a:effectLst/>
                          <a:latin typeface="+mj-lt"/>
                        </a:rPr>
                        <a:t>46,0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chemeClr val="bg2">
                              <a:lumMod val="10000"/>
                            </a:schemeClr>
                          </a:solidFill>
                          <a:effectLst/>
                          <a:latin typeface="+mj-lt"/>
                        </a:rPr>
                        <a:t>44,8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5140620"/>
                  </a:ext>
                </a:extLst>
              </a:tr>
              <a:tr h="266518">
                <a:tc>
                  <a:txBody>
                    <a:bodyPr/>
                    <a:lstStyle/>
                    <a:p>
                      <a:pPr algn="l" fontAlgn="b"/>
                      <a:r>
                        <a:rPr lang="da-DK" sz="1200" b="1" i="0" u="none" strike="noStrike" dirty="0">
                          <a:solidFill>
                            <a:schemeClr val="bg2">
                              <a:lumMod val="10000"/>
                            </a:schemeClr>
                          </a:solidFill>
                          <a:effectLst/>
                          <a:latin typeface="+mj-lt"/>
                        </a:rPr>
                        <a:t>Private</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chemeClr val="bg2">
                              <a:lumMod val="10000"/>
                            </a:schemeClr>
                          </a:solidFill>
                          <a:effectLst/>
                          <a:latin typeface="+mj-lt"/>
                        </a:rPr>
                        <a:t>45,5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1" i="0" u="none" strike="noStrike" dirty="0">
                          <a:solidFill>
                            <a:schemeClr val="bg2">
                              <a:lumMod val="10000"/>
                            </a:schemeClr>
                          </a:solidFill>
                          <a:effectLst/>
                          <a:latin typeface="+mj-lt"/>
                        </a:rPr>
                        <a:t>46,4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1" i="0" u="none" strike="noStrike" dirty="0">
                          <a:solidFill>
                            <a:schemeClr val="bg2">
                              <a:lumMod val="10000"/>
                            </a:schemeClr>
                          </a:solidFill>
                          <a:effectLst/>
                          <a:latin typeface="+mj-lt"/>
                        </a:rPr>
                        <a:t>49,3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chemeClr val="bg2">
                              <a:lumMod val="10000"/>
                            </a:schemeClr>
                          </a:solidFill>
                          <a:effectLst/>
                          <a:latin typeface="+mj-lt"/>
                        </a:rPr>
                        <a:t>53,9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chemeClr val="bg2">
                              <a:lumMod val="10000"/>
                            </a:schemeClr>
                          </a:solidFill>
                          <a:effectLst/>
                          <a:latin typeface="+mj-lt"/>
                        </a:rPr>
                        <a:t>55,1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2697074"/>
                  </a:ext>
                </a:extLst>
              </a:tr>
              <a:tr h="266518">
                <a:tc>
                  <a:txBody>
                    <a:bodyPr/>
                    <a:lstStyle/>
                    <a:p>
                      <a:pPr algn="l" fontAlgn="b"/>
                      <a:r>
                        <a:rPr lang="da-DK" sz="1200" b="1" i="0" u="none" strike="noStrike" dirty="0">
                          <a:solidFill>
                            <a:schemeClr val="bg2">
                              <a:lumMod val="10000"/>
                            </a:schemeClr>
                          </a:solidFill>
                          <a:effectLst/>
                          <a:latin typeface="+mj-lt"/>
                        </a:rPr>
                        <a:t>I alt</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chemeClr val="bg2">
                              <a:lumMod val="10000"/>
                            </a:schemeClr>
                          </a:solidFill>
                          <a:effectLst/>
                          <a:latin typeface="+mj-lt"/>
                        </a:rPr>
                        <a:t>100,0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1" i="0" u="none" strike="noStrike" dirty="0">
                          <a:solidFill>
                            <a:schemeClr val="bg2">
                              <a:lumMod val="10000"/>
                            </a:schemeClr>
                          </a:solidFill>
                          <a:effectLst/>
                          <a:latin typeface="+mj-lt"/>
                        </a:rPr>
                        <a:t>100,0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1" i="0" u="none" strike="noStrike" dirty="0">
                          <a:solidFill>
                            <a:schemeClr val="bg2">
                              <a:lumMod val="10000"/>
                            </a:schemeClr>
                          </a:solidFill>
                          <a:effectLst/>
                          <a:latin typeface="+mj-lt"/>
                        </a:rPr>
                        <a:t>100,0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chemeClr val="bg2">
                              <a:lumMod val="10000"/>
                            </a:schemeClr>
                          </a:solidFill>
                          <a:effectLst/>
                          <a:latin typeface="+mj-lt"/>
                        </a:rPr>
                        <a:t>100,0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chemeClr val="bg2">
                              <a:lumMod val="10000"/>
                            </a:schemeClr>
                          </a:solidFill>
                          <a:effectLst/>
                          <a:latin typeface="+mj-lt"/>
                        </a:rPr>
                        <a:t>100,0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3946135"/>
                  </a:ext>
                </a:extLst>
              </a:tr>
            </a:tbl>
          </a:graphicData>
        </a:graphic>
      </p:graphicFrame>
    </p:spTree>
    <p:extLst>
      <p:ext uri="{BB962C8B-B14F-4D97-AF65-F5344CB8AC3E}">
        <p14:creationId xmlns:p14="http://schemas.microsoft.com/office/powerpoint/2010/main" val="2886506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7C5A55-590E-2867-2448-D6838BB832AA}"/>
              </a:ext>
            </a:extLst>
          </p:cNvPr>
          <p:cNvSpPr>
            <a:spLocks noGrp="1"/>
          </p:cNvSpPr>
          <p:nvPr>
            <p:ph type="title"/>
          </p:nvPr>
        </p:nvSpPr>
        <p:spPr>
          <a:xfrm>
            <a:off x="1083040" y="1233488"/>
            <a:ext cx="3932237" cy="694166"/>
          </a:xfrm>
        </p:spPr>
        <p:txBody>
          <a:bodyPr/>
          <a:lstStyle/>
          <a:p>
            <a:r>
              <a:rPr lang="da-DK" dirty="0"/>
              <a:t>Forventninger til 2024</a:t>
            </a:r>
          </a:p>
        </p:txBody>
      </p:sp>
      <p:sp>
        <p:nvSpPr>
          <p:cNvPr id="3" name="Pladsholder til tekst 2">
            <a:extLst>
              <a:ext uri="{FF2B5EF4-FFF2-40B4-BE49-F238E27FC236}">
                <a16:creationId xmlns:a16="http://schemas.microsoft.com/office/drawing/2014/main" id="{D9DFA88D-9CB7-F24D-F370-6E06C7AF9409}"/>
              </a:ext>
            </a:extLst>
          </p:cNvPr>
          <p:cNvSpPr>
            <a:spLocks noGrp="1"/>
          </p:cNvSpPr>
          <p:nvPr>
            <p:ph type="body" sz="half" idx="2"/>
          </p:nvPr>
        </p:nvSpPr>
        <p:spPr>
          <a:xfrm>
            <a:off x="635772" y="2097088"/>
            <a:ext cx="5460227" cy="3401669"/>
          </a:xfrm>
        </p:spPr>
        <p:txBody>
          <a:bodyPr>
            <a:normAutofit fontScale="85000" lnSpcReduction="10000"/>
          </a:bodyPr>
          <a:lstStyle/>
          <a:p>
            <a:pPr marL="285750" indent="-285750">
              <a:lnSpc>
                <a:spcPct val="100000"/>
              </a:lnSpc>
              <a:buFont typeface="Arial" panose="020B0604020202020204" pitchFamily="34" charset="0"/>
              <a:buChar char="•"/>
            </a:pPr>
            <a:r>
              <a:rPr lang="da-DK" sz="1800" dirty="0">
                <a:solidFill>
                  <a:schemeClr val="tx1"/>
                </a:solidFill>
              </a:rPr>
              <a:t>I 2024 forventes en positiv udvikling i basisindtjeningen på </a:t>
            </a:r>
            <a:r>
              <a:rPr lang="da-DK" dirty="0">
                <a:solidFill>
                  <a:schemeClr val="tx1"/>
                </a:solidFill>
              </a:rPr>
              <a:t>20</a:t>
            </a:r>
            <a:r>
              <a:rPr lang="da-DK" sz="1800" dirty="0">
                <a:solidFill>
                  <a:schemeClr val="tx1"/>
                </a:solidFill>
              </a:rPr>
              <a:t>-25 % som følge af bl.a. stigende nettorenteindtægter og de i november 2023 gennemførte omkostningsreduktioner. </a:t>
            </a:r>
          </a:p>
          <a:p>
            <a:pPr marL="285750" indent="-285750">
              <a:lnSpc>
                <a:spcPct val="100000"/>
              </a:lnSpc>
              <a:buFont typeface="Arial" panose="020B0604020202020204" pitchFamily="34" charset="0"/>
              <a:buChar char="•"/>
            </a:pPr>
            <a:r>
              <a:rPr lang="da-DK" sz="1800" dirty="0">
                <a:solidFill>
                  <a:schemeClr val="tx1"/>
                </a:solidFill>
              </a:rPr>
              <a:t>Der er herudover budgetteret med et svagt stigende nedskrivningsniveau og faldende kursreguleringer.</a:t>
            </a:r>
          </a:p>
          <a:p>
            <a:pPr marL="285750" indent="-285750">
              <a:lnSpc>
                <a:spcPct val="100000"/>
              </a:lnSpc>
              <a:buFont typeface="Arial" panose="020B0604020202020204" pitchFamily="34" charset="0"/>
              <a:buChar char="•"/>
            </a:pPr>
            <a:r>
              <a:rPr lang="da-DK" sz="1800" dirty="0">
                <a:solidFill>
                  <a:schemeClr val="tx1"/>
                </a:solidFill>
              </a:rPr>
              <a:t>På baggrund heraf forventes et opjusteret resultat før skat i 2024 i intervallet 700-800 mio. kr.</a:t>
            </a:r>
          </a:p>
          <a:p>
            <a:pPr marL="285750" indent="-285750">
              <a:lnSpc>
                <a:spcPct val="100000"/>
              </a:lnSpc>
              <a:buFont typeface="Arial" panose="020B0604020202020204" pitchFamily="34" charset="0"/>
              <a:buChar char="•"/>
            </a:pPr>
            <a:r>
              <a:rPr lang="da-DK" sz="1800" dirty="0">
                <a:solidFill>
                  <a:schemeClr val="tx1"/>
                </a:solidFill>
              </a:rPr>
              <a:t>Rentefald forventes at øge aktivitetsniveauet i andet halvår.</a:t>
            </a:r>
          </a:p>
          <a:p>
            <a:pPr marL="285750" indent="-285750">
              <a:lnSpc>
                <a:spcPct val="100000"/>
              </a:lnSpc>
              <a:buFont typeface="Arial" panose="020B0604020202020204" pitchFamily="34" charset="0"/>
              <a:buChar char="•"/>
            </a:pPr>
            <a:r>
              <a:rPr lang="da-DK" sz="1800" dirty="0">
                <a:solidFill>
                  <a:schemeClr val="tx1"/>
                </a:solidFill>
              </a:rPr>
              <a:t>Forøget mødeaktivitet med privatkunder.</a:t>
            </a:r>
          </a:p>
          <a:p>
            <a:pPr marL="285750" indent="-285750">
              <a:lnSpc>
                <a:spcPct val="100000"/>
              </a:lnSpc>
              <a:buFont typeface="Arial" panose="020B0604020202020204" pitchFamily="34" charset="0"/>
              <a:buChar char="•"/>
            </a:pPr>
            <a:r>
              <a:rPr lang="da-DK" sz="1800" dirty="0">
                <a:solidFill>
                  <a:schemeClr val="tx1"/>
                </a:solidFill>
              </a:rPr>
              <a:t>Forventningerne er særligt forbundet med usikkerhed i relation til nedskrivningsniveauet samt udviklingen i det generelle renteniveau.</a:t>
            </a:r>
          </a:p>
          <a:p>
            <a:pPr marL="0" indent="0">
              <a:buNone/>
            </a:pPr>
            <a:endParaRPr lang="da-DK" dirty="0">
              <a:solidFill>
                <a:schemeClr val="tx1"/>
              </a:solidFill>
            </a:endParaRPr>
          </a:p>
        </p:txBody>
      </p:sp>
      <p:sp>
        <p:nvSpPr>
          <p:cNvPr id="4" name="Pladsholder til sidefod 3">
            <a:extLst>
              <a:ext uri="{FF2B5EF4-FFF2-40B4-BE49-F238E27FC236}">
                <a16:creationId xmlns:a16="http://schemas.microsoft.com/office/drawing/2014/main" id="{37A51092-99AE-B7A0-F3F5-29EBE081A66D}"/>
              </a:ext>
            </a:extLst>
          </p:cNvPr>
          <p:cNvSpPr>
            <a:spLocks noGrp="1"/>
          </p:cNvSpPr>
          <p:nvPr>
            <p:ph type="ftr" sz="quarter" idx="11"/>
          </p:nvPr>
        </p:nvSpPr>
        <p:spPr/>
        <p:txBody>
          <a:bodyPr/>
          <a:lstStyle/>
          <a:p>
            <a:r>
              <a:rPr lang="da-DK" dirty="0"/>
              <a:t>Delårsrapport, 1. halvår 2024</a:t>
            </a:r>
          </a:p>
        </p:txBody>
      </p:sp>
      <p:sp>
        <p:nvSpPr>
          <p:cNvPr id="5" name="Pladsholder til slidenummer 4">
            <a:extLst>
              <a:ext uri="{FF2B5EF4-FFF2-40B4-BE49-F238E27FC236}">
                <a16:creationId xmlns:a16="http://schemas.microsoft.com/office/drawing/2014/main" id="{FCB1A1B7-632F-D6D8-A43B-AE84C66C41D5}"/>
              </a:ext>
            </a:extLst>
          </p:cNvPr>
          <p:cNvSpPr>
            <a:spLocks noGrp="1"/>
          </p:cNvSpPr>
          <p:nvPr>
            <p:ph type="sldNum" sz="quarter" idx="12"/>
          </p:nvPr>
        </p:nvSpPr>
        <p:spPr/>
        <p:txBody>
          <a:bodyPr/>
          <a:lstStyle/>
          <a:p>
            <a:fld id="{CD3521F6-ABE2-DF4A-A30A-AF2564ABEA76}" type="slidenum">
              <a:rPr lang="da-DK" smtClean="0"/>
              <a:t>24</a:t>
            </a:fld>
            <a:endParaRPr lang="da-DK" dirty="0"/>
          </a:p>
        </p:txBody>
      </p:sp>
      <p:sp>
        <p:nvSpPr>
          <p:cNvPr id="7" name="Ellipse 6" descr="Piktogram skærm">
            <a:extLst>
              <a:ext uri="{FF2B5EF4-FFF2-40B4-BE49-F238E27FC236}">
                <a16:creationId xmlns:a16="http://schemas.microsoft.com/office/drawing/2014/main" id="{8A31EC5E-6558-8B6E-DBAD-A40617DAE2CD}"/>
              </a:ext>
            </a:extLst>
          </p:cNvPr>
          <p:cNvSpPr/>
          <p:nvPr/>
        </p:nvSpPr>
        <p:spPr>
          <a:xfrm>
            <a:off x="635773" y="1233488"/>
            <a:ext cx="307478" cy="30747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Vinkel 8" descr="Piktogram skærm">
            <a:extLst>
              <a:ext uri="{FF2B5EF4-FFF2-40B4-BE49-F238E27FC236}">
                <a16:creationId xmlns:a16="http://schemas.microsoft.com/office/drawing/2014/main" id="{E54AB0FC-1822-6ECB-287E-6F790851DB0B}"/>
              </a:ext>
            </a:extLst>
          </p:cNvPr>
          <p:cNvSpPr/>
          <p:nvPr/>
        </p:nvSpPr>
        <p:spPr>
          <a:xfrm>
            <a:off x="715252" y="1296630"/>
            <a:ext cx="148520" cy="18119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ln>
                <a:solidFill>
                  <a:schemeClr val="bg1"/>
                </a:solidFill>
              </a:ln>
              <a:solidFill>
                <a:schemeClr val="tx1"/>
              </a:solidFill>
            </a:endParaRPr>
          </a:p>
        </p:txBody>
      </p:sp>
      <p:pic>
        <p:nvPicPr>
          <p:cNvPr id="17" name="Pladsholder til billede 16" descr="Piktogram skærm">
            <a:extLst>
              <a:ext uri="{FF2B5EF4-FFF2-40B4-BE49-F238E27FC236}">
                <a16:creationId xmlns:a16="http://schemas.microsoft.com/office/drawing/2014/main" id="{69C1F64B-8BDF-57B0-1971-4340794674E0}"/>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1814" t="4257" r="-21722" b="9367"/>
          <a:stretch/>
        </p:blipFill>
        <p:spPr>
          <a:xfrm>
            <a:off x="5560178" y="1233488"/>
            <a:ext cx="6350000" cy="4265269"/>
          </a:xfrm>
          <a:prstGeom prst="rect">
            <a:avLst/>
          </a:prstGeom>
        </p:spPr>
      </p:pic>
    </p:spTree>
    <p:extLst>
      <p:ext uri="{BB962C8B-B14F-4D97-AF65-F5344CB8AC3E}">
        <p14:creationId xmlns:p14="http://schemas.microsoft.com/office/powerpoint/2010/main" val="2090222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lidenummer 4">
            <a:extLst>
              <a:ext uri="{FF2B5EF4-FFF2-40B4-BE49-F238E27FC236}">
                <a16:creationId xmlns:a16="http://schemas.microsoft.com/office/drawing/2014/main" id="{5717FF03-52EB-415A-EAF5-97ED1317E3E0}"/>
              </a:ext>
            </a:extLst>
          </p:cNvPr>
          <p:cNvSpPr>
            <a:spLocks noGrp="1"/>
          </p:cNvSpPr>
          <p:nvPr>
            <p:ph type="sldNum" sz="quarter" idx="12"/>
          </p:nvPr>
        </p:nvSpPr>
        <p:spPr/>
        <p:txBody>
          <a:bodyPr/>
          <a:lstStyle/>
          <a:p>
            <a:fld id="{CD3521F6-ABE2-DF4A-A30A-AF2564ABEA76}" type="slidenum">
              <a:rPr lang="da-DK" smtClean="0">
                <a:solidFill>
                  <a:schemeClr val="accent2"/>
                </a:solidFill>
              </a:rPr>
              <a:t>25</a:t>
            </a:fld>
            <a:endParaRPr lang="da-DK" dirty="0">
              <a:solidFill>
                <a:schemeClr val="accent2"/>
              </a:solidFill>
            </a:endParaRPr>
          </a:p>
        </p:txBody>
      </p:sp>
    </p:spTree>
    <p:extLst>
      <p:ext uri="{BB962C8B-B14F-4D97-AF65-F5344CB8AC3E}">
        <p14:creationId xmlns:p14="http://schemas.microsoft.com/office/powerpoint/2010/main" val="2186027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B3489BCB-BBA3-A97B-7857-9527746AF9DA}"/>
              </a:ext>
            </a:extLst>
          </p:cNvPr>
          <p:cNvSpPr>
            <a:spLocks noGrp="1"/>
          </p:cNvSpPr>
          <p:nvPr>
            <p:ph type="ftr" sz="quarter" idx="11"/>
          </p:nvPr>
        </p:nvSpPr>
        <p:spPr/>
        <p:txBody>
          <a:bodyPr/>
          <a:lstStyle/>
          <a:p>
            <a:r>
              <a:rPr lang="da-DK" dirty="0"/>
              <a:t>Delårsrapport, 1. halvår 2024</a:t>
            </a:r>
          </a:p>
        </p:txBody>
      </p:sp>
      <p:sp>
        <p:nvSpPr>
          <p:cNvPr id="4" name="Pladsholder til slidenummer 3">
            <a:extLst>
              <a:ext uri="{FF2B5EF4-FFF2-40B4-BE49-F238E27FC236}">
                <a16:creationId xmlns:a16="http://schemas.microsoft.com/office/drawing/2014/main" id="{E5681D85-2C8F-0324-7346-2BC6373977D2}"/>
              </a:ext>
            </a:extLst>
          </p:cNvPr>
          <p:cNvSpPr>
            <a:spLocks noGrp="1"/>
          </p:cNvSpPr>
          <p:nvPr>
            <p:ph type="sldNum" sz="quarter" idx="12"/>
          </p:nvPr>
        </p:nvSpPr>
        <p:spPr/>
        <p:txBody>
          <a:bodyPr/>
          <a:lstStyle/>
          <a:p>
            <a:fld id="{CD3521F6-ABE2-DF4A-A30A-AF2564ABEA76}" type="slidenum">
              <a:rPr lang="da-DK" smtClean="0"/>
              <a:pPr/>
              <a:t>3</a:t>
            </a:fld>
            <a:endParaRPr lang="da-DK" dirty="0"/>
          </a:p>
        </p:txBody>
      </p:sp>
      <p:sp>
        <p:nvSpPr>
          <p:cNvPr id="6" name="Pladsholder til tekst 8">
            <a:extLst>
              <a:ext uri="{FF2B5EF4-FFF2-40B4-BE49-F238E27FC236}">
                <a16:creationId xmlns:a16="http://schemas.microsoft.com/office/drawing/2014/main" id="{73F50787-897C-A8A2-1BA3-D235B6C0FED1}"/>
              </a:ext>
            </a:extLst>
          </p:cNvPr>
          <p:cNvSpPr txBox="1">
            <a:spLocks/>
          </p:cNvSpPr>
          <p:nvPr/>
        </p:nvSpPr>
        <p:spPr>
          <a:xfrm>
            <a:off x="481373" y="407294"/>
            <a:ext cx="10515600" cy="1115566"/>
          </a:xfrm>
          <a:prstGeom prst="rect">
            <a:avLst/>
          </a:prstGeom>
        </p:spPr>
        <p:txBody>
          <a:bodyPr/>
          <a:lstStyle>
            <a:lvl1pPr marL="228600" indent="-228600" algn="l" defTabSz="914400" rtl="0" eaLnBrk="1" latinLnBrk="0" hangingPunct="1">
              <a:lnSpc>
                <a:spcPct val="90000"/>
              </a:lnSpc>
              <a:spcBef>
                <a:spcPts val="1000"/>
              </a:spcBef>
              <a:buFont typeface="Arial"/>
              <a:buChar char="•"/>
              <a:defRPr sz="2400" b="0" i="0" kern="1200">
                <a:solidFill>
                  <a:srgbClr val="676767"/>
                </a:solidFill>
                <a:latin typeface="Arial" panose="020B0604020202020204" pitchFamily="34" charset="0"/>
                <a:ea typeface="Arial" panose="020B0604020202020204" pitchFamily="34" charset="0"/>
                <a:cs typeface="Arial" panose="020B0604020202020204" pitchFamily="34" charset="0"/>
              </a:defRPr>
            </a:lvl1pPr>
            <a:lvl2pPr marL="500063" indent="-268288" algn="l" defTabSz="914400" rtl="0" eaLnBrk="1" latinLnBrk="0" hangingPunct="1">
              <a:lnSpc>
                <a:spcPct val="90000"/>
              </a:lnSpc>
              <a:spcBef>
                <a:spcPts val="500"/>
              </a:spcBef>
              <a:buFont typeface="Arial"/>
              <a:buChar char="•"/>
              <a:tabLst/>
              <a:defRPr sz="2000" b="0" i="0" kern="1200">
                <a:solidFill>
                  <a:srgbClr val="676767"/>
                </a:solidFill>
                <a:latin typeface="Arial" panose="020B0604020202020204" pitchFamily="34" charset="0"/>
                <a:ea typeface="Arial" panose="020B0604020202020204" pitchFamily="34" charset="0"/>
                <a:cs typeface="Arial" panose="020B0604020202020204" pitchFamily="34" charset="0"/>
              </a:defRPr>
            </a:lvl2pPr>
            <a:lvl3pPr marL="755650" indent="-255588" algn="l" defTabSz="914400" rtl="0" eaLnBrk="1" latinLnBrk="0" hangingPunct="1">
              <a:lnSpc>
                <a:spcPct val="90000"/>
              </a:lnSpc>
              <a:spcBef>
                <a:spcPts val="500"/>
              </a:spcBef>
              <a:buFont typeface="Arial"/>
              <a:buChar char="•"/>
              <a:tabLst/>
              <a:defRPr sz="1800" b="0" i="0" kern="1200">
                <a:solidFill>
                  <a:srgbClr val="676767"/>
                </a:solidFill>
                <a:latin typeface="Arial" panose="020B0604020202020204" pitchFamily="34" charset="0"/>
                <a:ea typeface="Arial" panose="020B0604020202020204" pitchFamily="34" charset="0"/>
                <a:cs typeface="Arial" panose="020B0604020202020204" pitchFamily="34" charset="0"/>
              </a:defRPr>
            </a:lvl3pPr>
            <a:lvl4pPr marL="989013" indent="-233363" algn="l" defTabSz="914400" rtl="0" eaLnBrk="1" latinLnBrk="0" hangingPunct="1">
              <a:lnSpc>
                <a:spcPct val="90000"/>
              </a:lnSpc>
              <a:spcBef>
                <a:spcPts val="500"/>
              </a:spcBef>
              <a:buFont typeface="Arial"/>
              <a:buChar char="•"/>
              <a:tabLst/>
              <a:defRPr sz="1800" b="0" i="0" kern="1200">
                <a:solidFill>
                  <a:srgbClr val="676767"/>
                </a:solidFill>
                <a:latin typeface="Arial" panose="020B0604020202020204" pitchFamily="34" charset="0"/>
                <a:ea typeface="Arial" panose="020B0604020202020204" pitchFamily="34" charset="0"/>
                <a:cs typeface="Arial" panose="020B0604020202020204" pitchFamily="34" charset="0"/>
              </a:defRPr>
            </a:lvl4pPr>
            <a:lvl5pPr marL="1244600" indent="-255588" algn="l" defTabSz="914400" rtl="0" eaLnBrk="1" latinLnBrk="0" hangingPunct="1">
              <a:lnSpc>
                <a:spcPct val="90000"/>
              </a:lnSpc>
              <a:spcBef>
                <a:spcPts val="500"/>
              </a:spcBef>
              <a:buFont typeface="Arial"/>
              <a:buChar char="•"/>
              <a:tabLst/>
              <a:defRPr sz="1800" b="0" i="0" kern="1200">
                <a:solidFill>
                  <a:srgbClr val="676767"/>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4000" b="1" dirty="0">
                <a:solidFill>
                  <a:schemeClr val="bg1"/>
                </a:solidFill>
              </a:rPr>
              <a:t>Sparekassens 2025-strategi</a:t>
            </a:r>
          </a:p>
        </p:txBody>
      </p:sp>
      <p:pic>
        <p:nvPicPr>
          <p:cNvPr id="7" name="Billede 6">
            <a:extLst>
              <a:ext uri="{FF2B5EF4-FFF2-40B4-BE49-F238E27FC236}">
                <a16:creationId xmlns:a16="http://schemas.microsoft.com/office/drawing/2014/main" id="{63ECADA9-4479-762C-C222-ACF230D3C4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79998" y="2537458"/>
            <a:ext cx="6032004" cy="1783084"/>
          </a:xfrm>
          <a:prstGeom prst="rect">
            <a:avLst/>
          </a:prstGeom>
        </p:spPr>
      </p:pic>
    </p:spTree>
    <p:extLst>
      <p:ext uri="{BB962C8B-B14F-4D97-AF65-F5344CB8AC3E}">
        <p14:creationId xmlns:p14="http://schemas.microsoft.com/office/powerpoint/2010/main" val="282689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4">
            <a:extLst>
              <a:ext uri="{FF2B5EF4-FFF2-40B4-BE49-F238E27FC236}">
                <a16:creationId xmlns:a16="http://schemas.microsoft.com/office/drawing/2014/main" id="{340A18B1-F18A-CC16-4E5B-F5A252ECF9E3}"/>
              </a:ext>
            </a:extLst>
          </p:cNvPr>
          <p:cNvSpPr>
            <a:spLocks noGrp="1"/>
          </p:cNvSpPr>
          <p:nvPr>
            <p:ph type="ctrTitle"/>
          </p:nvPr>
        </p:nvSpPr>
        <p:spPr>
          <a:xfrm>
            <a:off x="492038" y="425182"/>
            <a:ext cx="9013371" cy="786791"/>
          </a:xfrm>
        </p:spPr>
        <p:txBody>
          <a:bodyPr/>
          <a:lstStyle/>
          <a:p>
            <a:r>
              <a:rPr lang="da-DK" sz="4000" dirty="0"/>
              <a:t>Mod nye mål: De strategiske spor</a:t>
            </a:r>
            <a:endParaRPr lang="en-GB" sz="4000" dirty="0"/>
          </a:p>
        </p:txBody>
      </p:sp>
      <p:sp>
        <p:nvSpPr>
          <p:cNvPr id="4" name="Pladsholder til sidefod 3">
            <a:extLst>
              <a:ext uri="{FF2B5EF4-FFF2-40B4-BE49-F238E27FC236}">
                <a16:creationId xmlns:a16="http://schemas.microsoft.com/office/drawing/2014/main" id="{7CD4FDB2-83A2-34DD-4961-E11A87F2A6DF}"/>
              </a:ext>
            </a:extLst>
          </p:cNvPr>
          <p:cNvSpPr>
            <a:spLocks noGrp="1"/>
          </p:cNvSpPr>
          <p:nvPr>
            <p:ph type="ftr" sz="quarter" idx="11"/>
          </p:nvPr>
        </p:nvSpPr>
        <p:spPr/>
        <p:txBody>
          <a:bodyPr/>
          <a:lstStyle/>
          <a:p>
            <a:r>
              <a:rPr lang="da-DK" dirty="0"/>
              <a:t>Delårsrapport, 1. halvår 2024</a:t>
            </a:r>
          </a:p>
        </p:txBody>
      </p:sp>
      <p:sp>
        <p:nvSpPr>
          <p:cNvPr id="5" name="Pladsholder til slidenummer 4">
            <a:extLst>
              <a:ext uri="{FF2B5EF4-FFF2-40B4-BE49-F238E27FC236}">
                <a16:creationId xmlns:a16="http://schemas.microsoft.com/office/drawing/2014/main" id="{9DEDAE40-E22B-9392-BEE0-0B4499BE78D6}"/>
              </a:ext>
            </a:extLst>
          </p:cNvPr>
          <p:cNvSpPr>
            <a:spLocks noGrp="1"/>
          </p:cNvSpPr>
          <p:nvPr>
            <p:ph type="sldNum" sz="quarter" idx="12"/>
          </p:nvPr>
        </p:nvSpPr>
        <p:spPr/>
        <p:txBody>
          <a:bodyPr/>
          <a:lstStyle/>
          <a:p>
            <a:fld id="{CD3521F6-ABE2-DF4A-A30A-AF2564ABEA76}" type="slidenum">
              <a:rPr lang="da-DK" smtClean="0"/>
              <a:pPr/>
              <a:t>4</a:t>
            </a:fld>
            <a:endParaRPr lang="da-DK" dirty="0"/>
          </a:p>
        </p:txBody>
      </p:sp>
      <p:grpSp>
        <p:nvGrpSpPr>
          <p:cNvPr id="9" name="Gruppe 8">
            <a:extLst>
              <a:ext uri="{FF2B5EF4-FFF2-40B4-BE49-F238E27FC236}">
                <a16:creationId xmlns:a16="http://schemas.microsoft.com/office/drawing/2014/main" id="{B54A1511-871E-9099-FEBB-6FC0F4E8E0A3}"/>
              </a:ext>
            </a:extLst>
          </p:cNvPr>
          <p:cNvGrpSpPr/>
          <p:nvPr/>
        </p:nvGrpSpPr>
        <p:grpSpPr>
          <a:xfrm>
            <a:off x="492039" y="1407133"/>
            <a:ext cx="2110949" cy="1172731"/>
            <a:chOff x="2833230" y="3196740"/>
            <a:chExt cx="6754761" cy="3752586"/>
          </a:xfrm>
        </p:grpSpPr>
        <p:pic>
          <p:nvPicPr>
            <p:cNvPr id="10" name="Billede 5">
              <a:extLst>
                <a:ext uri="{FF2B5EF4-FFF2-40B4-BE49-F238E27FC236}">
                  <a16:creationId xmlns:a16="http://schemas.microsoft.com/office/drawing/2014/main" id="{E238815E-389D-3FDC-C5DA-98D3B501AE54}"/>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94" t="64" r="-586" b="-510"/>
            <a:stretch/>
          </p:blipFill>
          <p:spPr>
            <a:xfrm>
              <a:off x="4897335" y="3196740"/>
              <a:ext cx="2361788" cy="2391682"/>
            </a:xfrm>
            <a:prstGeom prst="rect">
              <a:avLst/>
            </a:prstGeom>
          </p:spPr>
        </p:pic>
        <p:sp>
          <p:nvSpPr>
            <p:cNvPr id="11" name="Tekstfelt 10">
              <a:extLst>
                <a:ext uri="{FF2B5EF4-FFF2-40B4-BE49-F238E27FC236}">
                  <a16:creationId xmlns:a16="http://schemas.microsoft.com/office/drawing/2014/main" id="{112623D3-0E99-698E-DDC6-2559F7010464}"/>
                </a:ext>
              </a:extLst>
            </p:cNvPr>
            <p:cNvSpPr txBox="1"/>
            <p:nvPr/>
          </p:nvSpPr>
          <p:spPr>
            <a:xfrm>
              <a:off x="2833230" y="5570544"/>
              <a:ext cx="6754761" cy="1378782"/>
            </a:xfrm>
            <a:prstGeom prst="rect">
              <a:avLst/>
            </a:prstGeom>
            <a:noFill/>
          </p:spPr>
          <p:txBody>
            <a:bodyPr wrap="square" rtlCol="0">
              <a:spAutoFit/>
            </a:bodyPr>
            <a:lstStyle/>
            <a:p>
              <a:pPr algn="ctr" defTabSz="142875">
                <a:defRPr/>
              </a:pPr>
              <a:r>
                <a:rPr lang="da-DK" sz="1100" b="1" dirty="0">
                  <a:solidFill>
                    <a:srgbClr val="3F224F"/>
                  </a:solidFill>
                  <a:cs typeface="Arial" panose="020B0604020202020204" pitchFamily="34" charset="0"/>
                </a:rPr>
                <a:t>Vores formål skal være</a:t>
              </a:r>
            </a:p>
            <a:p>
              <a:pPr algn="ctr" defTabSz="142875">
                <a:defRPr/>
              </a:pPr>
              <a:r>
                <a:rPr lang="da-DK" sz="1100" b="1" dirty="0">
                  <a:solidFill>
                    <a:srgbClr val="3F224F"/>
                  </a:solidFill>
                  <a:cs typeface="Arial" panose="020B0604020202020204" pitchFamily="34" charset="0"/>
                </a:rPr>
                <a:t>kendt og anerkendt</a:t>
              </a:r>
              <a:endParaRPr lang="da-DK" sz="1100" dirty="0">
                <a:solidFill>
                  <a:srgbClr val="3F224F"/>
                </a:solidFill>
                <a:cs typeface="Arial" panose="020B0604020202020204" pitchFamily="34" charset="0"/>
              </a:endParaRPr>
            </a:p>
          </p:txBody>
        </p:sp>
      </p:grpSp>
      <p:grpSp>
        <p:nvGrpSpPr>
          <p:cNvPr id="12" name="Gruppe 11">
            <a:extLst>
              <a:ext uri="{FF2B5EF4-FFF2-40B4-BE49-F238E27FC236}">
                <a16:creationId xmlns:a16="http://schemas.microsoft.com/office/drawing/2014/main" id="{573F1838-C577-D2CB-F377-205025FF9959}"/>
              </a:ext>
            </a:extLst>
          </p:cNvPr>
          <p:cNvGrpSpPr/>
          <p:nvPr/>
        </p:nvGrpSpPr>
        <p:grpSpPr>
          <a:xfrm>
            <a:off x="3148446" y="1401335"/>
            <a:ext cx="2461106" cy="1344444"/>
            <a:chOff x="1951657" y="1578184"/>
            <a:chExt cx="7875219" cy="4302046"/>
          </a:xfrm>
        </p:grpSpPr>
        <p:pic>
          <p:nvPicPr>
            <p:cNvPr id="13" name="Billede 5">
              <a:extLst>
                <a:ext uri="{FF2B5EF4-FFF2-40B4-BE49-F238E27FC236}">
                  <a16:creationId xmlns:a16="http://schemas.microsoft.com/office/drawing/2014/main" id="{8D6DE0E1-8F6A-DC56-618B-18CF14FFC9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25" r="625"/>
            <a:stretch/>
          </p:blipFill>
          <p:spPr>
            <a:xfrm>
              <a:off x="4590993" y="1578184"/>
              <a:ext cx="2366115" cy="2396062"/>
            </a:xfrm>
            <a:prstGeom prst="rect">
              <a:avLst/>
            </a:prstGeom>
          </p:spPr>
        </p:pic>
        <p:sp>
          <p:nvSpPr>
            <p:cNvPr id="14" name="Tekstfelt 13">
              <a:extLst>
                <a:ext uri="{FF2B5EF4-FFF2-40B4-BE49-F238E27FC236}">
                  <a16:creationId xmlns:a16="http://schemas.microsoft.com/office/drawing/2014/main" id="{BF4F7F6C-33C1-79BC-5A13-9FD24C9BC595}"/>
                </a:ext>
              </a:extLst>
            </p:cNvPr>
            <p:cNvSpPr txBox="1"/>
            <p:nvPr/>
          </p:nvSpPr>
          <p:spPr>
            <a:xfrm>
              <a:off x="1951657" y="3959783"/>
              <a:ext cx="7875219" cy="1920447"/>
            </a:xfrm>
            <a:prstGeom prst="rect">
              <a:avLst/>
            </a:prstGeom>
            <a:noFill/>
          </p:spPr>
          <p:txBody>
            <a:bodyPr wrap="square" rtlCol="0">
              <a:spAutoFit/>
            </a:bodyPr>
            <a:lstStyle/>
            <a:p>
              <a:pPr algn="ctr" defTabSz="142875">
                <a:defRPr/>
              </a:pPr>
              <a:r>
                <a:rPr lang="da-DK" sz="1100" b="1" dirty="0">
                  <a:solidFill>
                    <a:srgbClr val="3F224F"/>
                  </a:solidFill>
                  <a:cs typeface="Arial" panose="020B0604020202020204" pitchFamily="34" charset="0"/>
                </a:rPr>
                <a:t>Vi skal være den foretrukne bank for mindre og mellemstore virksomheder</a:t>
              </a:r>
            </a:p>
          </p:txBody>
        </p:sp>
      </p:grpSp>
      <p:grpSp>
        <p:nvGrpSpPr>
          <p:cNvPr id="15" name="Gruppe 14">
            <a:extLst>
              <a:ext uri="{FF2B5EF4-FFF2-40B4-BE49-F238E27FC236}">
                <a16:creationId xmlns:a16="http://schemas.microsoft.com/office/drawing/2014/main" id="{7F130C6F-162D-A06F-D848-41EC368880D6}"/>
              </a:ext>
            </a:extLst>
          </p:cNvPr>
          <p:cNvGrpSpPr/>
          <p:nvPr/>
        </p:nvGrpSpPr>
        <p:grpSpPr>
          <a:xfrm>
            <a:off x="6340344" y="1405764"/>
            <a:ext cx="2110949" cy="1167641"/>
            <a:chOff x="2407753" y="1601835"/>
            <a:chExt cx="6754761" cy="3736298"/>
          </a:xfrm>
        </p:grpSpPr>
        <p:pic>
          <p:nvPicPr>
            <p:cNvPr id="16" name="Billede 5">
              <a:extLst>
                <a:ext uri="{FF2B5EF4-FFF2-40B4-BE49-F238E27FC236}">
                  <a16:creationId xmlns:a16="http://schemas.microsoft.com/office/drawing/2014/main" id="{4288B09D-37A1-B04F-5F08-A7F31445EB4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25" r="625"/>
            <a:stretch/>
          </p:blipFill>
          <p:spPr>
            <a:xfrm>
              <a:off x="4303624" y="1601835"/>
              <a:ext cx="2366115" cy="2396062"/>
            </a:xfrm>
            <a:prstGeom prst="rect">
              <a:avLst/>
            </a:prstGeom>
          </p:spPr>
        </p:pic>
        <p:sp>
          <p:nvSpPr>
            <p:cNvPr id="17" name="Tekstfelt 16">
              <a:extLst>
                <a:ext uri="{FF2B5EF4-FFF2-40B4-BE49-F238E27FC236}">
                  <a16:creationId xmlns:a16="http://schemas.microsoft.com/office/drawing/2014/main" id="{C4572349-408D-7BD0-A0B8-4C68C3A29EBD}"/>
                </a:ext>
              </a:extLst>
            </p:cNvPr>
            <p:cNvSpPr txBox="1"/>
            <p:nvPr/>
          </p:nvSpPr>
          <p:spPr>
            <a:xfrm>
              <a:off x="2407753" y="3959351"/>
              <a:ext cx="6754761" cy="1378782"/>
            </a:xfrm>
            <a:prstGeom prst="rect">
              <a:avLst/>
            </a:prstGeom>
            <a:noFill/>
          </p:spPr>
          <p:txBody>
            <a:bodyPr wrap="square" rtlCol="0">
              <a:spAutoFit/>
            </a:bodyPr>
            <a:lstStyle/>
            <a:p>
              <a:pPr algn="ctr" defTabSz="142875">
                <a:defRPr/>
              </a:pPr>
              <a:r>
                <a:rPr lang="da-DK" sz="1100" b="1" dirty="0">
                  <a:solidFill>
                    <a:srgbClr val="3F224F"/>
                  </a:solidFill>
                  <a:cs typeface="Arial" panose="020B0604020202020204" pitchFamily="34" charset="0"/>
                </a:rPr>
                <a:t>Vi skal styrke den interne og eksterne digitale dialog</a:t>
              </a:r>
              <a:endParaRPr lang="da-DK" sz="1050" b="1" dirty="0">
                <a:solidFill>
                  <a:srgbClr val="3F224F"/>
                </a:solidFill>
                <a:cs typeface="Arial" panose="020B0604020202020204" pitchFamily="34" charset="0"/>
              </a:endParaRPr>
            </a:p>
          </p:txBody>
        </p:sp>
      </p:grpSp>
      <p:grpSp>
        <p:nvGrpSpPr>
          <p:cNvPr id="18" name="Gruppe 17">
            <a:extLst>
              <a:ext uri="{FF2B5EF4-FFF2-40B4-BE49-F238E27FC236}">
                <a16:creationId xmlns:a16="http://schemas.microsoft.com/office/drawing/2014/main" id="{4ED17122-0D52-73A5-D2C2-82382AB1EC0A}"/>
              </a:ext>
            </a:extLst>
          </p:cNvPr>
          <p:cNvGrpSpPr/>
          <p:nvPr/>
        </p:nvGrpSpPr>
        <p:grpSpPr>
          <a:xfrm>
            <a:off x="9182085" y="1407133"/>
            <a:ext cx="2382588" cy="1338646"/>
            <a:chOff x="2355764" y="1746513"/>
            <a:chExt cx="7623970" cy="4283493"/>
          </a:xfrm>
        </p:grpSpPr>
        <p:pic>
          <p:nvPicPr>
            <p:cNvPr id="19" name="Billede 5">
              <a:extLst>
                <a:ext uri="{FF2B5EF4-FFF2-40B4-BE49-F238E27FC236}">
                  <a16:creationId xmlns:a16="http://schemas.microsoft.com/office/drawing/2014/main" id="{0DC3A6D9-6CB3-CAD0-B465-0DEF81439F7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625" r="625"/>
            <a:stretch/>
          </p:blipFill>
          <p:spPr>
            <a:xfrm>
              <a:off x="4984693" y="1746513"/>
              <a:ext cx="2366114" cy="2396062"/>
            </a:xfrm>
            <a:prstGeom prst="rect">
              <a:avLst/>
            </a:prstGeom>
          </p:spPr>
        </p:pic>
        <p:sp>
          <p:nvSpPr>
            <p:cNvPr id="20" name="Tekstfelt 19">
              <a:extLst>
                <a:ext uri="{FF2B5EF4-FFF2-40B4-BE49-F238E27FC236}">
                  <a16:creationId xmlns:a16="http://schemas.microsoft.com/office/drawing/2014/main" id="{4038014B-2021-E782-9386-A1B2AB424797}"/>
                </a:ext>
              </a:extLst>
            </p:cNvPr>
            <p:cNvSpPr txBox="1"/>
            <p:nvPr/>
          </p:nvSpPr>
          <p:spPr>
            <a:xfrm>
              <a:off x="2355764" y="4109559"/>
              <a:ext cx="7623970" cy="1920447"/>
            </a:xfrm>
            <a:prstGeom prst="rect">
              <a:avLst/>
            </a:prstGeom>
            <a:noFill/>
          </p:spPr>
          <p:txBody>
            <a:bodyPr wrap="square" rtlCol="0">
              <a:spAutoFit/>
            </a:bodyPr>
            <a:lstStyle/>
            <a:p>
              <a:pPr algn="ctr" defTabSz="142875">
                <a:defRPr/>
              </a:pPr>
              <a:r>
                <a:rPr lang="da-DK" sz="1100" b="1" dirty="0">
                  <a:solidFill>
                    <a:srgbClr val="3F224F"/>
                  </a:solidFill>
                  <a:cs typeface="Arial" panose="020B0604020202020204" pitchFamily="34" charset="0"/>
                </a:rPr>
                <a:t>Vi skal udvikle og uddanne os til at tiltrække og fastholde flere kunder</a:t>
              </a:r>
            </a:p>
          </p:txBody>
        </p:sp>
      </p:grpSp>
      <p:grpSp>
        <p:nvGrpSpPr>
          <p:cNvPr id="21" name="Gruppe 20">
            <a:extLst>
              <a:ext uri="{FF2B5EF4-FFF2-40B4-BE49-F238E27FC236}">
                <a16:creationId xmlns:a16="http://schemas.microsoft.com/office/drawing/2014/main" id="{6550792C-448B-D502-34E5-3DBA790B753D}"/>
              </a:ext>
            </a:extLst>
          </p:cNvPr>
          <p:cNvGrpSpPr/>
          <p:nvPr/>
        </p:nvGrpSpPr>
        <p:grpSpPr>
          <a:xfrm>
            <a:off x="499291" y="4141433"/>
            <a:ext cx="2110949" cy="1185291"/>
            <a:chOff x="3090304" y="1395041"/>
            <a:chExt cx="6754761" cy="3792777"/>
          </a:xfrm>
        </p:grpSpPr>
        <p:pic>
          <p:nvPicPr>
            <p:cNvPr id="22" name="Billede 5">
              <a:extLst>
                <a:ext uri="{FF2B5EF4-FFF2-40B4-BE49-F238E27FC236}">
                  <a16:creationId xmlns:a16="http://schemas.microsoft.com/office/drawing/2014/main" id="{007784F8-8A29-E127-60E5-F88B2FBD3D5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625" r="625"/>
            <a:stretch/>
          </p:blipFill>
          <p:spPr>
            <a:xfrm>
              <a:off x="5282467" y="1395041"/>
              <a:ext cx="2366115" cy="2396062"/>
            </a:xfrm>
            <a:prstGeom prst="rect">
              <a:avLst/>
            </a:prstGeom>
          </p:spPr>
        </p:pic>
        <p:sp>
          <p:nvSpPr>
            <p:cNvPr id="23" name="Tekstfelt 22">
              <a:extLst>
                <a:ext uri="{FF2B5EF4-FFF2-40B4-BE49-F238E27FC236}">
                  <a16:creationId xmlns:a16="http://schemas.microsoft.com/office/drawing/2014/main" id="{8DE69A1D-4B37-5A4B-7C84-CFC9B2FDEBCA}"/>
                </a:ext>
              </a:extLst>
            </p:cNvPr>
            <p:cNvSpPr txBox="1"/>
            <p:nvPr/>
          </p:nvSpPr>
          <p:spPr>
            <a:xfrm>
              <a:off x="3090304" y="3809036"/>
              <a:ext cx="6754761" cy="1378782"/>
            </a:xfrm>
            <a:prstGeom prst="rect">
              <a:avLst/>
            </a:prstGeom>
            <a:noFill/>
          </p:spPr>
          <p:txBody>
            <a:bodyPr wrap="square" rtlCol="0">
              <a:spAutoFit/>
            </a:bodyPr>
            <a:lstStyle/>
            <a:p>
              <a:pPr algn="ctr" defTabSz="142875">
                <a:defRPr/>
              </a:pPr>
              <a:r>
                <a:rPr lang="da-DK" sz="1100" b="1" dirty="0">
                  <a:solidFill>
                    <a:srgbClr val="3F224F"/>
                  </a:solidFill>
                  <a:cs typeface="Arial" panose="020B0604020202020204" pitchFamily="34" charset="0"/>
                </a:rPr>
                <a:t>Vi skal optimere vores systemer og processer </a:t>
              </a:r>
            </a:p>
          </p:txBody>
        </p:sp>
      </p:grpSp>
      <p:grpSp>
        <p:nvGrpSpPr>
          <p:cNvPr id="24" name="Gruppe 23">
            <a:extLst>
              <a:ext uri="{FF2B5EF4-FFF2-40B4-BE49-F238E27FC236}">
                <a16:creationId xmlns:a16="http://schemas.microsoft.com/office/drawing/2014/main" id="{C8FC4D8D-F076-1A7F-96A2-72161476923F}"/>
              </a:ext>
            </a:extLst>
          </p:cNvPr>
          <p:cNvGrpSpPr/>
          <p:nvPr/>
        </p:nvGrpSpPr>
        <p:grpSpPr>
          <a:xfrm>
            <a:off x="3335299" y="4132561"/>
            <a:ext cx="2110949" cy="1196506"/>
            <a:chOff x="2269076" y="1588005"/>
            <a:chExt cx="6754761" cy="3828663"/>
          </a:xfrm>
        </p:grpSpPr>
        <p:pic>
          <p:nvPicPr>
            <p:cNvPr id="25" name="Billede 5">
              <a:extLst>
                <a:ext uri="{FF2B5EF4-FFF2-40B4-BE49-F238E27FC236}">
                  <a16:creationId xmlns:a16="http://schemas.microsoft.com/office/drawing/2014/main" id="{08480D66-F478-3888-BF83-FF110043B8A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625" r="625"/>
            <a:stretch/>
          </p:blipFill>
          <p:spPr>
            <a:xfrm>
              <a:off x="4425721" y="1588005"/>
              <a:ext cx="2366115" cy="2396063"/>
            </a:xfrm>
            <a:prstGeom prst="rect">
              <a:avLst/>
            </a:prstGeom>
          </p:spPr>
        </p:pic>
        <p:sp>
          <p:nvSpPr>
            <p:cNvPr id="26" name="Tekstfelt 25">
              <a:extLst>
                <a:ext uri="{FF2B5EF4-FFF2-40B4-BE49-F238E27FC236}">
                  <a16:creationId xmlns:a16="http://schemas.microsoft.com/office/drawing/2014/main" id="{EDF6FBB2-0E4B-D0DC-BC18-2C0C3393397E}"/>
                </a:ext>
              </a:extLst>
            </p:cNvPr>
            <p:cNvSpPr txBox="1"/>
            <p:nvPr/>
          </p:nvSpPr>
          <p:spPr>
            <a:xfrm>
              <a:off x="2269076" y="4037886"/>
              <a:ext cx="6754761" cy="1378782"/>
            </a:xfrm>
            <a:prstGeom prst="rect">
              <a:avLst/>
            </a:prstGeom>
            <a:noFill/>
          </p:spPr>
          <p:txBody>
            <a:bodyPr wrap="square" rtlCol="0">
              <a:spAutoFit/>
            </a:bodyPr>
            <a:lstStyle/>
            <a:p>
              <a:pPr algn="ctr" defTabSz="142875">
                <a:defRPr/>
              </a:pPr>
              <a:r>
                <a:rPr lang="da-DK" sz="1100" b="1" dirty="0">
                  <a:solidFill>
                    <a:srgbClr val="3F224F"/>
                  </a:solidFill>
                  <a:cs typeface="Arial" panose="020B0604020202020204" pitchFamily="34" charset="0"/>
                </a:rPr>
                <a:t>Vi skal bruge data </a:t>
              </a:r>
              <a:br>
                <a:rPr lang="da-DK" sz="1100" b="1" dirty="0">
                  <a:solidFill>
                    <a:srgbClr val="3F224F"/>
                  </a:solidFill>
                  <a:cs typeface="Arial" panose="020B0604020202020204" pitchFamily="34" charset="0"/>
                </a:rPr>
              </a:br>
              <a:r>
                <a:rPr lang="da-DK" sz="1100" b="1" dirty="0">
                  <a:solidFill>
                    <a:srgbClr val="3F224F"/>
                  </a:solidFill>
                  <a:cs typeface="Arial" panose="020B0604020202020204" pitchFamily="34" charset="0"/>
                </a:rPr>
                <a:t>til at styrke forretningen</a:t>
              </a:r>
            </a:p>
          </p:txBody>
        </p:sp>
      </p:grpSp>
      <p:grpSp>
        <p:nvGrpSpPr>
          <p:cNvPr id="27" name="Gruppe 26">
            <a:extLst>
              <a:ext uri="{FF2B5EF4-FFF2-40B4-BE49-F238E27FC236}">
                <a16:creationId xmlns:a16="http://schemas.microsoft.com/office/drawing/2014/main" id="{471591AA-CD67-FE65-D96F-947DEA14CC65}"/>
              </a:ext>
            </a:extLst>
          </p:cNvPr>
          <p:cNvGrpSpPr/>
          <p:nvPr/>
        </p:nvGrpSpPr>
        <p:grpSpPr>
          <a:xfrm>
            <a:off x="6014917" y="4145964"/>
            <a:ext cx="2735325" cy="1352380"/>
            <a:chOff x="1883557" y="1605393"/>
            <a:chExt cx="7836538" cy="4327440"/>
          </a:xfrm>
        </p:grpSpPr>
        <p:pic>
          <p:nvPicPr>
            <p:cNvPr id="28" name="Billede 5">
              <a:extLst>
                <a:ext uri="{FF2B5EF4-FFF2-40B4-BE49-F238E27FC236}">
                  <a16:creationId xmlns:a16="http://schemas.microsoft.com/office/drawing/2014/main" id="{8BA35FEB-3A93-FCB5-8EBC-D3B7B6D2E19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625" r="625"/>
            <a:stretch/>
          </p:blipFill>
          <p:spPr>
            <a:xfrm>
              <a:off x="4462181" y="1605393"/>
              <a:ext cx="2366115" cy="2396063"/>
            </a:xfrm>
            <a:prstGeom prst="rect">
              <a:avLst/>
            </a:prstGeom>
          </p:spPr>
        </p:pic>
        <p:sp>
          <p:nvSpPr>
            <p:cNvPr id="29" name="Tekstfelt 28">
              <a:extLst>
                <a:ext uri="{FF2B5EF4-FFF2-40B4-BE49-F238E27FC236}">
                  <a16:creationId xmlns:a16="http://schemas.microsoft.com/office/drawing/2014/main" id="{AFA8DF03-ABC7-9046-A64D-3D40875EFDEC}"/>
                </a:ext>
              </a:extLst>
            </p:cNvPr>
            <p:cNvSpPr txBox="1"/>
            <p:nvPr/>
          </p:nvSpPr>
          <p:spPr>
            <a:xfrm>
              <a:off x="1883557" y="4012386"/>
              <a:ext cx="7836538" cy="1920447"/>
            </a:xfrm>
            <a:prstGeom prst="rect">
              <a:avLst/>
            </a:prstGeom>
            <a:noFill/>
          </p:spPr>
          <p:txBody>
            <a:bodyPr wrap="square" rtlCol="0">
              <a:spAutoFit/>
            </a:bodyPr>
            <a:lstStyle/>
            <a:p>
              <a:pPr algn="ctr" defTabSz="142875">
                <a:defRPr/>
              </a:pPr>
              <a:r>
                <a:rPr lang="da-DK" sz="1100" b="1" dirty="0">
                  <a:solidFill>
                    <a:srgbClr val="3F224F"/>
                  </a:solidFill>
                  <a:cs typeface="Arial" panose="020B0604020202020204" pitchFamily="34" charset="0"/>
                </a:rPr>
                <a:t>Vi skal understøtte vores kundevendte medarbejdere ved at gøre tingene enklere</a:t>
              </a:r>
            </a:p>
          </p:txBody>
        </p:sp>
      </p:grpSp>
      <p:grpSp>
        <p:nvGrpSpPr>
          <p:cNvPr id="30" name="Gruppe 29">
            <a:extLst>
              <a:ext uri="{FF2B5EF4-FFF2-40B4-BE49-F238E27FC236}">
                <a16:creationId xmlns:a16="http://schemas.microsoft.com/office/drawing/2014/main" id="{EC51653D-7BFD-BB05-F76E-4497F2D693A0}"/>
              </a:ext>
            </a:extLst>
          </p:cNvPr>
          <p:cNvGrpSpPr/>
          <p:nvPr/>
        </p:nvGrpSpPr>
        <p:grpSpPr>
          <a:xfrm>
            <a:off x="9082348" y="4140706"/>
            <a:ext cx="2582061" cy="1187299"/>
            <a:chOff x="1591028" y="1588568"/>
            <a:chExt cx="8262258" cy="3799202"/>
          </a:xfrm>
        </p:grpSpPr>
        <p:pic>
          <p:nvPicPr>
            <p:cNvPr id="31" name="Billede 5">
              <a:extLst>
                <a:ext uri="{FF2B5EF4-FFF2-40B4-BE49-F238E27FC236}">
                  <a16:creationId xmlns:a16="http://schemas.microsoft.com/office/drawing/2014/main" id="{44140205-A8C3-7EA7-2069-979F901E486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625" r="625"/>
            <a:stretch/>
          </p:blipFill>
          <p:spPr>
            <a:xfrm>
              <a:off x="4639720" y="1588568"/>
              <a:ext cx="2366115" cy="2396063"/>
            </a:xfrm>
            <a:prstGeom prst="rect">
              <a:avLst/>
            </a:prstGeom>
          </p:spPr>
        </p:pic>
        <p:sp>
          <p:nvSpPr>
            <p:cNvPr id="32" name="Tekstfelt 31">
              <a:extLst>
                <a:ext uri="{FF2B5EF4-FFF2-40B4-BE49-F238E27FC236}">
                  <a16:creationId xmlns:a16="http://schemas.microsoft.com/office/drawing/2014/main" id="{52A93F85-EA97-4BD2-0654-757ADDB45D9D}"/>
                </a:ext>
              </a:extLst>
            </p:cNvPr>
            <p:cNvSpPr txBox="1"/>
            <p:nvPr/>
          </p:nvSpPr>
          <p:spPr>
            <a:xfrm>
              <a:off x="1591028" y="4008988"/>
              <a:ext cx="8262258" cy="1378782"/>
            </a:xfrm>
            <a:prstGeom prst="rect">
              <a:avLst/>
            </a:prstGeom>
            <a:noFill/>
          </p:spPr>
          <p:txBody>
            <a:bodyPr wrap="square" rtlCol="0">
              <a:spAutoFit/>
            </a:bodyPr>
            <a:lstStyle/>
            <a:p>
              <a:pPr algn="ctr" defTabSz="142875">
                <a:defRPr/>
              </a:pPr>
              <a:r>
                <a:rPr lang="da-DK" sz="1100" b="1" dirty="0">
                  <a:solidFill>
                    <a:srgbClr val="3F224F"/>
                  </a:solidFill>
                  <a:cs typeface="Arial" panose="020B0604020202020204" pitchFamily="34" charset="0"/>
                </a:rPr>
                <a:t>Vi skal være en attraktiv virksomhed at være medarbejder og kunde i</a:t>
              </a:r>
            </a:p>
          </p:txBody>
        </p:sp>
      </p:grpSp>
      <p:sp>
        <p:nvSpPr>
          <p:cNvPr id="33" name="Tekstfelt 32">
            <a:extLst>
              <a:ext uri="{FF2B5EF4-FFF2-40B4-BE49-F238E27FC236}">
                <a16:creationId xmlns:a16="http://schemas.microsoft.com/office/drawing/2014/main" id="{6BC7C890-7DAC-784D-69E0-3BB3E2CACAAD}"/>
              </a:ext>
            </a:extLst>
          </p:cNvPr>
          <p:cNvSpPr txBox="1"/>
          <p:nvPr/>
        </p:nvSpPr>
        <p:spPr>
          <a:xfrm>
            <a:off x="357064" y="2708160"/>
            <a:ext cx="2382588" cy="1169551"/>
          </a:xfrm>
          <a:prstGeom prst="rect">
            <a:avLst/>
          </a:prstGeom>
          <a:noFill/>
        </p:spPr>
        <p:txBody>
          <a:bodyPr wrap="square">
            <a:spAutoFit/>
          </a:bodyPr>
          <a:lstStyle/>
          <a:p>
            <a:pPr algn="ctr"/>
            <a:r>
              <a:rPr lang="da-DK" sz="1000" dirty="0">
                <a:solidFill>
                  <a:srgbClr val="3F224F"/>
                </a:solidFill>
                <a:cs typeface="Arial" panose="020B0604020202020204" pitchFamily="34" charset="0"/>
              </a:rPr>
              <a:t>Vores formål er at gøre Sjælland og Fyn til et bedre sted at leve, arbejde </a:t>
            </a:r>
            <a:br>
              <a:rPr lang="da-DK" sz="1000" dirty="0">
                <a:solidFill>
                  <a:srgbClr val="3F224F"/>
                </a:solidFill>
                <a:cs typeface="Arial" panose="020B0604020202020204" pitchFamily="34" charset="0"/>
              </a:rPr>
            </a:br>
            <a:r>
              <a:rPr lang="da-DK" sz="1000" dirty="0">
                <a:solidFill>
                  <a:srgbClr val="3F224F"/>
                </a:solidFill>
                <a:cs typeface="Arial" panose="020B0604020202020204" pitchFamily="34" charset="0"/>
              </a:rPr>
              <a:t>og drive virksomhed. Det samfundsansvar, vi tager på os, </a:t>
            </a:r>
            <a:br>
              <a:rPr lang="da-DK" sz="1000" dirty="0">
                <a:solidFill>
                  <a:srgbClr val="3F224F"/>
                </a:solidFill>
                <a:cs typeface="Arial" panose="020B0604020202020204" pitchFamily="34" charset="0"/>
              </a:rPr>
            </a:br>
            <a:r>
              <a:rPr lang="da-DK" sz="1000" dirty="0">
                <a:solidFill>
                  <a:srgbClr val="3F224F"/>
                </a:solidFill>
                <a:cs typeface="Arial" panose="020B0604020202020204" pitchFamily="34" charset="0"/>
              </a:rPr>
              <a:t>skal være bæredygtigt, og vi skal synliggøre vores formål med en</a:t>
            </a:r>
            <a:br>
              <a:rPr lang="da-DK" sz="1000" dirty="0">
                <a:solidFill>
                  <a:srgbClr val="3F224F"/>
                </a:solidFill>
                <a:cs typeface="Arial" panose="020B0604020202020204" pitchFamily="34" charset="0"/>
              </a:rPr>
            </a:br>
            <a:r>
              <a:rPr lang="da-DK" sz="1000" dirty="0">
                <a:solidFill>
                  <a:srgbClr val="3F224F"/>
                </a:solidFill>
                <a:cs typeface="Arial" panose="020B0604020202020204" pitchFamily="34" charset="0"/>
              </a:rPr>
              <a:t> stærk brandingstrategi</a:t>
            </a:r>
          </a:p>
        </p:txBody>
      </p:sp>
      <p:sp>
        <p:nvSpPr>
          <p:cNvPr id="34" name="Tekstfelt 33">
            <a:extLst>
              <a:ext uri="{FF2B5EF4-FFF2-40B4-BE49-F238E27FC236}">
                <a16:creationId xmlns:a16="http://schemas.microsoft.com/office/drawing/2014/main" id="{DE68A280-EBD3-C120-B37A-B3391EAD1D73}"/>
              </a:ext>
            </a:extLst>
          </p:cNvPr>
          <p:cNvSpPr txBox="1"/>
          <p:nvPr/>
        </p:nvSpPr>
        <p:spPr>
          <a:xfrm>
            <a:off x="3012951" y="2711213"/>
            <a:ext cx="2660085" cy="1015663"/>
          </a:xfrm>
          <a:prstGeom prst="rect">
            <a:avLst/>
          </a:prstGeom>
          <a:noFill/>
        </p:spPr>
        <p:txBody>
          <a:bodyPr wrap="square">
            <a:spAutoFit/>
          </a:bodyPr>
          <a:lstStyle/>
          <a:p>
            <a:pPr algn="ctr"/>
            <a:r>
              <a:rPr lang="da-DK" sz="1000" dirty="0">
                <a:solidFill>
                  <a:srgbClr val="3F224F"/>
                </a:solidFill>
                <a:cs typeface="Arial" panose="020B0604020202020204" pitchFamily="34" charset="0"/>
              </a:rPr>
              <a:t>Vi skal styrke vores position som erhvervssparekasse via tætte kundeforhold og de rigtige servicetilbud, så vi bliver den foretrukne bank for både mindre og mellemstore virksomheder og tiltrækker flere nye erhvervskunder. </a:t>
            </a:r>
          </a:p>
        </p:txBody>
      </p:sp>
      <p:sp>
        <p:nvSpPr>
          <p:cNvPr id="35" name="Tekstfelt 34">
            <a:extLst>
              <a:ext uri="{FF2B5EF4-FFF2-40B4-BE49-F238E27FC236}">
                <a16:creationId xmlns:a16="http://schemas.microsoft.com/office/drawing/2014/main" id="{A764CFCF-8384-55D6-2F21-5BE6E84DDEB7}"/>
              </a:ext>
            </a:extLst>
          </p:cNvPr>
          <p:cNvSpPr txBox="1"/>
          <p:nvPr/>
        </p:nvSpPr>
        <p:spPr>
          <a:xfrm>
            <a:off x="6065775" y="2711213"/>
            <a:ext cx="2660085" cy="861774"/>
          </a:xfrm>
          <a:prstGeom prst="rect">
            <a:avLst/>
          </a:prstGeom>
          <a:noFill/>
        </p:spPr>
        <p:txBody>
          <a:bodyPr wrap="square">
            <a:spAutoFit/>
          </a:bodyPr>
          <a:lstStyle/>
          <a:p>
            <a:pPr algn="ctr"/>
            <a:r>
              <a:rPr lang="da-DK" sz="1000" dirty="0">
                <a:solidFill>
                  <a:srgbClr val="3F224F"/>
                </a:solidFill>
                <a:cs typeface="Arial" panose="020B0604020202020204" pitchFamily="34" charset="0"/>
              </a:rPr>
              <a:t>Vi skal udvide vores digitale værktøjskasse, så den understøtter digital kundedialog, skaber endnu bedre kundeopleveler og tiltrækker kunder i hele landet. Samtidigt skal vi styrke de interne digitale muligheder.</a:t>
            </a:r>
          </a:p>
        </p:txBody>
      </p:sp>
      <p:sp>
        <p:nvSpPr>
          <p:cNvPr id="36" name="Tekstfelt 35">
            <a:extLst>
              <a:ext uri="{FF2B5EF4-FFF2-40B4-BE49-F238E27FC236}">
                <a16:creationId xmlns:a16="http://schemas.microsoft.com/office/drawing/2014/main" id="{6F37008A-D50B-7B02-79A6-5FB63B59E49B}"/>
              </a:ext>
            </a:extLst>
          </p:cNvPr>
          <p:cNvSpPr txBox="1"/>
          <p:nvPr/>
        </p:nvSpPr>
        <p:spPr>
          <a:xfrm>
            <a:off x="9028342" y="2715681"/>
            <a:ext cx="2660085" cy="861774"/>
          </a:xfrm>
          <a:prstGeom prst="rect">
            <a:avLst/>
          </a:prstGeom>
          <a:noFill/>
        </p:spPr>
        <p:txBody>
          <a:bodyPr wrap="square">
            <a:spAutoFit/>
          </a:bodyPr>
          <a:lstStyle/>
          <a:p>
            <a:pPr algn="ctr"/>
            <a:r>
              <a:rPr lang="da-DK" sz="1000" dirty="0">
                <a:solidFill>
                  <a:srgbClr val="3F224F"/>
                </a:solidFill>
                <a:cs typeface="Arial" panose="020B0604020202020204" pitchFamily="34" charset="0"/>
              </a:rPr>
              <a:t>Vi skal styrke vores salgsorganisation, udvikle nye værditilbud til vores kunder, udvide vores servicetilbud via vores digitale sparekasse og styrke vores kompetencer, så de matcher kundernes behov.</a:t>
            </a:r>
          </a:p>
        </p:txBody>
      </p:sp>
      <p:sp>
        <p:nvSpPr>
          <p:cNvPr id="37" name="Tekstfelt 36">
            <a:extLst>
              <a:ext uri="{FF2B5EF4-FFF2-40B4-BE49-F238E27FC236}">
                <a16:creationId xmlns:a16="http://schemas.microsoft.com/office/drawing/2014/main" id="{2CD52338-5132-7421-2A21-C7CB9FB491D9}"/>
              </a:ext>
            </a:extLst>
          </p:cNvPr>
          <p:cNvSpPr txBox="1"/>
          <p:nvPr/>
        </p:nvSpPr>
        <p:spPr>
          <a:xfrm>
            <a:off x="2970736" y="5431477"/>
            <a:ext cx="2660085" cy="861774"/>
          </a:xfrm>
          <a:prstGeom prst="rect">
            <a:avLst/>
          </a:prstGeom>
          <a:noFill/>
        </p:spPr>
        <p:txBody>
          <a:bodyPr wrap="square">
            <a:spAutoFit/>
          </a:bodyPr>
          <a:lstStyle/>
          <a:p>
            <a:pPr algn="ctr"/>
            <a:r>
              <a:rPr lang="da-DK" sz="1000" dirty="0">
                <a:solidFill>
                  <a:srgbClr val="3F224F"/>
                </a:solidFill>
                <a:cs typeface="Arial" panose="020B0604020202020204" pitchFamily="34" charset="0"/>
              </a:rPr>
              <a:t>Vi har adgang til enorme mængder data. Vi skal bringe disse data mere i spil, så vi kan forstå vores kunder og processer bedre, følge op og træffe de rigtige beslutninger, så vi styrker forretningen.</a:t>
            </a:r>
          </a:p>
        </p:txBody>
      </p:sp>
      <p:cxnSp>
        <p:nvCxnSpPr>
          <p:cNvPr id="38" name="Lige forbindelse 37">
            <a:extLst>
              <a:ext uri="{FF2B5EF4-FFF2-40B4-BE49-F238E27FC236}">
                <a16:creationId xmlns:a16="http://schemas.microsoft.com/office/drawing/2014/main" id="{E93E4095-A75D-95D1-C413-C13457D7DF6A}"/>
              </a:ext>
            </a:extLst>
          </p:cNvPr>
          <p:cNvCxnSpPr>
            <a:cxnSpLocks/>
          </p:cNvCxnSpPr>
          <p:nvPr/>
        </p:nvCxnSpPr>
        <p:spPr>
          <a:xfrm>
            <a:off x="492039" y="4042978"/>
            <a:ext cx="11196388" cy="0"/>
          </a:xfrm>
          <a:prstGeom prst="line">
            <a:avLst/>
          </a:prstGeom>
          <a:noFill/>
          <a:ln w="12700" cap="flat" cmpd="sng" algn="ctr">
            <a:solidFill>
              <a:srgbClr val="43234B"/>
            </a:solidFill>
            <a:prstDash val="sysDot"/>
            <a:miter lim="800000"/>
          </a:ln>
          <a:effectLst/>
        </p:spPr>
      </p:cxnSp>
      <p:cxnSp>
        <p:nvCxnSpPr>
          <p:cNvPr id="39" name="Lige forbindelse 38">
            <a:extLst>
              <a:ext uri="{FF2B5EF4-FFF2-40B4-BE49-F238E27FC236}">
                <a16:creationId xmlns:a16="http://schemas.microsoft.com/office/drawing/2014/main" id="{F5F90D24-FE7D-B15D-6DD6-F3C8DE8388B6}"/>
              </a:ext>
            </a:extLst>
          </p:cNvPr>
          <p:cNvCxnSpPr>
            <a:cxnSpLocks/>
          </p:cNvCxnSpPr>
          <p:nvPr/>
        </p:nvCxnSpPr>
        <p:spPr>
          <a:xfrm>
            <a:off x="2848834" y="2145615"/>
            <a:ext cx="0" cy="4268337"/>
          </a:xfrm>
          <a:prstGeom prst="line">
            <a:avLst/>
          </a:prstGeom>
          <a:noFill/>
          <a:ln w="12700" cap="flat" cmpd="sng" algn="ctr">
            <a:solidFill>
              <a:srgbClr val="43234B"/>
            </a:solidFill>
            <a:prstDash val="sysDot"/>
            <a:miter lim="800000"/>
          </a:ln>
          <a:effectLst/>
        </p:spPr>
      </p:cxnSp>
      <p:cxnSp>
        <p:nvCxnSpPr>
          <p:cNvPr id="40" name="Lige forbindelse 39">
            <a:extLst>
              <a:ext uri="{FF2B5EF4-FFF2-40B4-BE49-F238E27FC236}">
                <a16:creationId xmlns:a16="http://schemas.microsoft.com/office/drawing/2014/main" id="{B759F031-42D2-77CA-F47F-05F0C64842F6}"/>
              </a:ext>
            </a:extLst>
          </p:cNvPr>
          <p:cNvCxnSpPr>
            <a:cxnSpLocks/>
          </p:cNvCxnSpPr>
          <p:nvPr/>
        </p:nvCxnSpPr>
        <p:spPr>
          <a:xfrm>
            <a:off x="5848866" y="2145615"/>
            <a:ext cx="0" cy="4268337"/>
          </a:xfrm>
          <a:prstGeom prst="line">
            <a:avLst/>
          </a:prstGeom>
          <a:noFill/>
          <a:ln w="12700" cap="flat" cmpd="sng" algn="ctr">
            <a:solidFill>
              <a:srgbClr val="43234B"/>
            </a:solidFill>
            <a:prstDash val="sysDot"/>
            <a:miter lim="800000"/>
          </a:ln>
          <a:effectLst/>
        </p:spPr>
      </p:cxnSp>
      <p:cxnSp>
        <p:nvCxnSpPr>
          <p:cNvPr id="41" name="Lige forbindelse 40">
            <a:extLst>
              <a:ext uri="{FF2B5EF4-FFF2-40B4-BE49-F238E27FC236}">
                <a16:creationId xmlns:a16="http://schemas.microsoft.com/office/drawing/2014/main" id="{3483955F-5B63-F0D9-BAF5-804717E5602C}"/>
              </a:ext>
            </a:extLst>
          </p:cNvPr>
          <p:cNvCxnSpPr>
            <a:cxnSpLocks/>
          </p:cNvCxnSpPr>
          <p:nvPr/>
        </p:nvCxnSpPr>
        <p:spPr>
          <a:xfrm>
            <a:off x="8916296" y="2145615"/>
            <a:ext cx="0" cy="4268337"/>
          </a:xfrm>
          <a:prstGeom prst="line">
            <a:avLst/>
          </a:prstGeom>
          <a:noFill/>
          <a:ln w="12700" cap="flat" cmpd="sng" algn="ctr">
            <a:solidFill>
              <a:srgbClr val="43234B"/>
            </a:solidFill>
            <a:prstDash val="sysDot"/>
            <a:miter lim="800000"/>
          </a:ln>
          <a:effectLst/>
        </p:spPr>
      </p:cxnSp>
      <p:sp>
        <p:nvSpPr>
          <p:cNvPr id="2" name="Tekstfelt 1">
            <a:extLst>
              <a:ext uri="{FF2B5EF4-FFF2-40B4-BE49-F238E27FC236}">
                <a16:creationId xmlns:a16="http://schemas.microsoft.com/office/drawing/2014/main" id="{D9321288-5335-37D7-993E-73FB1E1893E8}"/>
              </a:ext>
            </a:extLst>
          </p:cNvPr>
          <p:cNvSpPr txBox="1"/>
          <p:nvPr/>
        </p:nvSpPr>
        <p:spPr>
          <a:xfrm>
            <a:off x="325898" y="5435775"/>
            <a:ext cx="2382588" cy="1169551"/>
          </a:xfrm>
          <a:prstGeom prst="rect">
            <a:avLst/>
          </a:prstGeom>
          <a:noFill/>
        </p:spPr>
        <p:txBody>
          <a:bodyPr wrap="square">
            <a:spAutoFit/>
          </a:bodyPr>
          <a:lstStyle/>
          <a:p>
            <a:pPr algn="ctr"/>
            <a:r>
              <a:rPr lang="da-DK" sz="1000" dirty="0">
                <a:solidFill>
                  <a:srgbClr val="3F224F"/>
                </a:solidFill>
                <a:cs typeface="Arial" panose="020B0604020202020204" pitchFamily="34" charset="0"/>
              </a:rPr>
              <a:t>Vi skal gøre det nemmere at betjene vores kunder og opretholde en høj kvalitet. Det skal vi gøre ved hjælp af ny teknologi, indsigter, ændrede snitflader og optimering af arbejdsgangene, så vi sikrer, at vi bruger vores tid bedst muligt.</a:t>
            </a:r>
          </a:p>
        </p:txBody>
      </p:sp>
      <p:sp>
        <p:nvSpPr>
          <p:cNvPr id="3" name="Tekstfelt 2">
            <a:extLst>
              <a:ext uri="{FF2B5EF4-FFF2-40B4-BE49-F238E27FC236}">
                <a16:creationId xmlns:a16="http://schemas.microsoft.com/office/drawing/2014/main" id="{3ACED75D-F8CF-41AB-9CA5-2D73D4195806}"/>
              </a:ext>
            </a:extLst>
          </p:cNvPr>
          <p:cNvSpPr txBox="1"/>
          <p:nvPr/>
        </p:nvSpPr>
        <p:spPr>
          <a:xfrm>
            <a:off x="5908947" y="5439664"/>
            <a:ext cx="2939951" cy="1169551"/>
          </a:xfrm>
          <a:prstGeom prst="rect">
            <a:avLst/>
          </a:prstGeom>
          <a:noFill/>
        </p:spPr>
        <p:txBody>
          <a:bodyPr wrap="square">
            <a:spAutoFit/>
          </a:bodyPr>
          <a:lstStyle/>
          <a:p>
            <a:pPr algn="ctr"/>
            <a:r>
              <a:rPr lang="da-DK" sz="1000" dirty="0">
                <a:solidFill>
                  <a:srgbClr val="3F224F"/>
                </a:solidFill>
                <a:cs typeface="Arial" panose="020B0604020202020204" pitchFamily="34" charset="0"/>
              </a:rPr>
              <a:t>Vores centrale stab skal udvikle effektive metoder og processer, der understøtter vores kundevendte medarbejdere. Blandt andet ved at forbedre implementering og opfølgning på love og regler, så kunderådgiverne kan koncentrere sig mest muligt om at rådgive kunderne og skabe øget vækst.</a:t>
            </a:r>
          </a:p>
        </p:txBody>
      </p:sp>
      <p:sp>
        <p:nvSpPr>
          <p:cNvPr id="6" name="Tekstfelt 5">
            <a:extLst>
              <a:ext uri="{FF2B5EF4-FFF2-40B4-BE49-F238E27FC236}">
                <a16:creationId xmlns:a16="http://schemas.microsoft.com/office/drawing/2014/main" id="{5E9ABD88-E5BD-7D86-EBB9-F1F0CCF6D75B}"/>
              </a:ext>
            </a:extLst>
          </p:cNvPr>
          <p:cNvSpPr txBox="1"/>
          <p:nvPr/>
        </p:nvSpPr>
        <p:spPr>
          <a:xfrm>
            <a:off x="8990954" y="5431477"/>
            <a:ext cx="2697473" cy="1015663"/>
          </a:xfrm>
          <a:prstGeom prst="rect">
            <a:avLst/>
          </a:prstGeom>
          <a:noFill/>
        </p:spPr>
        <p:txBody>
          <a:bodyPr wrap="square">
            <a:spAutoFit/>
          </a:bodyPr>
          <a:lstStyle/>
          <a:p>
            <a:pPr algn="ctr"/>
            <a:r>
              <a:rPr lang="da-DK" sz="1000" dirty="0">
                <a:solidFill>
                  <a:srgbClr val="3F224F"/>
                </a:solidFill>
                <a:cs typeface="Arial" panose="020B0604020202020204" pitchFamily="34" charset="0"/>
              </a:rPr>
              <a:t>Vores største aktiv er vores medarbejdere. Derfor skal vi styrke og udvikle vores virksomhedskultur, øge den faglige og personlige udvikling og sikre den vigtige balance mellem arbejds- og privatliv, så vi kan tiltrække og fastholde dygtige medarbejdere.</a:t>
            </a:r>
          </a:p>
        </p:txBody>
      </p:sp>
    </p:spTree>
    <p:extLst>
      <p:ext uri="{BB962C8B-B14F-4D97-AF65-F5344CB8AC3E}">
        <p14:creationId xmlns:p14="http://schemas.microsoft.com/office/powerpoint/2010/main" val="2626425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4">
            <a:extLst>
              <a:ext uri="{FF2B5EF4-FFF2-40B4-BE49-F238E27FC236}">
                <a16:creationId xmlns:a16="http://schemas.microsoft.com/office/drawing/2014/main" id="{340A18B1-F18A-CC16-4E5B-F5A252ECF9E3}"/>
              </a:ext>
            </a:extLst>
          </p:cNvPr>
          <p:cNvSpPr>
            <a:spLocks noGrp="1"/>
          </p:cNvSpPr>
          <p:nvPr>
            <p:ph type="ctrTitle"/>
          </p:nvPr>
        </p:nvSpPr>
        <p:spPr>
          <a:xfrm>
            <a:off x="492038" y="425182"/>
            <a:ext cx="9013371" cy="786791"/>
          </a:xfrm>
        </p:spPr>
        <p:txBody>
          <a:bodyPr/>
          <a:lstStyle/>
          <a:p>
            <a:r>
              <a:rPr lang="da-DK" sz="2800" dirty="0"/>
              <a:t>Eksekverede og igangsatte tiltag i første halvår 2024</a:t>
            </a:r>
            <a:endParaRPr lang="en-GB" sz="2800" dirty="0"/>
          </a:p>
        </p:txBody>
      </p:sp>
      <p:sp>
        <p:nvSpPr>
          <p:cNvPr id="4" name="Pladsholder til sidefod 3">
            <a:extLst>
              <a:ext uri="{FF2B5EF4-FFF2-40B4-BE49-F238E27FC236}">
                <a16:creationId xmlns:a16="http://schemas.microsoft.com/office/drawing/2014/main" id="{7CD4FDB2-83A2-34DD-4961-E11A87F2A6DF}"/>
              </a:ext>
            </a:extLst>
          </p:cNvPr>
          <p:cNvSpPr>
            <a:spLocks noGrp="1"/>
          </p:cNvSpPr>
          <p:nvPr>
            <p:ph type="ftr" sz="quarter" idx="11"/>
          </p:nvPr>
        </p:nvSpPr>
        <p:spPr/>
        <p:txBody>
          <a:bodyPr/>
          <a:lstStyle/>
          <a:p>
            <a:r>
              <a:rPr lang="da-DK" dirty="0"/>
              <a:t>Delårsrapport, 1. halvår 2024</a:t>
            </a:r>
          </a:p>
        </p:txBody>
      </p:sp>
      <p:sp>
        <p:nvSpPr>
          <p:cNvPr id="5" name="Pladsholder til slidenummer 4">
            <a:extLst>
              <a:ext uri="{FF2B5EF4-FFF2-40B4-BE49-F238E27FC236}">
                <a16:creationId xmlns:a16="http://schemas.microsoft.com/office/drawing/2014/main" id="{9DEDAE40-E22B-9392-BEE0-0B4499BE78D6}"/>
              </a:ext>
            </a:extLst>
          </p:cNvPr>
          <p:cNvSpPr>
            <a:spLocks noGrp="1"/>
          </p:cNvSpPr>
          <p:nvPr>
            <p:ph type="sldNum" sz="quarter" idx="12"/>
          </p:nvPr>
        </p:nvSpPr>
        <p:spPr/>
        <p:txBody>
          <a:bodyPr/>
          <a:lstStyle/>
          <a:p>
            <a:fld id="{CD3521F6-ABE2-DF4A-A30A-AF2564ABEA76}" type="slidenum">
              <a:rPr lang="da-DK" smtClean="0"/>
              <a:pPr/>
              <a:t>5</a:t>
            </a:fld>
            <a:endParaRPr lang="da-DK" dirty="0"/>
          </a:p>
        </p:txBody>
      </p:sp>
      <p:sp>
        <p:nvSpPr>
          <p:cNvPr id="6" name="Tekstfelt 5">
            <a:extLst>
              <a:ext uri="{FF2B5EF4-FFF2-40B4-BE49-F238E27FC236}">
                <a16:creationId xmlns:a16="http://schemas.microsoft.com/office/drawing/2014/main" id="{3D1CE5EC-E11C-F372-3C24-0CC026062D33}"/>
              </a:ext>
            </a:extLst>
          </p:cNvPr>
          <p:cNvSpPr txBox="1"/>
          <p:nvPr/>
        </p:nvSpPr>
        <p:spPr>
          <a:xfrm>
            <a:off x="406313" y="853320"/>
            <a:ext cx="9013371" cy="461665"/>
          </a:xfrm>
          <a:prstGeom prst="rect">
            <a:avLst/>
          </a:prstGeom>
          <a:noFill/>
        </p:spPr>
        <p:txBody>
          <a:bodyPr wrap="square" rtlCol="0">
            <a:spAutoFit/>
          </a:bodyPr>
          <a:lstStyle/>
          <a:p>
            <a:r>
              <a:rPr lang="da-DK" sz="1200" dirty="0"/>
              <a:t>Vi arbejder med en lang række forskellige tiltag, som alle har den fællesnævner at skulle gøre det endnu mere attraktivt at være kunde og</a:t>
            </a:r>
          </a:p>
          <a:p>
            <a:r>
              <a:rPr lang="da-DK" sz="1200" dirty="0"/>
              <a:t>medarbejder i sparekassen. Nedenfor er et overblik over nogle af de tiltag og initiativer, som vi har arbejdet med i første halvår af 2024.</a:t>
            </a:r>
          </a:p>
        </p:txBody>
      </p:sp>
      <p:cxnSp>
        <p:nvCxnSpPr>
          <p:cNvPr id="78" name="Lige forbindelse 77">
            <a:extLst>
              <a:ext uri="{FF2B5EF4-FFF2-40B4-BE49-F238E27FC236}">
                <a16:creationId xmlns:a16="http://schemas.microsoft.com/office/drawing/2014/main" id="{E6FBBF39-84D4-C925-0BBA-ECD3E8554CC2}"/>
              </a:ext>
            </a:extLst>
          </p:cNvPr>
          <p:cNvCxnSpPr>
            <a:cxnSpLocks/>
          </p:cNvCxnSpPr>
          <p:nvPr/>
        </p:nvCxnSpPr>
        <p:spPr>
          <a:xfrm>
            <a:off x="1017879" y="4808726"/>
            <a:ext cx="46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Lige forbindelse 78">
            <a:extLst>
              <a:ext uri="{FF2B5EF4-FFF2-40B4-BE49-F238E27FC236}">
                <a16:creationId xmlns:a16="http://schemas.microsoft.com/office/drawing/2014/main" id="{C9E25196-2462-29B7-43D1-81AB214A1AFF}"/>
              </a:ext>
            </a:extLst>
          </p:cNvPr>
          <p:cNvCxnSpPr>
            <a:cxnSpLocks/>
          </p:cNvCxnSpPr>
          <p:nvPr/>
        </p:nvCxnSpPr>
        <p:spPr>
          <a:xfrm>
            <a:off x="1017879" y="5886891"/>
            <a:ext cx="46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Lige forbindelse 79">
            <a:extLst>
              <a:ext uri="{FF2B5EF4-FFF2-40B4-BE49-F238E27FC236}">
                <a16:creationId xmlns:a16="http://schemas.microsoft.com/office/drawing/2014/main" id="{32197D5C-20D0-165A-3573-CCCB8D163220}"/>
              </a:ext>
            </a:extLst>
          </p:cNvPr>
          <p:cNvCxnSpPr>
            <a:cxnSpLocks/>
          </p:cNvCxnSpPr>
          <p:nvPr/>
        </p:nvCxnSpPr>
        <p:spPr>
          <a:xfrm>
            <a:off x="7165409" y="2473212"/>
            <a:ext cx="46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Lige forbindelse 81">
            <a:extLst>
              <a:ext uri="{FF2B5EF4-FFF2-40B4-BE49-F238E27FC236}">
                <a16:creationId xmlns:a16="http://schemas.microsoft.com/office/drawing/2014/main" id="{4949DFCA-5DA8-F5E3-CE82-8C85C9960300}"/>
              </a:ext>
            </a:extLst>
          </p:cNvPr>
          <p:cNvCxnSpPr>
            <a:cxnSpLocks/>
          </p:cNvCxnSpPr>
          <p:nvPr/>
        </p:nvCxnSpPr>
        <p:spPr>
          <a:xfrm flipV="1">
            <a:off x="7161444" y="4246119"/>
            <a:ext cx="4680000" cy="39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Lige forbindelse 83">
            <a:extLst>
              <a:ext uri="{FF2B5EF4-FFF2-40B4-BE49-F238E27FC236}">
                <a16:creationId xmlns:a16="http://schemas.microsoft.com/office/drawing/2014/main" id="{C401515A-F6A2-F916-34D8-915430A7F8FB}"/>
              </a:ext>
            </a:extLst>
          </p:cNvPr>
          <p:cNvCxnSpPr>
            <a:cxnSpLocks/>
          </p:cNvCxnSpPr>
          <p:nvPr/>
        </p:nvCxnSpPr>
        <p:spPr>
          <a:xfrm>
            <a:off x="7161443" y="6565861"/>
            <a:ext cx="4680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Billede 5">
            <a:extLst>
              <a:ext uri="{FF2B5EF4-FFF2-40B4-BE49-F238E27FC236}">
                <a16:creationId xmlns:a16="http://schemas.microsoft.com/office/drawing/2014/main" id="{ED9885AE-A3A8-ED96-3599-27D3AE2C9184}"/>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94" t="64" r="-586" b="-510"/>
          <a:stretch/>
        </p:blipFill>
        <p:spPr>
          <a:xfrm>
            <a:off x="471971" y="1460111"/>
            <a:ext cx="355500" cy="360000"/>
          </a:xfrm>
          <a:prstGeom prst="rect">
            <a:avLst/>
          </a:prstGeom>
        </p:spPr>
      </p:pic>
      <p:pic>
        <p:nvPicPr>
          <p:cNvPr id="3" name="Billede 5">
            <a:extLst>
              <a:ext uri="{FF2B5EF4-FFF2-40B4-BE49-F238E27FC236}">
                <a16:creationId xmlns:a16="http://schemas.microsoft.com/office/drawing/2014/main" id="{A99C8FC7-3097-4B76-A977-A8FDE5917E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25" r="625"/>
          <a:stretch/>
        </p:blipFill>
        <p:spPr>
          <a:xfrm>
            <a:off x="467351" y="4942341"/>
            <a:ext cx="355500" cy="360000"/>
          </a:xfrm>
          <a:prstGeom prst="rect">
            <a:avLst/>
          </a:prstGeom>
        </p:spPr>
      </p:pic>
      <p:pic>
        <p:nvPicPr>
          <p:cNvPr id="7" name="Billede 5">
            <a:extLst>
              <a:ext uri="{FF2B5EF4-FFF2-40B4-BE49-F238E27FC236}">
                <a16:creationId xmlns:a16="http://schemas.microsoft.com/office/drawing/2014/main" id="{B321EC7F-F170-B387-2705-F147FB2FB1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25" r="625"/>
          <a:stretch/>
        </p:blipFill>
        <p:spPr>
          <a:xfrm>
            <a:off x="6503004" y="1460111"/>
            <a:ext cx="355500" cy="360000"/>
          </a:xfrm>
          <a:prstGeom prst="rect">
            <a:avLst/>
          </a:prstGeom>
        </p:spPr>
      </p:pic>
      <p:pic>
        <p:nvPicPr>
          <p:cNvPr id="9" name="Billede 5">
            <a:extLst>
              <a:ext uri="{FF2B5EF4-FFF2-40B4-BE49-F238E27FC236}">
                <a16:creationId xmlns:a16="http://schemas.microsoft.com/office/drawing/2014/main" id="{AA5A3B8B-FA00-FF83-DFB2-4C0A667FE01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625" r="625"/>
          <a:stretch/>
        </p:blipFill>
        <p:spPr>
          <a:xfrm>
            <a:off x="6495925" y="2542123"/>
            <a:ext cx="355500" cy="360000"/>
          </a:xfrm>
          <a:prstGeom prst="rect">
            <a:avLst/>
          </a:prstGeom>
        </p:spPr>
      </p:pic>
      <p:pic>
        <p:nvPicPr>
          <p:cNvPr id="10" name="Billede 5">
            <a:extLst>
              <a:ext uri="{FF2B5EF4-FFF2-40B4-BE49-F238E27FC236}">
                <a16:creationId xmlns:a16="http://schemas.microsoft.com/office/drawing/2014/main" id="{5BFAB8C7-EC86-33D4-ED49-3E3C3462619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625" r="625"/>
          <a:stretch/>
        </p:blipFill>
        <p:spPr>
          <a:xfrm>
            <a:off x="6503004" y="4365942"/>
            <a:ext cx="355500" cy="360000"/>
          </a:xfrm>
          <a:prstGeom prst="rect">
            <a:avLst/>
          </a:prstGeom>
        </p:spPr>
      </p:pic>
      <p:sp>
        <p:nvSpPr>
          <p:cNvPr id="15" name="Tekstfelt 14">
            <a:extLst>
              <a:ext uri="{FF2B5EF4-FFF2-40B4-BE49-F238E27FC236}">
                <a16:creationId xmlns:a16="http://schemas.microsoft.com/office/drawing/2014/main" id="{4EFD0D40-73E4-6067-789E-6F9E0EC98BC6}"/>
              </a:ext>
            </a:extLst>
          </p:cNvPr>
          <p:cNvSpPr txBox="1"/>
          <p:nvPr/>
        </p:nvSpPr>
        <p:spPr>
          <a:xfrm>
            <a:off x="966257" y="1437405"/>
            <a:ext cx="4680000" cy="3277820"/>
          </a:xfrm>
          <a:prstGeom prst="rect">
            <a:avLst/>
          </a:prstGeom>
          <a:noFill/>
        </p:spPr>
        <p:txBody>
          <a:bodyPr wrap="square">
            <a:spAutoFit/>
          </a:bodyPr>
          <a:lstStyle/>
          <a:p>
            <a:pPr marL="171450" indent="-171450">
              <a:buFont typeface="Arial" panose="020B0604020202020204" pitchFamily="34" charset="0"/>
              <a:buChar char="•"/>
            </a:pPr>
            <a:r>
              <a:rPr lang="da-DK" sz="900" dirty="0"/>
              <a:t>Vi har stiftet en ny fond – Lucerna Fonden – på 10,3 mio. kr., der skal støtte unge og deres trivsel. Fondens formål er at støtte unge i alderen 15-30 år og skal medvirke til at skabe øget trivsel via stærke fællesskaber.</a:t>
            </a:r>
            <a:br>
              <a:rPr lang="da-DK" sz="900" dirty="0"/>
            </a:br>
            <a:endParaRPr lang="da-DK" sz="900" dirty="0"/>
          </a:p>
          <a:p>
            <a:pPr marL="171450" indent="-171450">
              <a:buFont typeface="Arial" panose="020B0604020202020204" pitchFamily="34" charset="0"/>
              <a:buChar char="•"/>
            </a:pPr>
            <a:r>
              <a:rPr lang="da-DK" sz="900" dirty="0"/>
              <a:t>Med støtte fra sparekassen åbner headspace nu også i Frederiksværk. Her kan børn og unge i hele Halsnæs Kommune få hjælp til de problemer, der tynger dem i hverdagen.</a:t>
            </a:r>
            <a:br>
              <a:rPr lang="da-DK" sz="900" dirty="0"/>
            </a:br>
            <a:endParaRPr lang="da-DK" sz="900" dirty="0"/>
          </a:p>
          <a:p>
            <a:pPr marL="171450" indent="-171450">
              <a:buFont typeface="Arial" panose="020B0604020202020204" pitchFamily="34" charset="0"/>
              <a:buChar char="•"/>
            </a:pPr>
            <a:r>
              <a:rPr lang="da-DK" sz="900" dirty="0"/>
              <a:t>I samarbejde med LOF Holbæk-Lejre har vi etableret KodeAkademiet, der har til formål at give interesserede både praktiske og teoretiske kompetencer inden for programmering, app- og spiludvikling samt kunstig intelligens.</a:t>
            </a:r>
            <a:br>
              <a:rPr lang="da-DK" sz="900" dirty="0"/>
            </a:br>
            <a:endParaRPr lang="da-DK" sz="900" dirty="0"/>
          </a:p>
          <a:p>
            <a:pPr marL="171450" indent="-171450">
              <a:buFont typeface="Arial" panose="020B0604020202020204" pitchFamily="34" charset="0"/>
              <a:buChar char="•"/>
            </a:pPr>
            <a:r>
              <a:rPr lang="da-DK" sz="900" dirty="0"/>
              <a:t>Vi har indgået partnerskaber med Team Midtsjælland Ringsted (TMS), hvor vi er blevet hovedpartner, og Brøndby IF, ligesom vi er blevet hovedsponsor i Vipperød Boldklub. Partnerskaberne og sponsoraterne indgår vi bl.a. for at støtte op om foreninger og klubber, der bidrager til at skabe sammenhold og udvikling i lokalområderne.</a:t>
            </a:r>
          </a:p>
          <a:p>
            <a:pPr marL="171450" indent="-171450">
              <a:buFont typeface="Arial" panose="020B0604020202020204" pitchFamily="34" charset="0"/>
              <a:buChar char="•"/>
            </a:pPr>
            <a:endParaRPr lang="da-DK" sz="900" dirty="0"/>
          </a:p>
          <a:p>
            <a:pPr marL="171450" indent="-171450">
              <a:buFont typeface="Arial" panose="020B0604020202020204" pitchFamily="34" charset="0"/>
              <a:buChar char="•"/>
            </a:pPr>
            <a:r>
              <a:rPr lang="da-DK" sz="900" dirty="0"/>
              <a:t>Via Sparekassen Sjælland Fonden har vi givet en økonomisk håndsrækning til mere end 40 foreninger, projekter og initiativer i vores markedsområde. Det er bl.a. det lokale kultur- og foreningsliv, der får glæde af donationerne.</a:t>
            </a:r>
          </a:p>
          <a:p>
            <a:pPr marL="171450" indent="-171450">
              <a:buFont typeface="Arial" panose="020B0604020202020204" pitchFamily="34" charset="0"/>
              <a:buChar char="•"/>
            </a:pPr>
            <a:endParaRPr lang="da-DK" sz="900" dirty="0"/>
          </a:p>
          <a:p>
            <a:pPr marL="171450" indent="-171450">
              <a:buFont typeface="Arial" panose="020B0604020202020204" pitchFamily="34" charset="0"/>
              <a:buChar char="•"/>
            </a:pPr>
            <a:r>
              <a:rPr lang="da-DK" sz="900" dirty="0"/>
              <a:t>Vi måler kontinuerligt kendskabet til sparekassen blandt personer bosat på Sjælland og Fyn. På den baggrund kan vi bl.a. vurdere, om der er specifikke geografiske områder, hvor vi med fordel kan sætte ekstra ind for at øge kendskabet til sparekassen.</a:t>
            </a:r>
            <a:endParaRPr lang="da-DK" sz="1000" dirty="0"/>
          </a:p>
        </p:txBody>
      </p:sp>
      <p:sp>
        <p:nvSpPr>
          <p:cNvPr id="19" name="Tekstfelt 18">
            <a:extLst>
              <a:ext uri="{FF2B5EF4-FFF2-40B4-BE49-F238E27FC236}">
                <a16:creationId xmlns:a16="http://schemas.microsoft.com/office/drawing/2014/main" id="{D8605580-364B-F11C-60F2-C74A5D1EBD76}"/>
              </a:ext>
            </a:extLst>
          </p:cNvPr>
          <p:cNvSpPr txBox="1"/>
          <p:nvPr/>
        </p:nvSpPr>
        <p:spPr>
          <a:xfrm>
            <a:off x="960085" y="4959904"/>
            <a:ext cx="4680000" cy="784830"/>
          </a:xfrm>
          <a:prstGeom prst="rect">
            <a:avLst/>
          </a:prstGeom>
          <a:noFill/>
        </p:spPr>
        <p:txBody>
          <a:bodyPr wrap="square">
            <a:spAutoFit/>
          </a:bodyPr>
          <a:lstStyle/>
          <a:p>
            <a:pPr marL="171450" indent="-171450">
              <a:buFont typeface="Arial" panose="020B0604020202020204" pitchFamily="34" charset="0"/>
              <a:buChar char="•"/>
            </a:pPr>
            <a:r>
              <a:rPr lang="da-DK" sz="900" dirty="0"/>
              <a:t>Vi har lanceret første step af et nyt erhvervskoncept, der bl.a. indebærer segmentering af vores nuværende kunder, en produktpakke til de mindst komplekse erhvervskunder samt nye digitale services, vi kan tilbyde kunderne. Med et erhvervskoncept skaber vi bedre muligheder for at vækste vores nuværende erhvervskunders forretningsomfang og gøre sparekassen til den foretrukne bank for mindre og mellemstore virksomheder.</a:t>
            </a:r>
          </a:p>
        </p:txBody>
      </p:sp>
      <p:sp>
        <p:nvSpPr>
          <p:cNvPr id="20" name="Tekstfelt 19">
            <a:extLst>
              <a:ext uri="{FF2B5EF4-FFF2-40B4-BE49-F238E27FC236}">
                <a16:creationId xmlns:a16="http://schemas.microsoft.com/office/drawing/2014/main" id="{9ED784BD-C4EB-5D85-E9C6-5C7537F8D0DE}"/>
              </a:ext>
            </a:extLst>
          </p:cNvPr>
          <p:cNvSpPr txBox="1"/>
          <p:nvPr/>
        </p:nvSpPr>
        <p:spPr>
          <a:xfrm>
            <a:off x="323945" y="1796893"/>
            <a:ext cx="642312" cy="230832"/>
          </a:xfrm>
          <a:prstGeom prst="rect">
            <a:avLst/>
          </a:prstGeom>
          <a:noFill/>
        </p:spPr>
        <p:txBody>
          <a:bodyPr wrap="square">
            <a:spAutoFit/>
          </a:bodyPr>
          <a:lstStyle/>
          <a:p>
            <a:pPr algn="ctr"/>
            <a:r>
              <a:rPr lang="da-DK" sz="900" b="1" dirty="0"/>
              <a:t>FORMÅL</a:t>
            </a:r>
          </a:p>
        </p:txBody>
      </p:sp>
      <p:sp>
        <p:nvSpPr>
          <p:cNvPr id="21" name="Tekstfelt 20">
            <a:extLst>
              <a:ext uri="{FF2B5EF4-FFF2-40B4-BE49-F238E27FC236}">
                <a16:creationId xmlns:a16="http://schemas.microsoft.com/office/drawing/2014/main" id="{31DEAAF5-6498-A640-82E6-656C35F2AB6E}"/>
              </a:ext>
            </a:extLst>
          </p:cNvPr>
          <p:cNvSpPr txBox="1"/>
          <p:nvPr/>
        </p:nvSpPr>
        <p:spPr>
          <a:xfrm>
            <a:off x="225857" y="5297917"/>
            <a:ext cx="792022" cy="369332"/>
          </a:xfrm>
          <a:prstGeom prst="rect">
            <a:avLst/>
          </a:prstGeom>
          <a:noFill/>
        </p:spPr>
        <p:txBody>
          <a:bodyPr wrap="square">
            <a:spAutoFit/>
          </a:bodyPr>
          <a:lstStyle/>
          <a:p>
            <a:pPr algn="ctr"/>
            <a:r>
              <a:rPr lang="da-DK" sz="900" b="1" dirty="0"/>
              <a:t>ERHVERVS-SPAREKASSE</a:t>
            </a:r>
          </a:p>
        </p:txBody>
      </p:sp>
      <p:sp>
        <p:nvSpPr>
          <p:cNvPr id="22" name="Tekstfelt 21">
            <a:extLst>
              <a:ext uri="{FF2B5EF4-FFF2-40B4-BE49-F238E27FC236}">
                <a16:creationId xmlns:a16="http://schemas.microsoft.com/office/drawing/2014/main" id="{1675BDD6-B7DE-1E7C-D072-66F2C94B91B8}"/>
              </a:ext>
            </a:extLst>
          </p:cNvPr>
          <p:cNvSpPr txBox="1"/>
          <p:nvPr/>
        </p:nvSpPr>
        <p:spPr>
          <a:xfrm>
            <a:off x="6181377" y="1816980"/>
            <a:ext cx="973123" cy="369332"/>
          </a:xfrm>
          <a:prstGeom prst="rect">
            <a:avLst/>
          </a:prstGeom>
          <a:noFill/>
        </p:spPr>
        <p:txBody>
          <a:bodyPr wrap="square">
            <a:spAutoFit/>
          </a:bodyPr>
          <a:lstStyle/>
          <a:p>
            <a:pPr algn="ctr"/>
            <a:r>
              <a:rPr lang="da-DK" sz="900" b="1" dirty="0"/>
              <a:t>MARKETING</a:t>
            </a:r>
            <a:br>
              <a:rPr lang="da-DK" sz="900" b="1" dirty="0"/>
            </a:br>
            <a:r>
              <a:rPr lang="da-DK" sz="900" b="1" dirty="0"/>
              <a:t>DIGITALISERING</a:t>
            </a:r>
          </a:p>
        </p:txBody>
      </p:sp>
      <p:sp>
        <p:nvSpPr>
          <p:cNvPr id="23" name="Tekstfelt 22">
            <a:extLst>
              <a:ext uri="{FF2B5EF4-FFF2-40B4-BE49-F238E27FC236}">
                <a16:creationId xmlns:a16="http://schemas.microsoft.com/office/drawing/2014/main" id="{74542AFB-3012-0A30-1154-12E4F07C713A}"/>
              </a:ext>
            </a:extLst>
          </p:cNvPr>
          <p:cNvSpPr txBox="1"/>
          <p:nvPr/>
        </p:nvSpPr>
        <p:spPr>
          <a:xfrm>
            <a:off x="6301175" y="2876433"/>
            <a:ext cx="733526" cy="369332"/>
          </a:xfrm>
          <a:prstGeom prst="rect">
            <a:avLst/>
          </a:prstGeom>
          <a:noFill/>
        </p:spPr>
        <p:txBody>
          <a:bodyPr wrap="square">
            <a:spAutoFit/>
          </a:bodyPr>
          <a:lstStyle/>
          <a:p>
            <a:pPr algn="ctr"/>
            <a:r>
              <a:rPr lang="da-DK" sz="900" b="1" dirty="0"/>
              <a:t>SALGS-</a:t>
            </a:r>
            <a:br>
              <a:rPr lang="da-DK" sz="900" b="1" dirty="0"/>
            </a:br>
            <a:r>
              <a:rPr lang="da-DK" sz="900" b="1" dirty="0"/>
              <a:t>UDVIKLING</a:t>
            </a:r>
          </a:p>
        </p:txBody>
      </p:sp>
      <p:sp>
        <p:nvSpPr>
          <p:cNvPr id="25" name="Tekstfelt 24">
            <a:extLst>
              <a:ext uri="{FF2B5EF4-FFF2-40B4-BE49-F238E27FC236}">
                <a16:creationId xmlns:a16="http://schemas.microsoft.com/office/drawing/2014/main" id="{24DED5D0-A9C5-7583-B038-5536E5C9F9A6}"/>
              </a:ext>
            </a:extLst>
          </p:cNvPr>
          <p:cNvSpPr txBox="1"/>
          <p:nvPr/>
        </p:nvSpPr>
        <p:spPr>
          <a:xfrm>
            <a:off x="6188456" y="4725942"/>
            <a:ext cx="973123" cy="507831"/>
          </a:xfrm>
          <a:prstGeom prst="rect">
            <a:avLst/>
          </a:prstGeom>
          <a:noFill/>
        </p:spPr>
        <p:txBody>
          <a:bodyPr wrap="square">
            <a:spAutoFit/>
          </a:bodyPr>
          <a:lstStyle/>
          <a:p>
            <a:pPr algn="ctr"/>
            <a:r>
              <a:rPr lang="da-DK" sz="900" b="1" dirty="0"/>
              <a:t>OPTIMERING OG</a:t>
            </a:r>
          </a:p>
          <a:p>
            <a:pPr algn="ctr"/>
            <a:r>
              <a:rPr lang="da-DK" sz="900" b="1" dirty="0"/>
              <a:t>DRIFTSSTYRING</a:t>
            </a:r>
          </a:p>
        </p:txBody>
      </p:sp>
      <p:sp>
        <p:nvSpPr>
          <p:cNvPr id="37" name="Tekstfelt 36">
            <a:extLst>
              <a:ext uri="{FF2B5EF4-FFF2-40B4-BE49-F238E27FC236}">
                <a16:creationId xmlns:a16="http://schemas.microsoft.com/office/drawing/2014/main" id="{5B4DAF6F-DCAA-B113-C4EB-B4E70E07E075}"/>
              </a:ext>
            </a:extLst>
          </p:cNvPr>
          <p:cNvSpPr txBox="1"/>
          <p:nvPr/>
        </p:nvSpPr>
        <p:spPr>
          <a:xfrm>
            <a:off x="7154500" y="1449959"/>
            <a:ext cx="4680000" cy="923330"/>
          </a:xfrm>
          <a:prstGeom prst="rect">
            <a:avLst/>
          </a:prstGeom>
          <a:noFill/>
        </p:spPr>
        <p:txBody>
          <a:bodyPr wrap="square">
            <a:spAutoFit/>
          </a:bodyPr>
          <a:lstStyle/>
          <a:p>
            <a:pPr marL="171450" indent="-171450">
              <a:buFont typeface="Arial" panose="020B0604020202020204" pitchFamily="34" charset="0"/>
              <a:buChar char="•"/>
            </a:pPr>
            <a:r>
              <a:rPr lang="da-DK" sz="900" dirty="0"/>
              <a:t>Vi har arbejdet videre med dataintegrationen til vores Marketing Automation Platform, der skal forbedre vores muligheder for at lave målrettet e-mailmarketing til både nuværende og potentielle kunder.</a:t>
            </a:r>
          </a:p>
          <a:p>
            <a:pPr marL="171450" indent="-171450">
              <a:buFont typeface="Arial" panose="020B0604020202020204" pitchFamily="34" charset="0"/>
              <a:buChar char="•"/>
            </a:pPr>
            <a:endParaRPr lang="da-DK" sz="900" dirty="0"/>
          </a:p>
          <a:p>
            <a:pPr marL="171450" indent="-171450">
              <a:buFont typeface="Arial" panose="020B0604020202020204" pitchFamily="34" charset="0"/>
              <a:buChar char="•"/>
            </a:pPr>
            <a:r>
              <a:rPr lang="da-DK" sz="900" dirty="0"/>
              <a:t>For at styrke den interne kommunikation har vi lanceret et digitalt nyhedsbrev ”StrategiNyt”, hvor medarbejdere løbende får indblik i strategiarbejdet.</a:t>
            </a:r>
          </a:p>
        </p:txBody>
      </p:sp>
      <p:sp>
        <p:nvSpPr>
          <p:cNvPr id="39" name="Tekstfelt 38">
            <a:extLst>
              <a:ext uri="{FF2B5EF4-FFF2-40B4-BE49-F238E27FC236}">
                <a16:creationId xmlns:a16="http://schemas.microsoft.com/office/drawing/2014/main" id="{861DAE77-77CB-13F1-9D73-7F399EED69CB}"/>
              </a:ext>
            </a:extLst>
          </p:cNvPr>
          <p:cNvSpPr txBox="1"/>
          <p:nvPr/>
        </p:nvSpPr>
        <p:spPr>
          <a:xfrm>
            <a:off x="7139835" y="2542123"/>
            <a:ext cx="4680000" cy="1615827"/>
          </a:xfrm>
          <a:prstGeom prst="rect">
            <a:avLst/>
          </a:prstGeom>
          <a:noFill/>
        </p:spPr>
        <p:txBody>
          <a:bodyPr wrap="square">
            <a:spAutoFit/>
          </a:bodyPr>
          <a:lstStyle/>
          <a:p>
            <a:pPr marL="171450" indent="-171450">
              <a:buFont typeface="Arial" panose="020B0604020202020204" pitchFamily="34" charset="0"/>
              <a:buChar char="•"/>
            </a:pPr>
            <a:r>
              <a:rPr lang="da-DK" sz="900" dirty="0"/>
              <a:t>Vi har implementeret en ny proces for afholdelse af møder med nuværende og nye privatkunder. Det indebærer bl.a. et nyt system, hvor rådgiverne får hjælp til at forberede, afholde og følge op på kundemøder, ligesom vi har opdateret mødepræsentationer m.m. Formålet er at gøre det nemmere og hurtigere for rådgiverne at sikre, at kunderne får en forbedret og mere ensartet oplevelse, når de holder møde med os.</a:t>
            </a:r>
            <a:br>
              <a:rPr lang="da-DK" sz="900" dirty="0"/>
            </a:br>
            <a:endParaRPr lang="da-DK" sz="900" dirty="0"/>
          </a:p>
          <a:p>
            <a:pPr marL="171450" indent="-171450">
              <a:buFont typeface="Arial" panose="020B0604020202020204" pitchFamily="34" charset="0"/>
              <a:buChar char="•"/>
            </a:pPr>
            <a:r>
              <a:rPr lang="da-DK" sz="900" dirty="0"/>
              <a:t>For at styrke vores rådgiveres kompetencer og mod til at rådgive om vores investeringsprodukter, herunder sparekassens egne værdipapirfonde, har vi igangsat en række initiativer på området. Vores investeringsspecialister har bl.a. kørt uddannelsesforløb, ligesom vi løbende producerer interne videoer, der giver et nærmere indblik i fondenes strategi, afkast m.m.</a:t>
            </a:r>
          </a:p>
        </p:txBody>
      </p:sp>
      <p:sp>
        <p:nvSpPr>
          <p:cNvPr id="41" name="Tekstfelt 40">
            <a:extLst>
              <a:ext uri="{FF2B5EF4-FFF2-40B4-BE49-F238E27FC236}">
                <a16:creationId xmlns:a16="http://schemas.microsoft.com/office/drawing/2014/main" id="{B2EF33AF-4BB2-AAB0-1B29-DDAE120C03A3}"/>
              </a:ext>
            </a:extLst>
          </p:cNvPr>
          <p:cNvSpPr txBox="1"/>
          <p:nvPr/>
        </p:nvSpPr>
        <p:spPr>
          <a:xfrm>
            <a:off x="7131599" y="4340861"/>
            <a:ext cx="4680000" cy="2169825"/>
          </a:xfrm>
          <a:prstGeom prst="rect">
            <a:avLst/>
          </a:prstGeom>
          <a:noFill/>
        </p:spPr>
        <p:txBody>
          <a:bodyPr wrap="square">
            <a:spAutoFit/>
          </a:bodyPr>
          <a:lstStyle/>
          <a:p>
            <a:pPr marL="171450" indent="-171450">
              <a:buFont typeface="Arial" panose="020B0604020202020204" pitchFamily="34" charset="0"/>
              <a:buChar char="•"/>
            </a:pPr>
            <a:r>
              <a:rPr lang="da-DK" sz="900" dirty="0"/>
              <a:t>Vi har optimeret og forbedret en række processer, som gør det nemmere for vores rådgivere at behandle bl.a. boligsager samt oprette nye erhvervskunder.</a:t>
            </a:r>
          </a:p>
          <a:p>
            <a:pPr marL="171450" indent="-171450">
              <a:buFont typeface="Arial" panose="020B0604020202020204" pitchFamily="34" charset="0"/>
              <a:buChar char="•"/>
            </a:pPr>
            <a:endParaRPr lang="da-DK" sz="900" dirty="0"/>
          </a:p>
          <a:p>
            <a:pPr marL="171450" indent="-171450">
              <a:buFont typeface="Arial" panose="020B0604020202020204" pitchFamily="34" charset="0"/>
              <a:buChar char="•"/>
            </a:pPr>
            <a:r>
              <a:rPr lang="da-DK" sz="900" dirty="0"/>
              <a:t>Vi er gået i gang med at undersøge mulighederne for at skabe en ny serviceenhed målrettet vores erhvervskunder og at flytte opgaver fra filialerne til en central enhed – Digital Sparekasse. Formålet er at optimere opgaveløsningen og dermed frigøre mere tid hos den enkelte kunderådgiver/erhvervspartner samt at forbedre kundeoplevelsen.</a:t>
            </a:r>
          </a:p>
          <a:p>
            <a:pPr marL="171450" indent="-171450">
              <a:buFont typeface="Arial" panose="020B0604020202020204" pitchFamily="34" charset="0"/>
              <a:buChar char="•"/>
            </a:pPr>
            <a:endParaRPr lang="da-DK" sz="900" dirty="0"/>
          </a:p>
          <a:p>
            <a:pPr marL="171450" indent="-171450">
              <a:buFont typeface="Arial" panose="020B0604020202020204" pitchFamily="34" charset="0"/>
              <a:buChar char="•"/>
            </a:pPr>
            <a:r>
              <a:rPr lang="da-DK" sz="900" dirty="0"/>
              <a:t>Vi arbejder videre med vores driftsstyringskoncept. Filialerne holder regelmæssigt tavlemøder, hvor de udvalgte indsatsområder gennemgås. Vi er nået i mål på et af indsatsområderne, som vi dog fortsat følger op på, og har sat gang i et nyt indsatsområde vedrørende opdatering og vedligeholdelse af ”Kend din kunde”. Næste skridt er at implementere driftsstyringskonceptet i stabene, og vi er gået i gang med at analysere flowet i forskellige arbejdsprocesser for at kunne reducere tidsspilde og tilbageløb i relation til snitflader mellem afdelingerne.</a:t>
            </a:r>
          </a:p>
        </p:txBody>
      </p:sp>
    </p:spTree>
    <p:extLst>
      <p:ext uri="{BB962C8B-B14F-4D97-AF65-F5344CB8AC3E}">
        <p14:creationId xmlns:p14="http://schemas.microsoft.com/office/powerpoint/2010/main" val="3210726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4">
            <a:extLst>
              <a:ext uri="{FF2B5EF4-FFF2-40B4-BE49-F238E27FC236}">
                <a16:creationId xmlns:a16="http://schemas.microsoft.com/office/drawing/2014/main" id="{340A18B1-F18A-CC16-4E5B-F5A252ECF9E3}"/>
              </a:ext>
            </a:extLst>
          </p:cNvPr>
          <p:cNvSpPr>
            <a:spLocks noGrp="1"/>
          </p:cNvSpPr>
          <p:nvPr>
            <p:ph type="ctrTitle"/>
          </p:nvPr>
        </p:nvSpPr>
        <p:spPr>
          <a:xfrm>
            <a:off x="492038" y="425182"/>
            <a:ext cx="9013371" cy="786791"/>
          </a:xfrm>
        </p:spPr>
        <p:txBody>
          <a:bodyPr/>
          <a:lstStyle/>
          <a:p>
            <a:r>
              <a:rPr lang="da-DK" sz="2800" dirty="0"/>
              <a:t>Eksekverede og igangsatte tiltag i første halvår 2024</a:t>
            </a:r>
            <a:endParaRPr lang="en-GB" sz="2800" dirty="0"/>
          </a:p>
        </p:txBody>
      </p:sp>
      <p:sp>
        <p:nvSpPr>
          <p:cNvPr id="4" name="Pladsholder til sidefod 3">
            <a:extLst>
              <a:ext uri="{FF2B5EF4-FFF2-40B4-BE49-F238E27FC236}">
                <a16:creationId xmlns:a16="http://schemas.microsoft.com/office/drawing/2014/main" id="{7CD4FDB2-83A2-34DD-4961-E11A87F2A6DF}"/>
              </a:ext>
            </a:extLst>
          </p:cNvPr>
          <p:cNvSpPr>
            <a:spLocks noGrp="1"/>
          </p:cNvSpPr>
          <p:nvPr>
            <p:ph type="ftr" sz="quarter" idx="11"/>
          </p:nvPr>
        </p:nvSpPr>
        <p:spPr/>
        <p:txBody>
          <a:bodyPr/>
          <a:lstStyle/>
          <a:p>
            <a:r>
              <a:rPr lang="da-DK" dirty="0"/>
              <a:t>Delårsrapport, 1. halvår 2024</a:t>
            </a:r>
          </a:p>
        </p:txBody>
      </p:sp>
      <p:sp>
        <p:nvSpPr>
          <p:cNvPr id="5" name="Pladsholder til slidenummer 4">
            <a:extLst>
              <a:ext uri="{FF2B5EF4-FFF2-40B4-BE49-F238E27FC236}">
                <a16:creationId xmlns:a16="http://schemas.microsoft.com/office/drawing/2014/main" id="{9DEDAE40-E22B-9392-BEE0-0B4499BE78D6}"/>
              </a:ext>
            </a:extLst>
          </p:cNvPr>
          <p:cNvSpPr>
            <a:spLocks noGrp="1"/>
          </p:cNvSpPr>
          <p:nvPr>
            <p:ph type="sldNum" sz="quarter" idx="12"/>
          </p:nvPr>
        </p:nvSpPr>
        <p:spPr/>
        <p:txBody>
          <a:bodyPr/>
          <a:lstStyle/>
          <a:p>
            <a:fld id="{CD3521F6-ABE2-DF4A-A30A-AF2564ABEA76}" type="slidenum">
              <a:rPr lang="da-DK" smtClean="0"/>
              <a:pPr/>
              <a:t>6</a:t>
            </a:fld>
            <a:endParaRPr lang="da-DK" dirty="0"/>
          </a:p>
        </p:txBody>
      </p:sp>
      <p:sp>
        <p:nvSpPr>
          <p:cNvPr id="6" name="Tekstfelt 5">
            <a:extLst>
              <a:ext uri="{FF2B5EF4-FFF2-40B4-BE49-F238E27FC236}">
                <a16:creationId xmlns:a16="http://schemas.microsoft.com/office/drawing/2014/main" id="{3D1CE5EC-E11C-F372-3C24-0CC026062D33}"/>
              </a:ext>
            </a:extLst>
          </p:cNvPr>
          <p:cNvSpPr txBox="1"/>
          <p:nvPr/>
        </p:nvSpPr>
        <p:spPr>
          <a:xfrm>
            <a:off x="406313" y="853320"/>
            <a:ext cx="9013371" cy="461665"/>
          </a:xfrm>
          <a:prstGeom prst="rect">
            <a:avLst/>
          </a:prstGeom>
          <a:noFill/>
        </p:spPr>
        <p:txBody>
          <a:bodyPr wrap="square" rtlCol="0">
            <a:spAutoFit/>
          </a:bodyPr>
          <a:lstStyle/>
          <a:p>
            <a:r>
              <a:rPr lang="da-DK" sz="1200" dirty="0"/>
              <a:t>Vi arbejder med en lang række forskellige tiltag, som alle har den fællesnævner at skulle gøre det endnu mere attraktivt at være kunde og</a:t>
            </a:r>
          </a:p>
          <a:p>
            <a:r>
              <a:rPr lang="da-DK" sz="1200" dirty="0"/>
              <a:t>medarbejder i sparekassen. Nedenfor er et overblik over nogle af de tiltag og initiativer, som vi har arbejdet med i første halvår af 2024.</a:t>
            </a:r>
          </a:p>
        </p:txBody>
      </p:sp>
      <p:cxnSp>
        <p:nvCxnSpPr>
          <p:cNvPr id="78" name="Lige forbindelse 77">
            <a:extLst>
              <a:ext uri="{FF2B5EF4-FFF2-40B4-BE49-F238E27FC236}">
                <a16:creationId xmlns:a16="http://schemas.microsoft.com/office/drawing/2014/main" id="{E6FBBF39-84D4-C925-0BBA-ECD3E8554CC2}"/>
              </a:ext>
            </a:extLst>
          </p:cNvPr>
          <p:cNvCxnSpPr>
            <a:cxnSpLocks/>
          </p:cNvCxnSpPr>
          <p:nvPr/>
        </p:nvCxnSpPr>
        <p:spPr>
          <a:xfrm>
            <a:off x="974831" y="2844538"/>
            <a:ext cx="4680000" cy="18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Lige forbindelse 78">
            <a:extLst>
              <a:ext uri="{FF2B5EF4-FFF2-40B4-BE49-F238E27FC236}">
                <a16:creationId xmlns:a16="http://schemas.microsoft.com/office/drawing/2014/main" id="{C9E25196-2462-29B7-43D1-81AB214A1AFF}"/>
              </a:ext>
            </a:extLst>
          </p:cNvPr>
          <p:cNvCxnSpPr>
            <a:cxnSpLocks/>
          </p:cNvCxnSpPr>
          <p:nvPr/>
        </p:nvCxnSpPr>
        <p:spPr>
          <a:xfrm>
            <a:off x="974831" y="4009715"/>
            <a:ext cx="46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Lige forbindelse 81">
            <a:extLst>
              <a:ext uri="{FF2B5EF4-FFF2-40B4-BE49-F238E27FC236}">
                <a16:creationId xmlns:a16="http://schemas.microsoft.com/office/drawing/2014/main" id="{4949DFCA-5DA8-F5E3-CE82-8C85C9960300}"/>
              </a:ext>
            </a:extLst>
          </p:cNvPr>
          <p:cNvCxnSpPr>
            <a:cxnSpLocks/>
          </p:cNvCxnSpPr>
          <p:nvPr/>
        </p:nvCxnSpPr>
        <p:spPr>
          <a:xfrm>
            <a:off x="963277" y="6284873"/>
            <a:ext cx="4680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Billede 5">
            <a:extLst>
              <a:ext uri="{FF2B5EF4-FFF2-40B4-BE49-F238E27FC236}">
                <a16:creationId xmlns:a16="http://schemas.microsoft.com/office/drawing/2014/main" id="{3E31AFF9-EEC5-0D2E-A592-A360C01EE3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25" r="625"/>
          <a:stretch/>
        </p:blipFill>
        <p:spPr>
          <a:xfrm>
            <a:off x="471971" y="1460111"/>
            <a:ext cx="355500" cy="360000"/>
          </a:xfrm>
          <a:prstGeom prst="rect">
            <a:avLst/>
          </a:prstGeom>
        </p:spPr>
      </p:pic>
      <p:pic>
        <p:nvPicPr>
          <p:cNvPr id="12" name="Billede 5">
            <a:extLst>
              <a:ext uri="{FF2B5EF4-FFF2-40B4-BE49-F238E27FC236}">
                <a16:creationId xmlns:a16="http://schemas.microsoft.com/office/drawing/2014/main" id="{05C5D86B-48D3-2A17-7B84-C2D2D4D048C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25" r="625"/>
          <a:stretch/>
        </p:blipFill>
        <p:spPr>
          <a:xfrm>
            <a:off x="471971" y="3114410"/>
            <a:ext cx="355500" cy="360000"/>
          </a:xfrm>
          <a:prstGeom prst="rect">
            <a:avLst/>
          </a:prstGeom>
        </p:spPr>
      </p:pic>
      <p:pic>
        <p:nvPicPr>
          <p:cNvPr id="13" name="Billede 5">
            <a:extLst>
              <a:ext uri="{FF2B5EF4-FFF2-40B4-BE49-F238E27FC236}">
                <a16:creationId xmlns:a16="http://schemas.microsoft.com/office/drawing/2014/main" id="{7379CB50-B49D-198A-6350-77901C2CF2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25" r="625"/>
          <a:stretch/>
        </p:blipFill>
        <p:spPr>
          <a:xfrm>
            <a:off x="471971" y="4288607"/>
            <a:ext cx="355500" cy="360000"/>
          </a:xfrm>
          <a:prstGeom prst="rect">
            <a:avLst/>
          </a:prstGeom>
        </p:spPr>
      </p:pic>
      <p:sp>
        <p:nvSpPr>
          <p:cNvPr id="14" name="Tekstfelt 13">
            <a:extLst>
              <a:ext uri="{FF2B5EF4-FFF2-40B4-BE49-F238E27FC236}">
                <a16:creationId xmlns:a16="http://schemas.microsoft.com/office/drawing/2014/main" id="{D2D555D1-F12E-EEB8-210D-C5503DAB25CA}"/>
              </a:ext>
            </a:extLst>
          </p:cNvPr>
          <p:cNvSpPr txBox="1"/>
          <p:nvPr/>
        </p:nvSpPr>
        <p:spPr>
          <a:xfrm>
            <a:off x="163159" y="1820111"/>
            <a:ext cx="973123" cy="507831"/>
          </a:xfrm>
          <a:prstGeom prst="rect">
            <a:avLst/>
          </a:prstGeom>
          <a:noFill/>
        </p:spPr>
        <p:txBody>
          <a:bodyPr wrap="square">
            <a:spAutoFit/>
          </a:bodyPr>
          <a:lstStyle/>
          <a:p>
            <a:pPr algn="ctr"/>
            <a:r>
              <a:rPr lang="da-DK" sz="900" b="1" dirty="0"/>
              <a:t>DATA OG</a:t>
            </a:r>
            <a:br>
              <a:rPr lang="da-DK" sz="900" b="1" dirty="0"/>
            </a:br>
            <a:r>
              <a:rPr lang="da-DK" sz="900" b="1" dirty="0"/>
              <a:t>BESLUTNINGS-STØTTE</a:t>
            </a:r>
          </a:p>
        </p:txBody>
      </p:sp>
      <p:sp>
        <p:nvSpPr>
          <p:cNvPr id="16" name="Tekstfelt 15">
            <a:extLst>
              <a:ext uri="{FF2B5EF4-FFF2-40B4-BE49-F238E27FC236}">
                <a16:creationId xmlns:a16="http://schemas.microsoft.com/office/drawing/2014/main" id="{364B36D3-555D-7516-6061-4D00DC3199BC}"/>
              </a:ext>
            </a:extLst>
          </p:cNvPr>
          <p:cNvSpPr txBox="1"/>
          <p:nvPr/>
        </p:nvSpPr>
        <p:spPr>
          <a:xfrm>
            <a:off x="163158" y="3469744"/>
            <a:ext cx="973123" cy="507831"/>
          </a:xfrm>
          <a:prstGeom prst="rect">
            <a:avLst/>
          </a:prstGeom>
          <a:noFill/>
        </p:spPr>
        <p:txBody>
          <a:bodyPr wrap="square">
            <a:spAutoFit/>
          </a:bodyPr>
          <a:lstStyle/>
          <a:p>
            <a:pPr algn="ctr"/>
            <a:r>
              <a:rPr lang="da-DK" sz="900" b="1" dirty="0"/>
              <a:t>STABSSTØTTE OG</a:t>
            </a:r>
            <a:br>
              <a:rPr lang="da-DK" sz="900" b="1" dirty="0"/>
            </a:br>
            <a:r>
              <a:rPr lang="da-DK" sz="900" b="1" dirty="0"/>
              <a:t>GOVERNANCE</a:t>
            </a:r>
          </a:p>
        </p:txBody>
      </p:sp>
      <p:sp>
        <p:nvSpPr>
          <p:cNvPr id="17" name="Tekstfelt 16">
            <a:extLst>
              <a:ext uri="{FF2B5EF4-FFF2-40B4-BE49-F238E27FC236}">
                <a16:creationId xmlns:a16="http://schemas.microsoft.com/office/drawing/2014/main" id="{EE1D97F3-857B-AF67-4AA5-D7F8F995ADCD}"/>
              </a:ext>
            </a:extLst>
          </p:cNvPr>
          <p:cNvSpPr txBox="1"/>
          <p:nvPr/>
        </p:nvSpPr>
        <p:spPr>
          <a:xfrm>
            <a:off x="163159" y="4648607"/>
            <a:ext cx="973123" cy="507831"/>
          </a:xfrm>
          <a:prstGeom prst="rect">
            <a:avLst/>
          </a:prstGeom>
          <a:noFill/>
        </p:spPr>
        <p:txBody>
          <a:bodyPr wrap="square">
            <a:spAutoFit/>
          </a:bodyPr>
          <a:lstStyle/>
          <a:p>
            <a:pPr algn="ctr"/>
            <a:r>
              <a:rPr lang="da-DK" sz="900" b="1" dirty="0"/>
              <a:t>MENNESKER </a:t>
            </a:r>
          </a:p>
          <a:p>
            <a:pPr algn="ctr"/>
            <a:r>
              <a:rPr lang="da-DK" sz="900" b="1" dirty="0"/>
              <a:t>OG</a:t>
            </a:r>
            <a:br>
              <a:rPr lang="da-DK" sz="900" b="1" dirty="0"/>
            </a:br>
            <a:r>
              <a:rPr lang="da-DK" sz="900" b="1" dirty="0"/>
              <a:t>KULTUR</a:t>
            </a:r>
          </a:p>
        </p:txBody>
      </p:sp>
      <p:sp>
        <p:nvSpPr>
          <p:cNvPr id="22" name="Tekstfelt 21">
            <a:extLst>
              <a:ext uri="{FF2B5EF4-FFF2-40B4-BE49-F238E27FC236}">
                <a16:creationId xmlns:a16="http://schemas.microsoft.com/office/drawing/2014/main" id="{7418A33C-7A1D-8FB2-DD07-906F427A39C0}"/>
              </a:ext>
            </a:extLst>
          </p:cNvPr>
          <p:cNvSpPr txBox="1"/>
          <p:nvPr/>
        </p:nvSpPr>
        <p:spPr>
          <a:xfrm>
            <a:off x="963277" y="1442289"/>
            <a:ext cx="4680000" cy="1200329"/>
          </a:xfrm>
          <a:prstGeom prst="rect">
            <a:avLst/>
          </a:prstGeom>
          <a:noFill/>
        </p:spPr>
        <p:txBody>
          <a:bodyPr wrap="square">
            <a:spAutoFit/>
          </a:bodyPr>
          <a:lstStyle/>
          <a:p>
            <a:pPr marL="171450" indent="-171450">
              <a:buFont typeface="Arial" panose="020B0604020202020204" pitchFamily="34" charset="0"/>
              <a:buChar char="•"/>
            </a:pPr>
            <a:r>
              <a:rPr lang="da-DK" sz="900" dirty="0"/>
              <a:t>Vi har arbejdet videre med Power BI, som er et værktøj, der på sigt skal give flere stabsfunktioner mulighed for selv at trække data, og som bl.a. skal bruges til at understøtte forretningsbeslutninger.</a:t>
            </a:r>
          </a:p>
          <a:p>
            <a:pPr marL="171450" indent="-171450">
              <a:buFont typeface="Arial" panose="020B0604020202020204" pitchFamily="34" charset="0"/>
              <a:buChar char="•"/>
            </a:pPr>
            <a:endParaRPr lang="da-DK" sz="900" dirty="0"/>
          </a:p>
          <a:p>
            <a:pPr marL="171450" indent="-171450">
              <a:buFont typeface="Arial" panose="020B0604020202020204" pitchFamily="34" charset="0"/>
              <a:buChar char="•"/>
            </a:pPr>
            <a:r>
              <a:rPr lang="da-DK" sz="900" dirty="0"/>
              <a:t>IT-afdelingen er blevet styrket med ansættelsen af en række nye medarbejdere med kompetencer inden for data og data governance.</a:t>
            </a:r>
          </a:p>
          <a:p>
            <a:pPr marL="171450" indent="-171450">
              <a:buFont typeface="Arial" panose="020B0604020202020204" pitchFamily="34" charset="0"/>
              <a:buChar char="•"/>
            </a:pPr>
            <a:endParaRPr lang="da-DK" sz="900" dirty="0"/>
          </a:p>
          <a:p>
            <a:pPr marL="171450" indent="-171450">
              <a:buFont typeface="Arial" panose="020B0604020202020204" pitchFamily="34" charset="0"/>
              <a:buChar char="•"/>
            </a:pPr>
            <a:r>
              <a:rPr lang="da-DK" sz="900" dirty="0"/>
              <a:t>Vi arbejder fortsat med at opbygge sparekassens fremtidige Data Warehouse.</a:t>
            </a:r>
          </a:p>
        </p:txBody>
      </p:sp>
      <p:sp>
        <p:nvSpPr>
          <p:cNvPr id="24" name="Tekstfelt 23">
            <a:extLst>
              <a:ext uri="{FF2B5EF4-FFF2-40B4-BE49-F238E27FC236}">
                <a16:creationId xmlns:a16="http://schemas.microsoft.com/office/drawing/2014/main" id="{83E65E9D-2A22-5577-925A-3FBA1504064A}"/>
              </a:ext>
            </a:extLst>
          </p:cNvPr>
          <p:cNvSpPr txBox="1"/>
          <p:nvPr/>
        </p:nvSpPr>
        <p:spPr>
          <a:xfrm>
            <a:off x="963277" y="3081791"/>
            <a:ext cx="4680000" cy="369332"/>
          </a:xfrm>
          <a:prstGeom prst="rect">
            <a:avLst/>
          </a:prstGeom>
          <a:noFill/>
        </p:spPr>
        <p:txBody>
          <a:bodyPr wrap="square">
            <a:spAutoFit/>
          </a:bodyPr>
          <a:lstStyle/>
          <a:p>
            <a:pPr marL="171450" indent="-171450">
              <a:buFont typeface="Arial" panose="020B0604020202020204" pitchFamily="34" charset="0"/>
              <a:buChar char="•"/>
            </a:pPr>
            <a:r>
              <a:rPr lang="da-DK" sz="900" dirty="0"/>
              <a:t>Vi arbejder bl.a. med at forenkle og optimere vores forretningsdokumenter, så medarbejderne skal navigere i færre dokumenter og lettere kan finde det, de har brug for.</a:t>
            </a:r>
          </a:p>
        </p:txBody>
      </p:sp>
      <p:sp>
        <p:nvSpPr>
          <p:cNvPr id="26" name="Tekstfelt 25">
            <a:extLst>
              <a:ext uri="{FF2B5EF4-FFF2-40B4-BE49-F238E27FC236}">
                <a16:creationId xmlns:a16="http://schemas.microsoft.com/office/drawing/2014/main" id="{C435EBAE-6F14-35C6-5776-A63966AA8AB8}"/>
              </a:ext>
            </a:extLst>
          </p:cNvPr>
          <p:cNvSpPr txBox="1"/>
          <p:nvPr/>
        </p:nvSpPr>
        <p:spPr>
          <a:xfrm>
            <a:off x="963277" y="4310773"/>
            <a:ext cx="4680000" cy="1754326"/>
          </a:xfrm>
          <a:prstGeom prst="rect">
            <a:avLst/>
          </a:prstGeom>
          <a:noFill/>
        </p:spPr>
        <p:txBody>
          <a:bodyPr wrap="square">
            <a:spAutoFit/>
          </a:bodyPr>
          <a:lstStyle/>
          <a:p>
            <a:pPr marL="171450" indent="-171450">
              <a:buFont typeface="Arial" panose="020B0604020202020204" pitchFamily="34" charset="0"/>
              <a:buChar char="•"/>
            </a:pPr>
            <a:r>
              <a:rPr lang="da-DK" sz="900" dirty="0"/>
              <a:t>Baseret på et ønske om bl.a. at øge fleksibiliteten for vores medarbejdere har vi afskaffet den lange torsdag, hvor arbejdsdagen som udgangspunkt sluttede kl. 18.15. Vi har også vedtaget en ny flekstidsaftale, der giver den enkelte medarbejder større frihed i planlægningen af sin arbejdstid.</a:t>
            </a:r>
          </a:p>
          <a:p>
            <a:pPr marL="171450" indent="-171450">
              <a:buFont typeface="Arial" panose="020B0604020202020204" pitchFamily="34" charset="0"/>
              <a:buChar char="•"/>
            </a:pPr>
            <a:endParaRPr lang="da-DK" sz="900" dirty="0"/>
          </a:p>
          <a:p>
            <a:pPr marL="171450" indent="-171450">
              <a:buFont typeface="Arial" panose="020B0604020202020204" pitchFamily="34" charset="0"/>
              <a:buChar char="•"/>
            </a:pPr>
            <a:r>
              <a:rPr lang="da-DK" sz="900" dirty="0"/>
              <a:t>I forlængelse af sparekasseuddannelsens første modul har vi igangsat en række initiativer, der skal sikre, at vi fortsat har fokus på at arbejde med vores kultur og adfærd – bl.a. via mikrohandlinger. Vi har f.eks. lanceret en intern podcast, der skal understøtte læringen fra uddannelsen. Vi er derudover i gang med at planlægge andet modul af uddannelsen.</a:t>
            </a:r>
          </a:p>
          <a:p>
            <a:pPr marL="171450" indent="-171450">
              <a:buFont typeface="Arial" panose="020B0604020202020204" pitchFamily="34" charset="0"/>
              <a:buChar char="•"/>
            </a:pPr>
            <a:endParaRPr lang="da-DK" sz="900" dirty="0"/>
          </a:p>
          <a:p>
            <a:pPr marL="171450" indent="-171450">
              <a:buFont typeface="Arial" panose="020B0604020202020204" pitchFamily="34" charset="0"/>
              <a:buChar char="•"/>
            </a:pPr>
            <a:r>
              <a:rPr lang="da-DK" sz="900" dirty="0"/>
              <a:t>Lederne har – som en del af lederudviklingsprogrammet – deltaget i flere aktiviteter med det formål fortsat at styrke lederkompetencerne og understøtte medarbejdernes udvikling i relation til sparekasseuddannelsen.</a:t>
            </a:r>
          </a:p>
        </p:txBody>
      </p:sp>
    </p:spTree>
    <p:extLst>
      <p:ext uri="{BB962C8B-B14F-4D97-AF65-F5344CB8AC3E}">
        <p14:creationId xmlns:p14="http://schemas.microsoft.com/office/powerpoint/2010/main" val="1571833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CDDC4"/>
        </a:solidFill>
        <a:effectLst/>
      </p:bgPr>
    </p:bg>
    <p:spTree>
      <p:nvGrpSpPr>
        <p:cNvPr id="1" name=""/>
        <p:cNvGrpSpPr/>
        <p:nvPr/>
      </p:nvGrpSpPr>
      <p:grpSpPr>
        <a:xfrm>
          <a:off x="0" y="0"/>
          <a:ext cx="0" cy="0"/>
          <a:chOff x="0" y="0"/>
          <a:chExt cx="0" cy="0"/>
        </a:xfrm>
      </p:grpSpPr>
      <p:sp>
        <p:nvSpPr>
          <p:cNvPr id="4" name="Pladsholder til sidefod 3">
            <a:extLst>
              <a:ext uri="{FF2B5EF4-FFF2-40B4-BE49-F238E27FC236}">
                <a16:creationId xmlns:a16="http://schemas.microsoft.com/office/drawing/2014/main" id="{106A0B4D-21C0-9A53-0647-B2DA441D2F1D}"/>
              </a:ext>
            </a:extLst>
          </p:cNvPr>
          <p:cNvSpPr>
            <a:spLocks noGrp="1"/>
          </p:cNvSpPr>
          <p:nvPr>
            <p:ph type="ftr" sz="quarter" idx="11"/>
          </p:nvPr>
        </p:nvSpPr>
        <p:spPr/>
        <p:txBody>
          <a:bodyPr/>
          <a:lstStyle/>
          <a:p>
            <a:r>
              <a:rPr lang="da-DK" dirty="0"/>
              <a:t>Delårsrapport, 1. halvår 2024</a:t>
            </a:r>
          </a:p>
        </p:txBody>
      </p:sp>
      <p:sp>
        <p:nvSpPr>
          <p:cNvPr id="5" name="Pladsholder til slidenummer 4">
            <a:extLst>
              <a:ext uri="{FF2B5EF4-FFF2-40B4-BE49-F238E27FC236}">
                <a16:creationId xmlns:a16="http://schemas.microsoft.com/office/drawing/2014/main" id="{FE5C8E08-4D05-64A0-31BE-1C94A933BBC0}"/>
              </a:ext>
            </a:extLst>
          </p:cNvPr>
          <p:cNvSpPr>
            <a:spLocks noGrp="1"/>
          </p:cNvSpPr>
          <p:nvPr>
            <p:ph type="sldNum" sz="quarter" idx="12"/>
          </p:nvPr>
        </p:nvSpPr>
        <p:spPr/>
        <p:txBody>
          <a:bodyPr/>
          <a:lstStyle/>
          <a:p>
            <a:fld id="{CD3521F6-ABE2-DF4A-A30A-AF2564ABEA76}" type="slidenum">
              <a:rPr lang="da-DK" smtClean="0"/>
              <a:pPr/>
              <a:t>7</a:t>
            </a:fld>
            <a:endParaRPr lang="da-DK" dirty="0"/>
          </a:p>
        </p:txBody>
      </p:sp>
      <p:sp>
        <p:nvSpPr>
          <p:cNvPr id="10" name="Titel 4">
            <a:extLst>
              <a:ext uri="{FF2B5EF4-FFF2-40B4-BE49-F238E27FC236}">
                <a16:creationId xmlns:a16="http://schemas.microsoft.com/office/drawing/2014/main" id="{6E54C33B-BE7D-2534-9AF8-FF5ABD383437}"/>
              </a:ext>
            </a:extLst>
          </p:cNvPr>
          <p:cNvSpPr txBox="1">
            <a:spLocks/>
          </p:cNvSpPr>
          <p:nvPr/>
        </p:nvSpPr>
        <p:spPr>
          <a:xfrm>
            <a:off x="488518" y="429579"/>
            <a:ext cx="9461250" cy="5498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b="1" kern="1200" spc="-15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da-DK" sz="3200" dirty="0"/>
              <a:t>Mod nye mål: De økonomiske målsætninger </a:t>
            </a:r>
            <a:endParaRPr lang="en-GB" sz="3200" dirty="0"/>
          </a:p>
        </p:txBody>
      </p:sp>
      <p:sp>
        <p:nvSpPr>
          <p:cNvPr id="13" name="Tekstfelt 12">
            <a:extLst>
              <a:ext uri="{FF2B5EF4-FFF2-40B4-BE49-F238E27FC236}">
                <a16:creationId xmlns:a16="http://schemas.microsoft.com/office/drawing/2014/main" id="{6C626DE4-BF5D-8148-4840-BF88E8A2CBC9}"/>
              </a:ext>
            </a:extLst>
          </p:cNvPr>
          <p:cNvSpPr txBox="1"/>
          <p:nvPr/>
        </p:nvSpPr>
        <p:spPr>
          <a:xfrm>
            <a:off x="393832" y="841690"/>
            <a:ext cx="9461251" cy="461665"/>
          </a:xfrm>
          <a:prstGeom prst="rect">
            <a:avLst/>
          </a:prstGeom>
          <a:noFill/>
        </p:spPr>
        <p:txBody>
          <a:bodyPr wrap="square">
            <a:spAutoFit/>
          </a:bodyPr>
          <a:lstStyle/>
          <a:p>
            <a:pPr algn="l"/>
            <a:r>
              <a:rPr lang="da-DK" sz="1200" b="0" i="0" u="none" strike="noStrike" baseline="0" dirty="0">
                <a:solidFill>
                  <a:srgbClr val="04594F"/>
                </a:solidFill>
                <a:latin typeface="FoundersGrotesk-Regular" panose="020B0503030202060203" pitchFamily="34" charset="0"/>
              </a:rPr>
              <a:t>De otte spor i "Mod nye mål" skal sammen styrke sparekassens konkurrencekraft og sikre en øget effektivitet. Det skal bl.a. styrke vores indtjeningskraft og sænke den samlede omkostningsprocent. Vi har sat fem ambitiøse økonomiske mål frem mod udgangen af 2025, som vi skal nå:</a:t>
            </a:r>
            <a:endParaRPr lang="da-DK" sz="1200" dirty="0">
              <a:solidFill>
                <a:srgbClr val="04594F"/>
              </a:solidFill>
            </a:endParaRPr>
          </a:p>
        </p:txBody>
      </p:sp>
      <p:pic>
        <p:nvPicPr>
          <p:cNvPr id="7" name="Billede 6" descr="Et billede, der indeholder tekst, skærmbillede, Font/skrifttype, nummer/tal&#10;&#10;Automatisk genereret beskrivelse">
            <a:extLst>
              <a:ext uri="{FF2B5EF4-FFF2-40B4-BE49-F238E27FC236}">
                <a16:creationId xmlns:a16="http://schemas.microsoft.com/office/drawing/2014/main" id="{38DB5277-7BDE-0064-0451-1F41923539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87955" y="1730656"/>
            <a:ext cx="3033880" cy="1502830"/>
          </a:xfrm>
          <a:prstGeom prst="rect">
            <a:avLst/>
          </a:prstGeom>
        </p:spPr>
      </p:pic>
      <p:pic>
        <p:nvPicPr>
          <p:cNvPr id="9" name="Billede 8" descr="Et billede, der indeholder tekst, skærmbillede, Font/skrifttype, nummer/tal&#10;&#10;Automatisk genereret beskrivelse">
            <a:extLst>
              <a:ext uri="{FF2B5EF4-FFF2-40B4-BE49-F238E27FC236}">
                <a16:creationId xmlns:a16="http://schemas.microsoft.com/office/drawing/2014/main" id="{C20592A7-E899-2A62-74BB-3D8FE5953D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87954" y="3777911"/>
            <a:ext cx="2983952" cy="1566398"/>
          </a:xfrm>
          <a:prstGeom prst="rect">
            <a:avLst/>
          </a:prstGeom>
        </p:spPr>
      </p:pic>
      <p:pic>
        <p:nvPicPr>
          <p:cNvPr id="12" name="Billede 11" descr="Et billede, der indeholder tekst, skærmbillede, Font/skrifttype, nummer/tal&#10;&#10;Automatisk genereret beskrivelse">
            <a:extLst>
              <a:ext uri="{FF2B5EF4-FFF2-40B4-BE49-F238E27FC236}">
                <a16:creationId xmlns:a16="http://schemas.microsoft.com/office/drawing/2014/main" id="{7C2BBAAD-2FA5-ADDF-0C9F-6ACDD9F0E7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19745" y="1730879"/>
            <a:ext cx="2998258" cy="1502607"/>
          </a:xfrm>
          <a:prstGeom prst="rect">
            <a:avLst/>
          </a:prstGeom>
        </p:spPr>
      </p:pic>
      <p:pic>
        <p:nvPicPr>
          <p:cNvPr id="15" name="Billede 14" descr="Et billede, der indeholder tekst, skærmbillede, nummer/tal&#10;&#10;Automatisk genereret beskrivelse">
            <a:extLst>
              <a:ext uri="{FF2B5EF4-FFF2-40B4-BE49-F238E27FC236}">
                <a16:creationId xmlns:a16="http://schemas.microsoft.com/office/drawing/2014/main" id="{6A24E588-D8C9-1353-5121-BD0E33C5DD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19745" y="3836468"/>
            <a:ext cx="2983952" cy="1502608"/>
          </a:xfrm>
          <a:prstGeom prst="rect">
            <a:avLst/>
          </a:prstGeom>
        </p:spPr>
      </p:pic>
      <p:sp>
        <p:nvSpPr>
          <p:cNvPr id="17" name="Tekstfelt 16">
            <a:extLst>
              <a:ext uri="{FF2B5EF4-FFF2-40B4-BE49-F238E27FC236}">
                <a16:creationId xmlns:a16="http://schemas.microsoft.com/office/drawing/2014/main" id="{CBD9104E-A589-3C35-BD98-095F1D55C3C0}"/>
              </a:ext>
            </a:extLst>
          </p:cNvPr>
          <p:cNvSpPr txBox="1"/>
          <p:nvPr/>
        </p:nvSpPr>
        <p:spPr>
          <a:xfrm>
            <a:off x="488517" y="1735609"/>
            <a:ext cx="2264308" cy="1200329"/>
          </a:xfrm>
          <a:prstGeom prst="rect">
            <a:avLst/>
          </a:prstGeom>
          <a:noFill/>
        </p:spPr>
        <p:txBody>
          <a:bodyPr wrap="square">
            <a:spAutoFit/>
          </a:bodyPr>
          <a:lstStyle/>
          <a:p>
            <a:pPr algn="l"/>
            <a:r>
              <a:rPr lang="da-DK" sz="1200" b="1" i="0" u="none" strike="noStrike" baseline="0" dirty="0">
                <a:solidFill>
                  <a:srgbClr val="04594F"/>
                </a:solidFill>
                <a:latin typeface="Arial" panose="020B0604020202020204" pitchFamily="34" charset="0"/>
                <a:cs typeface="Arial" panose="020B0604020202020204" pitchFamily="34" charset="0"/>
              </a:rPr>
              <a:t>Øget effektivitet</a:t>
            </a:r>
          </a:p>
          <a:p>
            <a:pPr algn="l"/>
            <a:r>
              <a:rPr lang="da-DK" sz="1000" b="0" i="0" u="none" strike="noStrike" baseline="0" dirty="0">
                <a:solidFill>
                  <a:srgbClr val="04594F"/>
                </a:solidFill>
                <a:latin typeface="Arial" panose="020B0604020202020204" pitchFamily="34" charset="0"/>
                <a:cs typeface="Arial" panose="020B0604020202020204" pitchFamily="34" charset="0"/>
              </a:rPr>
              <a:t>Vores omkostningsprocent skal nedbringes</a:t>
            </a:r>
            <a:r>
              <a:rPr lang="da-DK" sz="1000" dirty="0">
                <a:solidFill>
                  <a:srgbClr val="04594F"/>
                </a:solidFill>
                <a:latin typeface="Arial" panose="020B0604020202020204" pitchFamily="34" charset="0"/>
                <a:cs typeface="Arial" panose="020B0604020202020204" pitchFamily="34" charset="0"/>
              </a:rPr>
              <a:t> </a:t>
            </a:r>
            <a:r>
              <a:rPr lang="da-DK" sz="1000" b="0" i="0" u="none" strike="noStrike" baseline="0" dirty="0">
                <a:solidFill>
                  <a:srgbClr val="04594F"/>
                </a:solidFill>
                <a:latin typeface="Arial" panose="020B0604020202020204" pitchFamily="34" charset="0"/>
                <a:cs typeface="Arial" panose="020B0604020202020204" pitchFamily="34" charset="0"/>
              </a:rPr>
              <a:t>og senest fra regnskabsåret 2026 være under 50 %. I 2021 var omkostningsprocenten</a:t>
            </a:r>
            <a:r>
              <a:rPr lang="da-DK" sz="1000" dirty="0">
                <a:solidFill>
                  <a:srgbClr val="04594F"/>
                </a:solidFill>
                <a:latin typeface="Arial" panose="020B0604020202020204" pitchFamily="34" charset="0"/>
                <a:cs typeface="Arial" panose="020B0604020202020204" pitchFamily="34" charset="0"/>
              </a:rPr>
              <a:t> </a:t>
            </a:r>
            <a:r>
              <a:rPr lang="da-DK" sz="1000" b="0" i="0" u="none" strike="noStrike" baseline="0" dirty="0">
                <a:solidFill>
                  <a:srgbClr val="04594F"/>
                </a:solidFill>
                <a:latin typeface="Arial" panose="020B0604020202020204" pitchFamily="34" charset="0"/>
                <a:cs typeface="Arial" panose="020B0604020202020204" pitchFamily="34" charset="0"/>
              </a:rPr>
              <a:t>63,1 %. Vi skal eliminere 90.000 arbejdstimer via optimeringer m.v.</a:t>
            </a:r>
            <a:endParaRPr lang="da-DK" sz="1000" dirty="0">
              <a:solidFill>
                <a:srgbClr val="04594F"/>
              </a:solidFill>
              <a:latin typeface="Arial" panose="020B0604020202020204" pitchFamily="34" charset="0"/>
              <a:cs typeface="Arial" panose="020B0604020202020204" pitchFamily="34" charset="0"/>
            </a:endParaRPr>
          </a:p>
        </p:txBody>
      </p:sp>
      <p:sp>
        <p:nvSpPr>
          <p:cNvPr id="20" name="Tekstfelt 19">
            <a:extLst>
              <a:ext uri="{FF2B5EF4-FFF2-40B4-BE49-F238E27FC236}">
                <a16:creationId xmlns:a16="http://schemas.microsoft.com/office/drawing/2014/main" id="{0B8197AB-20BA-9CD5-A4E3-AC68B5CD756E}"/>
              </a:ext>
            </a:extLst>
          </p:cNvPr>
          <p:cNvSpPr txBox="1"/>
          <p:nvPr/>
        </p:nvSpPr>
        <p:spPr>
          <a:xfrm>
            <a:off x="6017480" y="1735609"/>
            <a:ext cx="2566638" cy="584775"/>
          </a:xfrm>
          <a:prstGeom prst="rect">
            <a:avLst/>
          </a:prstGeom>
          <a:noFill/>
        </p:spPr>
        <p:txBody>
          <a:bodyPr wrap="square">
            <a:spAutoFit/>
          </a:bodyPr>
          <a:lstStyle/>
          <a:p>
            <a:pPr algn="l"/>
            <a:r>
              <a:rPr lang="da-DK" sz="1200" b="1" i="0" u="none" strike="noStrike" baseline="0" dirty="0">
                <a:solidFill>
                  <a:srgbClr val="04594F"/>
                </a:solidFill>
                <a:latin typeface="Arial" panose="020B0604020202020204" pitchFamily="34" charset="0"/>
                <a:cs typeface="Arial" panose="020B0604020202020204" pitchFamily="34" charset="0"/>
              </a:rPr>
              <a:t>Solidt fundament</a:t>
            </a:r>
          </a:p>
          <a:p>
            <a:pPr algn="l"/>
            <a:r>
              <a:rPr lang="da-DK" sz="1000" b="0" i="0" u="none" strike="noStrike" baseline="0" dirty="0">
                <a:solidFill>
                  <a:srgbClr val="04594F"/>
                </a:solidFill>
                <a:latin typeface="Arial" panose="020B0604020202020204" pitchFamily="34" charset="0"/>
                <a:cs typeface="Arial" panose="020B0604020202020204" pitchFamily="34" charset="0"/>
              </a:rPr>
              <a:t>Vores kapitalprocent skal minimum være </a:t>
            </a:r>
            <a:br>
              <a:rPr lang="da-DK" sz="1000" b="0" i="0" u="none" strike="noStrike" baseline="0" dirty="0">
                <a:solidFill>
                  <a:srgbClr val="04594F"/>
                </a:solidFill>
                <a:latin typeface="Arial" panose="020B0604020202020204" pitchFamily="34" charset="0"/>
                <a:cs typeface="Arial" panose="020B0604020202020204" pitchFamily="34" charset="0"/>
              </a:rPr>
            </a:br>
            <a:r>
              <a:rPr lang="da-DK" sz="1000" b="0" i="0" u="none" strike="noStrike" baseline="0" dirty="0">
                <a:solidFill>
                  <a:srgbClr val="04594F"/>
                </a:solidFill>
                <a:latin typeface="Arial" panose="020B0604020202020204" pitchFamily="34" charset="0"/>
                <a:cs typeface="Arial" panose="020B0604020202020204" pitchFamily="34" charset="0"/>
              </a:rPr>
              <a:t>20 %.</a:t>
            </a:r>
            <a:endParaRPr lang="da-DK" sz="1000" dirty="0">
              <a:solidFill>
                <a:srgbClr val="04594F"/>
              </a:solidFill>
              <a:latin typeface="Arial" panose="020B0604020202020204" pitchFamily="34" charset="0"/>
              <a:cs typeface="Arial" panose="020B0604020202020204" pitchFamily="34" charset="0"/>
            </a:endParaRPr>
          </a:p>
        </p:txBody>
      </p:sp>
      <p:sp>
        <p:nvSpPr>
          <p:cNvPr id="22" name="Tekstfelt 21">
            <a:extLst>
              <a:ext uri="{FF2B5EF4-FFF2-40B4-BE49-F238E27FC236}">
                <a16:creationId xmlns:a16="http://schemas.microsoft.com/office/drawing/2014/main" id="{E3CA1BDD-4881-C312-3122-931C3EB49A2F}"/>
              </a:ext>
            </a:extLst>
          </p:cNvPr>
          <p:cNvSpPr txBox="1"/>
          <p:nvPr/>
        </p:nvSpPr>
        <p:spPr>
          <a:xfrm>
            <a:off x="488517" y="3768175"/>
            <a:ext cx="2264308" cy="892552"/>
          </a:xfrm>
          <a:prstGeom prst="rect">
            <a:avLst/>
          </a:prstGeom>
          <a:noFill/>
        </p:spPr>
        <p:txBody>
          <a:bodyPr wrap="square">
            <a:spAutoFit/>
          </a:bodyPr>
          <a:lstStyle/>
          <a:p>
            <a:pPr algn="l"/>
            <a:r>
              <a:rPr lang="da-DK" sz="1200" b="1" i="0" u="none" strike="noStrike" baseline="0" dirty="0">
                <a:solidFill>
                  <a:srgbClr val="04594F"/>
                </a:solidFill>
                <a:latin typeface="Arial" panose="020B0604020202020204" pitchFamily="34" charset="0"/>
                <a:cs typeface="Arial" panose="020B0604020202020204" pitchFamily="34" charset="0"/>
              </a:rPr>
              <a:t>Solid rentabilitet</a:t>
            </a:r>
          </a:p>
          <a:p>
            <a:pPr algn="l"/>
            <a:r>
              <a:rPr lang="da-DK" sz="1000" b="0" i="0" u="none" strike="noStrike" baseline="0" dirty="0">
                <a:solidFill>
                  <a:srgbClr val="04594F"/>
                </a:solidFill>
                <a:latin typeface="Arial" panose="020B0604020202020204" pitchFamily="34" charset="0"/>
                <a:cs typeface="Arial" panose="020B0604020202020204" pitchFamily="34" charset="0"/>
              </a:rPr>
              <a:t>Vores egenkapitalforrentning skal til og med afslutningen af regnskabsåret 2025 i gennemsnit ligge over 10 % p.a. efter skat.</a:t>
            </a:r>
            <a:endParaRPr lang="da-DK" sz="1000" dirty="0">
              <a:solidFill>
                <a:srgbClr val="04594F"/>
              </a:solidFill>
              <a:latin typeface="Arial" panose="020B0604020202020204" pitchFamily="34" charset="0"/>
              <a:cs typeface="Arial" panose="020B0604020202020204" pitchFamily="34" charset="0"/>
            </a:endParaRPr>
          </a:p>
        </p:txBody>
      </p:sp>
      <p:sp>
        <p:nvSpPr>
          <p:cNvPr id="24" name="Tekstfelt 23">
            <a:extLst>
              <a:ext uri="{FF2B5EF4-FFF2-40B4-BE49-F238E27FC236}">
                <a16:creationId xmlns:a16="http://schemas.microsoft.com/office/drawing/2014/main" id="{940D74B9-AD0D-BF4E-AC7A-0C20401FB163}"/>
              </a:ext>
            </a:extLst>
          </p:cNvPr>
          <p:cNvSpPr txBox="1"/>
          <p:nvPr/>
        </p:nvSpPr>
        <p:spPr>
          <a:xfrm>
            <a:off x="6096000" y="3822831"/>
            <a:ext cx="2566638" cy="584775"/>
          </a:xfrm>
          <a:prstGeom prst="rect">
            <a:avLst/>
          </a:prstGeom>
          <a:noFill/>
        </p:spPr>
        <p:txBody>
          <a:bodyPr wrap="square">
            <a:spAutoFit/>
          </a:bodyPr>
          <a:lstStyle/>
          <a:p>
            <a:pPr algn="l"/>
            <a:r>
              <a:rPr lang="da-DK" sz="1200" b="1" i="0" u="none" strike="noStrike" baseline="0" dirty="0">
                <a:solidFill>
                  <a:srgbClr val="04594F"/>
                </a:solidFill>
                <a:latin typeface="Arial" panose="020B0604020202020204" pitchFamily="34" charset="0"/>
                <a:cs typeface="Arial" panose="020B0604020202020204" pitchFamily="34" charset="0"/>
              </a:rPr>
              <a:t>Solid og kontrolleret vækst</a:t>
            </a:r>
          </a:p>
          <a:p>
            <a:pPr algn="l"/>
            <a:r>
              <a:rPr lang="da-DK" sz="1000" b="0" i="0" u="none" strike="noStrike" baseline="0" dirty="0">
                <a:solidFill>
                  <a:srgbClr val="04594F"/>
                </a:solidFill>
                <a:latin typeface="Arial" panose="020B0604020202020204" pitchFamily="34" charset="0"/>
                <a:cs typeface="Arial" panose="020B0604020202020204" pitchFamily="34" charset="0"/>
              </a:rPr>
              <a:t>Vi skal øge vores samlede forretningsomfang</a:t>
            </a:r>
            <a:r>
              <a:rPr lang="da-DK" sz="1000" dirty="0">
                <a:solidFill>
                  <a:srgbClr val="04594F"/>
                </a:solidFill>
                <a:latin typeface="Arial" panose="020B0604020202020204" pitchFamily="34" charset="0"/>
                <a:cs typeface="Arial" panose="020B0604020202020204" pitchFamily="34" charset="0"/>
              </a:rPr>
              <a:t> </a:t>
            </a:r>
            <a:r>
              <a:rPr lang="da-DK" sz="1000" b="0" i="0" u="none" strike="noStrike" baseline="0" dirty="0">
                <a:solidFill>
                  <a:srgbClr val="04594F"/>
                </a:solidFill>
                <a:latin typeface="Arial" panose="020B0604020202020204" pitchFamily="34" charset="0"/>
                <a:cs typeface="Arial" panose="020B0604020202020204" pitchFamily="34" charset="0"/>
              </a:rPr>
              <a:t>med 4-8 % årligt.</a:t>
            </a:r>
            <a:endParaRPr lang="da-DK" sz="1000" dirty="0">
              <a:solidFill>
                <a:srgbClr val="04594F"/>
              </a:solidFill>
              <a:latin typeface="Arial" panose="020B0604020202020204" pitchFamily="34" charset="0"/>
              <a:cs typeface="Arial" panose="020B0604020202020204" pitchFamily="34" charset="0"/>
            </a:endParaRPr>
          </a:p>
        </p:txBody>
      </p:sp>
      <p:sp>
        <p:nvSpPr>
          <p:cNvPr id="26" name="Tekstfelt 25">
            <a:extLst>
              <a:ext uri="{FF2B5EF4-FFF2-40B4-BE49-F238E27FC236}">
                <a16:creationId xmlns:a16="http://schemas.microsoft.com/office/drawing/2014/main" id="{959FB5BF-9606-91CD-2E21-1B2FA968FE5E}"/>
              </a:ext>
            </a:extLst>
          </p:cNvPr>
          <p:cNvSpPr txBox="1"/>
          <p:nvPr/>
        </p:nvSpPr>
        <p:spPr>
          <a:xfrm>
            <a:off x="488517" y="5585393"/>
            <a:ext cx="11315180" cy="646331"/>
          </a:xfrm>
          <a:prstGeom prst="rect">
            <a:avLst/>
          </a:prstGeom>
          <a:solidFill>
            <a:schemeClr val="accent2"/>
          </a:solidFill>
          <a:effectLst>
            <a:outerShdw blurRad="50800" dist="38100" dir="2700000" algn="tl" rotWithShape="0">
              <a:prstClr val="black">
                <a:alpha val="40000"/>
              </a:prstClr>
            </a:outerShdw>
          </a:effectLst>
        </p:spPr>
        <p:txBody>
          <a:bodyPr wrap="square">
            <a:spAutoFit/>
          </a:bodyPr>
          <a:lstStyle/>
          <a:p>
            <a:pPr algn="l"/>
            <a:r>
              <a:rPr lang="da-DK" sz="1200" b="1" i="0" u="none" strike="noStrike" baseline="0" dirty="0">
                <a:solidFill>
                  <a:srgbClr val="04594F"/>
                </a:solidFill>
                <a:latin typeface="Arial" panose="020B0604020202020204" pitchFamily="34" charset="0"/>
                <a:cs typeface="Arial" panose="020B0604020202020204" pitchFamily="34" charset="0"/>
              </a:rPr>
              <a:t>Attraktivt udbytte</a:t>
            </a:r>
          </a:p>
          <a:p>
            <a:pPr algn="l"/>
            <a:r>
              <a:rPr lang="da-DK" sz="1200" b="0" i="0" u="none" strike="noStrike" baseline="0" dirty="0">
                <a:solidFill>
                  <a:srgbClr val="04594F"/>
                </a:solidFill>
                <a:latin typeface="Arial" panose="020B0604020202020204" pitchFamily="34" charset="0"/>
                <a:cs typeface="Arial" panose="020B0604020202020204" pitchFamily="34" charset="0"/>
              </a:rPr>
              <a:t>Vores aktionærers kontante udbytte skal udgøre mindst 25 % af årets resultat efter skat og betaling af renter til hybrid kernekapital. Herudover er målet at øge den samlede udlodning via aktietilbagekøb.</a:t>
            </a:r>
            <a:endParaRPr lang="da-DK" sz="1200" dirty="0">
              <a:solidFill>
                <a:srgbClr val="04594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5630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F1F7DE1-7ECD-7AA3-B675-46111DE53E4E}"/>
              </a:ext>
            </a:extLst>
          </p:cNvPr>
          <p:cNvSpPr>
            <a:spLocks noGrp="1"/>
          </p:cNvSpPr>
          <p:nvPr>
            <p:ph type="ctrTitle"/>
          </p:nvPr>
        </p:nvSpPr>
        <p:spPr>
          <a:xfrm>
            <a:off x="1589314" y="2441196"/>
            <a:ext cx="9013371" cy="832837"/>
          </a:xfrm>
        </p:spPr>
        <p:txBody>
          <a:bodyPr/>
          <a:lstStyle/>
          <a:p>
            <a:pPr algn="ctr"/>
            <a:r>
              <a:rPr lang="da-DK" dirty="0"/>
              <a:t>De økonomiske resultater</a:t>
            </a:r>
          </a:p>
        </p:txBody>
      </p:sp>
      <p:sp>
        <p:nvSpPr>
          <p:cNvPr id="7" name="Undertitel 6">
            <a:extLst>
              <a:ext uri="{FF2B5EF4-FFF2-40B4-BE49-F238E27FC236}">
                <a16:creationId xmlns:a16="http://schemas.microsoft.com/office/drawing/2014/main" id="{1A8B15DE-8DC1-B469-C441-2A735B5079AC}"/>
              </a:ext>
            </a:extLst>
          </p:cNvPr>
          <p:cNvSpPr>
            <a:spLocks noGrp="1"/>
          </p:cNvSpPr>
          <p:nvPr>
            <p:ph type="subTitle" idx="1"/>
          </p:nvPr>
        </p:nvSpPr>
        <p:spPr>
          <a:xfrm>
            <a:off x="1589313" y="3429000"/>
            <a:ext cx="9013371" cy="2762480"/>
          </a:xfrm>
        </p:spPr>
        <p:txBody>
          <a:bodyPr/>
          <a:lstStyle/>
          <a:p>
            <a:pPr algn="ctr"/>
            <a:r>
              <a:rPr lang="da-DK" sz="3200" dirty="0"/>
              <a:t>1. halvår 2024</a:t>
            </a:r>
            <a:endParaRPr lang="da-DK" dirty="0"/>
          </a:p>
        </p:txBody>
      </p:sp>
      <p:sp>
        <p:nvSpPr>
          <p:cNvPr id="4" name="Pladsholder til sidefod 3">
            <a:extLst>
              <a:ext uri="{FF2B5EF4-FFF2-40B4-BE49-F238E27FC236}">
                <a16:creationId xmlns:a16="http://schemas.microsoft.com/office/drawing/2014/main" id="{485C10AD-3345-3449-A508-94F65C4E1E54}"/>
              </a:ext>
            </a:extLst>
          </p:cNvPr>
          <p:cNvSpPr>
            <a:spLocks noGrp="1"/>
          </p:cNvSpPr>
          <p:nvPr>
            <p:ph type="ftr" sz="quarter" idx="11"/>
          </p:nvPr>
        </p:nvSpPr>
        <p:spPr/>
        <p:txBody>
          <a:bodyPr/>
          <a:lstStyle/>
          <a:p>
            <a:r>
              <a:rPr lang="da-DK" dirty="0"/>
              <a:t>Delårsrapport, 1. halvår 2024</a:t>
            </a:r>
          </a:p>
        </p:txBody>
      </p:sp>
      <p:sp>
        <p:nvSpPr>
          <p:cNvPr id="5" name="Pladsholder til slidenummer 4">
            <a:extLst>
              <a:ext uri="{FF2B5EF4-FFF2-40B4-BE49-F238E27FC236}">
                <a16:creationId xmlns:a16="http://schemas.microsoft.com/office/drawing/2014/main" id="{8050DAFD-FB72-820D-D8E9-E1FE04664936}"/>
              </a:ext>
            </a:extLst>
          </p:cNvPr>
          <p:cNvSpPr>
            <a:spLocks noGrp="1"/>
          </p:cNvSpPr>
          <p:nvPr>
            <p:ph type="sldNum" sz="quarter" idx="12"/>
          </p:nvPr>
        </p:nvSpPr>
        <p:spPr/>
        <p:txBody>
          <a:bodyPr/>
          <a:lstStyle/>
          <a:p>
            <a:fld id="{CD3521F6-ABE2-DF4A-A30A-AF2564ABEA76}" type="slidenum">
              <a:rPr lang="da-DK" smtClean="0"/>
              <a:t>8</a:t>
            </a:fld>
            <a:endParaRPr lang="da-DK" dirty="0"/>
          </a:p>
        </p:txBody>
      </p:sp>
    </p:spTree>
    <p:extLst>
      <p:ext uri="{BB962C8B-B14F-4D97-AF65-F5344CB8AC3E}">
        <p14:creationId xmlns:p14="http://schemas.microsoft.com/office/powerpoint/2010/main" val="1863921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a:extLst>
              <a:ext uri="{FF2B5EF4-FFF2-40B4-BE49-F238E27FC236}">
                <a16:creationId xmlns:a16="http://schemas.microsoft.com/office/drawing/2014/main" id="{106A0B4D-21C0-9A53-0647-B2DA441D2F1D}"/>
              </a:ext>
            </a:extLst>
          </p:cNvPr>
          <p:cNvSpPr>
            <a:spLocks noGrp="1"/>
          </p:cNvSpPr>
          <p:nvPr>
            <p:ph type="ftr" sz="quarter" idx="11"/>
          </p:nvPr>
        </p:nvSpPr>
        <p:spPr/>
        <p:txBody>
          <a:bodyPr/>
          <a:lstStyle/>
          <a:p>
            <a:r>
              <a:rPr lang="da-DK" dirty="0"/>
              <a:t>Delårsrapport, 1. halvår 2024</a:t>
            </a:r>
          </a:p>
        </p:txBody>
      </p:sp>
      <p:sp>
        <p:nvSpPr>
          <p:cNvPr id="5" name="Pladsholder til slidenummer 4">
            <a:extLst>
              <a:ext uri="{FF2B5EF4-FFF2-40B4-BE49-F238E27FC236}">
                <a16:creationId xmlns:a16="http://schemas.microsoft.com/office/drawing/2014/main" id="{FE5C8E08-4D05-64A0-31BE-1C94A933BBC0}"/>
              </a:ext>
            </a:extLst>
          </p:cNvPr>
          <p:cNvSpPr>
            <a:spLocks noGrp="1"/>
          </p:cNvSpPr>
          <p:nvPr>
            <p:ph type="sldNum" sz="quarter" idx="12"/>
          </p:nvPr>
        </p:nvSpPr>
        <p:spPr/>
        <p:txBody>
          <a:bodyPr/>
          <a:lstStyle/>
          <a:p>
            <a:fld id="{CD3521F6-ABE2-DF4A-A30A-AF2564ABEA76}" type="slidenum">
              <a:rPr lang="da-DK" smtClean="0"/>
              <a:pPr/>
              <a:t>9</a:t>
            </a:fld>
            <a:endParaRPr lang="da-DK" dirty="0"/>
          </a:p>
        </p:txBody>
      </p:sp>
      <p:sp>
        <p:nvSpPr>
          <p:cNvPr id="10" name="Titel 4">
            <a:extLst>
              <a:ext uri="{FF2B5EF4-FFF2-40B4-BE49-F238E27FC236}">
                <a16:creationId xmlns:a16="http://schemas.microsoft.com/office/drawing/2014/main" id="{6E54C33B-BE7D-2534-9AF8-FF5ABD383437}"/>
              </a:ext>
            </a:extLst>
          </p:cNvPr>
          <p:cNvSpPr txBox="1">
            <a:spLocks/>
          </p:cNvSpPr>
          <p:nvPr/>
        </p:nvSpPr>
        <p:spPr>
          <a:xfrm>
            <a:off x="540000" y="761153"/>
            <a:ext cx="8520812" cy="5498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b="1" kern="1200" spc="-15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da-DK" sz="3200" dirty="0">
                <a:solidFill>
                  <a:schemeClr val="bg1"/>
                </a:solidFill>
              </a:rPr>
              <a:t>De væsentligste resultater fra første halvår 2024</a:t>
            </a:r>
            <a:endParaRPr lang="en-GB" sz="3200" dirty="0">
              <a:solidFill>
                <a:schemeClr val="bg1"/>
              </a:solidFill>
            </a:endParaRPr>
          </a:p>
        </p:txBody>
      </p:sp>
      <p:sp>
        <p:nvSpPr>
          <p:cNvPr id="9" name="Tekstfelt 8">
            <a:extLst>
              <a:ext uri="{FF2B5EF4-FFF2-40B4-BE49-F238E27FC236}">
                <a16:creationId xmlns:a16="http://schemas.microsoft.com/office/drawing/2014/main" id="{F63C56D9-DF27-3128-F554-4F04EFF71ABC}"/>
              </a:ext>
            </a:extLst>
          </p:cNvPr>
          <p:cNvSpPr txBox="1"/>
          <p:nvPr/>
        </p:nvSpPr>
        <p:spPr>
          <a:xfrm>
            <a:off x="540000" y="1709009"/>
            <a:ext cx="3307712" cy="4862870"/>
          </a:xfrm>
          <a:prstGeom prst="rect">
            <a:avLst/>
          </a:prstGeom>
          <a:noFill/>
        </p:spPr>
        <p:txBody>
          <a:bodyPr wrap="square">
            <a:spAutoFit/>
          </a:bodyPr>
          <a:lstStyle/>
          <a:p>
            <a:pPr algn="l"/>
            <a:r>
              <a:rPr lang="da-DK" sz="1400" b="0" i="0" u="none" strike="noStrike" baseline="0" dirty="0">
                <a:solidFill>
                  <a:srgbClr val="94D3BD"/>
                </a:solidFill>
                <a:latin typeface="FoundersGrotesk-Semibold" panose="020B0703030202060203" pitchFamily="34" charset="0"/>
              </a:rPr>
              <a:t>RESULTAT FØR SKAT</a:t>
            </a:r>
          </a:p>
          <a:p>
            <a:pPr algn="l"/>
            <a:r>
              <a:rPr lang="da-DK" sz="2400" b="0" i="0" u="none" strike="noStrike" baseline="0" dirty="0">
                <a:solidFill>
                  <a:srgbClr val="FFFFFF"/>
                </a:solidFill>
                <a:latin typeface="FoundersGrotesk-Semibold" panose="020B0703030202060203" pitchFamily="34" charset="0"/>
              </a:rPr>
              <a:t>Udgør 415,2 mio. kr.</a:t>
            </a:r>
          </a:p>
          <a:p>
            <a:pPr algn="l"/>
            <a:r>
              <a:rPr lang="da-DK" sz="1000" b="0" i="0" u="none" strike="noStrike" baseline="0" dirty="0">
                <a:solidFill>
                  <a:srgbClr val="FFFFFF"/>
                </a:solidFill>
                <a:latin typeface="FoundersGrotesk-Regular" panose="020B0503030202060203" pitchFamily="34" charset="0"/>
              </a:rPr>
              <a:t>Resultat før skat forrenter primo egenkapitalen svarende til 18,8 % p.a. Resultat efter skat udgør 311,2 mio. kr., svarende til en forrentning af primo egenkapitalen på </a:t>
            </a:r>
            <a:br>
              <a:rPr lang="da-DK" sz="1000" b="0" i="0" u="none" strike="noStrike" baseline="0" dirty="0">
                <a:solidFill>
                  <a:srgbClr val="FFFFFF"/>
                </a:solidFill>
                <a:latin typeface="FoundersGrotesk-Regular" panose="020B0503030202060203" pitchFamily="34" charset="0"/>
              </a:rPr>
            </a:br>
            <a:r>
              <a:rPr lang="da-DK" sz="1000" b="0" i="0" u="none" strike="noStrike" baseline="0" dirty="0">
                <a:solidFill>
                  <a:srgbClr val="FFFFFF"/>
                </a:solidFill>
                <a:latin typeface="FoundersGrotesk-Regular" panose="020B0503030202060203" pitchFamily="34" charset="0"/>
              </a:rPr>
              <a:t>14,1 % p.a.</a:t>
            </a:r>
            <a:endParaRPr lang="da-DK" sz="1400" b="0" i="0" u="none" strike="noStrike" baseline="0" dirty="0">
              <a:solidFill>
                <a:srgbClr val="94D3BD"/>
              </a:solidFill>
              <a:latin typeface="FoundersGrotesk-Semibold" panose="020B0703030202060203" pitchFamily="34" charset="0"/>
            </a:endParaRPr>
          </a:p>
          <a:p>
            <a:pPr algn="l"/>
            <a:endParaRPr lang="da-DK" sz="1400" b="0" i="0" u="none" strike="noStrike" baseline="0" dirty="0">
              <a:solidFill>
                <a:srgbClr val="94D3BD"/>
              </a:solidFill>
              <a:latin typeface="FoundersGrotesk-Semibold" panose="020B0703030202060203" pitchFamily="34" charset="0"/>
            </a:endParaRPr>
          </a:p>
          <a:p>
            <a:pPr algn="l"/>
            <a:r>
              <a:rPr lang="da-DK" sz="1400" b="0" i="0" u="none" strike="noStrike" baseline="0" dirty="0">
                <a:solidFill>
                  <a:srgbClr val="94D3BD"/>
                </a:solidFill>
                <a:latin typeface="FoundersGrotesk-Semibold" panose="020B0703030202060203" pitchFamily="34" charset="0"/>
              </a:rPr>
              <a:t>BASISINDTJENINGEN</a:t>
            </a:r>
          </a:p>
          <a:p>
            <a:pPr algn="l"/>
            <a:r>
              <a:rPr lang="da-DK" sz="2400" b="0" i="0" u="none" strike="noStrike" baseline="0" dirty="0">
                <a:solidFill>
                  <a:srgbClr val="FFFFFF"/>
                </a:solidFill>
                <a:latin typeface="FoundersGrotesk-Semibold" panose="020B0703030202060203" pitchFamily="34" charset="0"/>
              </a:rPr>
              <a:t>Stiger 40 %</a:t>
            </a:r>
          </a:p>
          <a:p>
            <a:pPr algn="l"/>
            <a:r>
              <a:rPr lang="da-DK" sz="1000" b="0" i="0" u="none" strike="noStrike" baseline="0" dirty="0">
                <a:solidFill>
                  <a:srgbClr val="FFFFFF"/>
                </a:solidFill>
                <a:latin typeface="FoundersGrotesk-Regular" panose="020B0503030202060203" pitchFamily="34" charset="0"/>
              </a:rPr>
              <a:t>De seneste års tilfredsstillende udvikling i basisindtjeningen</a:t>
            </a:r>
          </a:p>
          <a:p>
            <a:pPr algn="l"/>
            <a:r>
              <a:rPr lang="da-DK" sz="1000" b="0" i="0" u="none" strike="noStrike" baseline="0" dirty="0">
                <a:solidFill>
                  <a:srgbClr val="FFFFFF"/>
                </a:solidFill>
                <a:latin typeface="FoundersGrotesk-Regular" panose="020B0503030202060203" pitchFamily="34" charset="0"/>
              </a:rPr>
              <a:t>fortsætter i første halvår 2024.</a:t>
            </a:r>
            <a:endParaRPr lang="da-DK" sz="1400" b="0" i="0" u="none" strike="noStrike" baseline="0" dirty="0">
              <a:solidFill>
                <a:srgbClr val="94D3BD"/>
              </a:solidFill>
              <a:latin typeface="FoundersGrotesk-Semibold" panose="020B0703030202060203" pitchFamily="34" charset="0"/>
            </a:endParaRPr>
          </a:p>
          <a:p>
            <a:pPr algn="l"/>
            <a:endParaRPr lang="da-DK" sz="1400" b="0" i="0" u="none" strike="noStrike" baseline="0" dirty="0">
              <a:solidFill>
                <a:srgbClr val="94D3BD"/>
              </a:solidFill>
              <a:latin typeface="FoundersGrotesk-Semibold" panose="020B0703030202060203" pitchFamily="34" charset="0"/>
            </a:endParaRPr>
          </a:p>
          <a:p>
            <a:pPr algn="l"/>
            <a:r>
              <a:rPr lang="da-DK" sz="1400" b="0" i="0" u="none" strike="noStrike" baseline="0" dirty="0">
                <a:solidFill>
                  <a:srgbClr val="94D3BD"/>
                </a:solidFill>
                <a:latin typeface="FoundersGrotesk-Semibold" panose="020B0703030202060203" pitchFamily="34" charset="0"/>
              </a:rPr>
              <a:t>NETTORENTEINDTÆGTERNE</a:t>
            </a:r>
          </a:p>
          <a:p>
            <a:pPr algn="l"/>
            <a:r>
              <a:rPr lang="da-DK" sz="2400" b="0" i="0" u="none" strike="noStrike" baseline="0" dirty="0">
                <a:solidFill>
                  <a:srgbClr val="FFFFFF"/>
                </a:solidFill>
                <a:latin typeface="FoundersGrotesk-Semibold" panose="020B0703030202060203" pitchFamily="34" charset="0"/>
              </a:rPr>
              <a:t>Stiger 21 %</a:t>
            </a:r>
          </a:p>
          <a:p>
            <a:pPr algn="l"/>
            <a:r>
              <a:rPr lang="da-DK" sz="1000" b="0" i="0" u="none" strike="noStrike" baseline="0" dirty="0">
                <a:solidFill>
                  <a:srgbClr val="FFFFFF"/>
                </a:solidFill>
                <a:latin typeface="FoundersGrotesk-Regular" panose="020B0503030202060203" pitchFamily="34" charset="0"/>
              </a:rPr>
              <a:t>Nettorenteindtægterne stiger med 82,1 mio. kr. til 479,2 mio. kr.</a:t>
            </a:r>
          </a:p>
          <a:p>
            <a:pPr algn="l"/>
            <a:endParaRPr lang="da-DK" sz="1000" dirty="0">
              <a:solidFill>
                <a:srgbClr val="FFFFFF"/>
              </a:solidFill>
              <a:latin typeface="FoundersGrotesk-Regular" panose="020B0503030202060203" pitchFamily="34" charset="0"/>
            </a:endParaRPr>
          </a:p>
          <a:p>
            <a:r>
              <a:rPr lang="da-DK" sz="1400" dirty="0">
                <a:solidFill>
                  <a:srgbClr val="94D3BD"/>
                </a:solidFill>
                <a:latin typeface="FoundersGrotesk-Semibold" panose="020B0703030202060203" pitchFamily="34" charset="0"/>
              </a:rPr>
              <a:t>OMKOSTNINGSPROCENTEN</a:t>
            </a:r>
          </a:p>
          <a:p>
            <a:r>
              <a:rPr lang="da-DK" sz="2400" dirty="0">
                <a:solidFill>
                  <a:srgbClr val="FFFFFF"/>
                </a:solidFill>
                <a:latin typeface="FoundersGrotesk-Semibold" panose="020B0703030202060203" pitchFamily="34" charset="0"/>
              </a:rPr>
              <a:t>Falder til 54,0 %</a:t>
            </a:r>
          </a:p>
          <a:p>
            <a:pPr algn="l"/>
            <a:r>
              <a:rPr lang="da-DK" sz="1000" dirty="0">
                <a:solidFill>
                  <a:srgbClr val="FFFFFF"/>
                </a:solidFill>
                <a:latin typeface="FoundersGrotesk-Regular" panose="020B0503030202060203" pitchFamily="34" charset="0"/>
              </a:rPr>
              <a:t>Omkostningsprocenten skal jf. strategien ”Mod nye mål” kontinuerligt nedbringes til under 50 % senest fra regnskabsåret 2026.</a:t>
            </a:r>
          </a:p>
          <a:p>
            <a:pPr algn="l"/>
            <a:endParaRPr lang="da-DK" sz="1000" b="0" i="0" u="none" strike="noStrike" baseline="0" dirty="0">
              <a:solidFill>
                <a:srgbClr val="FFFFFF"/>
              </a:solidFill>
              <a:latin typeface="FoundersGrotesk-Regular" panose="020B0503030202060203" pitchFamily="34" charset="0"/>
            </a:endParaRPr>
          </a:p>
        </p:txBody>
      </p:sp>
      <p:sp>
        <p:nvSpPr>
          <p:cNvPr id="12" name="Tekstfelt 11">
            <a:extLst>
              <a:ext uri="{FF2B5EF4-FFF2-40B4-BE49-F238E27FC236}">
                <a16:creationId xmlns:a16="http://schemas.microsoft.com/office/drawing/2014/main" id="{C8B12D90-700C-F0C3-80F0-C5391220AAC6}"/>
              </a:ext>
            </a:extLst>
          </p:cNvPr>
          <p:cNvSpPr txBox="1"/>
          <p:nvPr/>
        </p:nvSpPr>
        <p:spPr>
          <a:xfrm>
            <a:off x="4096139" y="1709009"/>
            <a:ext cx="3886733" cy="4801314"/>
          </a:xfrm>
          <a:prstGeom prst="rect">
            <a:avLst/>
          </a:prstGeom>
          <a:noFill/>
        </p:spPr>
        <p:txBody>
          <a:bodyPr wrap="square">
            <a:spAutoFit/>
          </a:bodyPr>
          <a:lstStyle/>
          <a:p>
            <a:r>
              <a:rPr lang="da-DK" sz="1400" dirty="0">
                <a:solidFill>
                  <a:srgbClr val="94D3BD"/>
                </a:solidFill>
                <a:latin typeface="FoundersGrotesk-Semibold" panose="020B0703030202060203" pitchFamily="34" charset="0"/>
              </a:rPr>
              <a:t>GEBYR- OG PROVISIONSINDTÆGTERNE</a:t>
            </a:r>
          </a:p>
          <a:p>
            <a:r>
              <a:rPr lang="da-DK" sz="2400" dirty="0">
                <a:solidFill>
                  <a:srgbClr val="FFFFFF"/>
                </a:solidFill>
                <a:latin typeface="FoundersGrotesk-Semibold" panose="020B0703030202060203" pitchFamily="34" charset="0"/>
              </a:rPr>
              <a:t>Stiger 4 %</a:t>
            </a:r>
          </a:p>
          <a:p>
            <a:r>
              <a:rPr lang="da-DK" sz="1000" dirty="0">
                <a:solidFill>
                  <a:srgbClr val="FFFFFF"/>
                </a:solidFill>
                <a:latin typeface="FoundersGrotesk-Regular" panose="020B0503030202060203" pitchFamily="34" charset="0"/>
              </a:rPr>
              <a:t>Der opleves et generelt stigende aktivitetsniveau, og gebyr- og provisionsindtægterne stiger med 12,6 mio. kr. til 322,0 mio. kr.</a:t>
            </a:r>
            <a:endParaRPr lang="da-DK" sz="1100" dirty="0"/>
          </a:p>
          <a:p>
            <a:pPr algn="l"/>
            <a:endParaRPr lang="da-DK" sz="1400" b="0" i="0" u="none" strike="noStrike" baseline="0" dirty="0">
              <a:solidFill>
                <a:srgbClr val="94D3BD"/>
              </a:solidFill>
              <a:latin typeface="FoundersGrotesk-Semibold" panose="020B0703030202060203" pitchFamily="34" charset="0"/>
            </a:endParaRPr>
          </a:p>
          <a:p>
            <a:pPr algn="l"/>
            <a:r>
              <a:rPr lang="da-DK" sz="1400" b="0" i="0" u="none" strike="noStrike" baseline="0" dirty="0">
                <a:solidFill>
                  <a:srgbClr val="94D3BD"/>
                </a:solidFill>
                <a:latin typeface="FoundersGrotesk-Semibold" panose="020B0703030202060203" pitchFamily="34" charset="0"/>
              </a:rPr>
              <a:t>NEDSKRIVNINGER PÅ UDLÅN M.V.</a:t>
            </a:r>
          </a:p>
          <a:p>
            <a:pPr algn="l"/>
            <a:r>
              <a:rPr lang="da-DK" sz="2400" b="0" i="0" u="none" strike="noStrike" baseline="0" dirty="0">
                <a:solidFill>
                  <a:srgbClr val="FFFFFF"/>
                </a:solidFill>
                <a:latin typeface="FoundersGrotesk-Semibold" panose="020B0703030202060203" pitchFamily="34" charset="0"/>
              </a:rPr>
              <a:t>Udgør 9,3 mio. kr.</a:t>
            </a:r>
          </a:p>
          <a:p>
            <a:pPr algn="l"/>
            <a:r>
              <a:rPr lang="da-DK" sz="1000" b="0" i="0" u="none" strike="noStrike" baseline="0" dirty="0">
                <a:solidFill>
                  <a:srgbClr val="FFFFFF"/>
                </a:solidFill>
                <a:latin typeface="FoundersGrotesk-Regular" panose="020B0503030202060203" pitchFamily="34" charset="0"/>
              </a:rPr>
              <a:t>Sparekassens kunder er fortsat kendetegnet ved en generelt god kreditbonitet. I andet kvartal udgør posten isoleret set en lille tilbageførsel. Reservationer i form af ledelsesmæssige skøn udgør ultimo første halvår 2024 samlet set 169,7 mio. kr. mod 176,1 mio. kr. ultimo første kvartal 2024.</a:t>
            </a:r>
          </a:p>
          <a:p>
            <a:pPr algn="l"/>
            <a:endParaRPr lang="da-DK" sz="1000" dirty="0">
              <a:solidFill>
                <a:srgbClr val="FFFFFF"/>
              </a:solidFill>
              <a:latin typeface="FoundersGrotesk-Regular" panose="020B0503030202060203" pitchFamily="34" charset="0"/>
            </a:endParaRPr>
          </a:p>
          <a:p>
            <a:pPr algn="l"/>
            <a:r>
              <a:rPr lang="da-DK" sz="1400" b="0" i="0" u="none" strike="noStrike" baseline="0" dirty="0">
                <a:solidFill>
                  <a:srgbClr val="94D3BD"/>
                </a:solidFill>
                <a:latin typeface="FoundersGrotesk-Semibold" panose="020B0703030202060203" pitchFamily="34" charset="0"/>
              </a:rPr>
              <a:t>DET SAMLEDE FORRETNINGSOMFANG</a:t>
            </a:r>
          </a:p>
          <a:p>
            <a:pPr algn="l"/>
            <a:r>
              <a:rPr lang="da-DK" sz="2400" b="0" i="0" u="none" strike="noStrike" baseline="0" dirty="0">
                <a:solidFill>
                  <a:srgbClr val="FFFFFF"/>
                </a:solidFill>
                <a:latin typeface="FoundersGrotesk-Semibold" panose="020B0703030202060203" pitchFamily="34" charset="0"/>
              </a:rPr>
              <a:t>Stiger  6 %</a:t>
            </a:r>
          </a:p>
          <a:p>
            <a:pPr algn="l"/>
            <a:r>
              <a:rPr lang="da-DK" sz="1000" b="0" i="0" u="none" strike="noStrike" baseline="0" dirty="0">
                <a:solidFill>
                  <a:srgbClr val="FFFFFF"/>
                </a:solidFill>
                <a:latin typeface="FoundersGrotesk-Regular" panose="020B0503030202060203" pitchFamily="34" charset="0"/>
              </a:rPr>
              <a:t>Det samlede forretningsomfang er de seneste 12 måneder steget med 6,3 mia. kr.</a:t>
            </a:r>
            <a:endParaRPr lang="da-DK" sz="1000" dirty="0">
              <a:solidFill>
                <a:srgbClr val="FFFFFF"/>
              </a:solidFill>
              <a:latin typeface="FoundersGrotesk-Regular" panose="020B0503030202060203" pitchFamily="34" charset="0"/>
            </a:endParaRPr>
          </a:p>
          <a:p>
            <a:pPr algn="l"/>
            <a:endParaRPr lang="da-DK" sz="1000" b="0" i="0" u="none" strike="noStrike" baseline="0" dirty="0">
              <a:solidFill>
                <a:srgbClr val="FFFFFF"/>
              </a:solidFill>
              <a:latin typeface="FoundersGrotesk-Regular" panose="020B0503030202060203" pitchFamily="34" charset="0"/>
            </a:endParaRPr>
          </a:p>
          <a:p>
            <a:pPr algn="l"/>
            <a:r>
              <a:rPr lang="da-DK" sz="1400" dirty="0">
                <a:solidFill>
                  <a:srgbClr val="94D3BD"/>
                </a:solidFill>
                <a:latin typeface="FoundersGrotesk-Semibold" panose="020B0703030202060203" pitchFamily="34" charset="0"/>
              </a:rPr>
              <a:t>KAPITALPROCENTEN</a:t>
            </a:r>
          </a:p>
          <a:p>
            <a:r>
              <a:rPr lang="da-DK" sz="2400" dirty="0">
                <a:solidFill>
                  <a:srgbClr val="FFFFFF"/>
                </a:solidFill>
                <a:latin typeface="FoundersGrotesk-Semibold" panose="020B0703030202060203" pitchFamily="34" charset="0"/>
              </a:rPr>
              <a:t>Udgør  24,7 %</a:t>
            </a:r>
          </a:p>
          <a:p>
            <a:r>
              <a:rPr lang="da-DK" sz="1000" dirty="0">
                <a:solidFill>
                  <a:srgbClr val="FFFFFF"/>
                </a:solidFill>
                <a:latin typeface="FoundersGrotesk-Regular" panose="020B0503030202060203" pitchFamily="34" charset="0"/>
              </a:rPr>
              <a:t>I kapitalprocenten er indregnet løbende overskud. Sparekassens kapitalforhold er fortsat meget tilfredsstillende.</a:t>
            </a:r>
          </a:p>
          <a:p>
            <a:pPr algn="l"/>
            <a:endParaRPr lang="da-DK" sz="1000" b="0" i="0" u="none" strike="noStrike" baseline="0" dirty="0">
              <a:solidFill>
                <a:srgbClr val="FFFFFF"/>
              </a:solidFill>
              <a:latin typeface="FoundersGrotesk-Regular" panose="020B0503030202060203" pitchFamily="34" charset="0"/>
            </a:endParaRPr>
          </a:p>
        </p:txBody>
      </p:sp>
      <p:sp>
        <p:nvSpPr>
          <p:cNvPr id="14" name="Tekstfelt 13">
            <a:extLst>
              <a:ext uri="{FF2B5EF4-FFF2-40B4-BE49-F238E27FC236}">
                <a16:creationId xmlns:a16="http://schemas.microsoft.com/office/drawing/2014/main" id="{CAEAFA8E-3F3B-050B-4337-A7E5F24999EE}"/>
              </a:ext>
            </a:extLst>
          </p:cNvPr>
          <p:cNvSpPr txBox="1"/>
          <p:nvPr/>
        </p:nvSpPr>
        <p:spPr>
          <a:xfrm>
            <a:off x="8231299" y="1709009"/>
            <a:ext cx="3420701" cy="3539430"/>
          </a:xfrm>
          <a:prstGeom prst="rect">
            <a:avLst/>
          </a:prstGeom>
          <a:noFill/>
        </p:spPr>
        <p:txBody>
          <a:bodyPr wrap="square">
            <a:spAutoFit/>
          </a:bodyPr>
          <a:lstStyle/>
          <a:p>
            <a:pPr algn="l"/>
            <a:r>
              <a:rPr lang="da-DK" sz="1400" b="0" i="0" u="none" strike="noStrike" baseline="0" dirty="0">
                <a:solidFill>
                  <a:srgbClr val="94D3BD"/>
                </a:solidFill>
                <a:latin typeface="FoundersGrotesk-Semibold" panose="020B0703030202060203" pitchFamily="34" charset="0"/>
              </a:rPr>
              <a:t>OPJUSTERING AF FORVENTNINGERNE</a:t>
            </a:r>
          </a:p>
          <a:p>
            <a:pPr algn="l"/>
            <a:r>
              <a:rPr lang="da-DK" sz="2400" b="0" i="0" u="none" strike="noStrike" baseline="0" dirty="0">
                <a:solidFill>
                  <a:srgbClr val="FFFFFF"/>
                </a:solidFill>
                <a:latin typeface="FoundersGrotesk-Semibold" panose="020B0703030202060203" pitchFamily="34" charset="0"/>
              </a:rPr>
              <a:t>Til niveauet 700-800 mio. kr. før skat</a:t>
            </a:r>
          </a:p>
          <a:p>
            <a:pPr algn="l"/>
            <a:r>
              <a:rPr lang="da-DK" sz="1000" b="0" i="0" u="none" strike="noStrike" baseline="0" dirty="0">
                <a:solidFill>
                  <a:srgbClr val="FFFFFF"/>
                </a:solidFill>
                <a:latin typeface="FoundersGrotesk-Regular" panose="020B0503030202060203" pitchFamily="34" charset="0"/>
              </a:rPr>
              <a:t>Som følge af generel god forretningsaktivitet samt en fortsat stærk kreditbonitet hos sparekassens kunder blev forventningerne opjusteret jf. selskabsmeddelelse nr. 30/2024 af 17. juni 2024.</a:t>
            </a:r>
            <a:endParaRPr lang="da-DK" sz="1400" b="0" i="0" u="none" strike="noStrike" baseline="0" dirty="0">
              <a:solidFill>
                <a:srgbClr val="94D3BD"/>
              </a:solidFill>
              <a:latin typeface="FoundersGrotesk-Semibold" panose="020B0703030202060203" pitchFamily="34" charset="0"/>
            </a:endParaRPr>
          </a:p>
          <a:p>
            <a:pPr algn="l"/>
            <a:endParaRPr lang="da-DK" sz="1400" b="0" i="0" u="none" strike="noStrike" baseline="0" dirty="0">
              <a:solidFill>
                <a:srgbClr val="94D3BD"/>
              </a:solidFill>
              <a:latin typeface="FoundersGrotesk-Semibold" panose="020B0703030202060203" pitchFamily="34" charset="0"/>
            </a:endParaRPr>
          </a:p>
          <a:p>
            <a:pPr algn="l"/>
            <a:r>
              <a:rPr lang="da-DK" sz="1400" b="0" i="0" u="none" strike="noStrike" baseline="0" dirty="0">
                <a:solidFill>
                  <a:srgbClr val="94D3BD"/>
                </a:solidFill>
                <a:latin typeface="FoundersGrotesk-Semibold" panose="020B0703030202060203" pitchFamily="34" charset="0"/>
              </a:rPr>
              <a:t>UDVIKLING I UDVALGTE POSTER</a:t>
            </a:r>
          </a:p>
          <a:p>
            <a:pPr algn="l"/>
            <a:r>
              <a:rPr lang="da-DK" sz="2400" b="0" i="0" u="none" strike="noStrike" baseline="0" dirty="0">
                <a:solidFill>
                  <a:srgbClr val="FFFFFF"/>
                </a:solidFill>
                <a:latin typeface="FoundersGrotesk-Semibold" panose="020B0703030202060203" pitchFamily="34" charset="0"/>
              </a:rPr>
              <a:t>Fra 1. til 2. kvt. 2024</a:t>
            </a:r>
          </a:p>
          <a:p>
            <a:pPr marL="171450" indent="-171450" algn="l">
              <a:buFont typeface="Arial" panose="020B0604020202020204" pitchFamily="34" charset="0"/>
              <a:buChar char="•"/>
            </a:pPr>
            <a:r>
              <a:rPr lang="da-DK" sz="1000" b="0" i="0" u="none" strike="noStrike" baseline="0" dirty="0">
                <a:solidFill>
                  <a:srgbClr val="FFFFFF"/>
                </a:solidFill>
                <a:latin typeface="FoundersGrotesk-Regular" panose="020B0503030202060203" pitchFamily="34" charset="0"/>
              </a:rPr>
              <a:t>Nettorente- og gebyrindtægterne stiger 28,0 mio. kr., svarende til 7 %.</a:t>
            </a:r>
            <a:endParaRPr lang="da-DK" sz="1000" dirty="0">
              <a:solidFill>
                <a:srgbClr val="FFFFFF"/>
              </a:solidFill>
              <a:latin typeface="FoundersGrotesk-Regular" panose="020B0503030202060203" pitchFamily="34" charset="0"/>
            </a:endParaRPr>
          </a:p>
          <a:p>
            <a:pPr marL="171450" indent="-171450" algn="l">
              <a:buFont typeface="Arial" panose="020B0604020202020204" pitchFamily="34" charset="0"/>
              <a:buChar char="•"/>
            </a:pPr>
            <a:r>
              <a:rPr lang="da-DK" sz="1000" b="0" i="0" u="none" strike="noStrike" baseline="0" dirty="0">
                <a:solidFill>
                  <a:srgbClr val="FFFFFF"/>
                </a:solidFill>
                <a:latin typeface="FoundersGrotesk-Regular" panose="020B0503030202060203" pitchFamily="34" charset="0"/>
              </a:rPr>
              <a:t>Udgifter til personale og administration stiger 3,0 mio. kr., svarende til 1 %.</a:t>
            </a:r>
            <a:endParaRPr lang="da-DK" sz="1000" dirty="0">
              <a:solidFill>
                <a:srgbClr val="FFFFFF"/>
              </a:solidFill>
              <a:latin typeface="FoundersGrotesk-Regular" panose="020B0503030202060203" pitchFamily="34" charset="0"/>
            </a:endParaRPr>
          </a:p>
          <a:p>
            <a:pPr marL="171450" indent="-171450" algn="l">
              <a:buFont typeface="Arial" panose="020B0604020202020204" pitchFamily="34" charset="0"/>
              <a:buChar char="•"/>
            </a:pPr>
            <a:r>
              <a:rPr lang="da-DK" sz="1000" b="0" i="0" u="none" strike="noStrike" baseline="0" dirty="0">
                <a:solidFill>
                  <a:srgbClr val="FFFFFF"/>
                </a:solidFill>
                <a:latin typeface="FoundersGrotesk-Regular" panose="020B0503030202060203" pitchFamily="34" charset="0"/>
              </a:rPr>
              <a:t>Basisindtjeningen stiger 22,7 mio. kr., svarende til 12 %. </a:t>
            </a:r>
            <a:endParaRPr lang="da-DK" sz="1000" dirty="0">
              <a:solidFill>
                <a:srgbClr val="FFFFFF"/>
              </a:solidFill>
              <a:latin typeface="FoundersGrotesk-Regular" panose="020B0503030202060203" pitchFamily="34" charset="0"/>
            </a:endParaRPr>
          </a:p>
          <a:p>
            <a:pPr marL="171450" indent="-171450" algn="l">
              <a:buFont typeface="Arial" panose="020B0604020202020204" pitchFamily="34" charset="0"/>
              <a:buChar char="•"/>
            </a:pPr>
            <a:r>
              <a:rPr lang="da-DK" sz="1000" b="0" i="0" u="none" strike="noStrike" baseline="0" dirty="0">
                <a:solidFill>
                  <a:srgbClr val="FFFFFF"/>
                </a:solidFill>
                <a:latin typeface="FoundersGrotesk-Regular" panose="020B0503030202060203" pitchFamily="34" charset="0"/>
              </a:rPr>
              <a:t>Resultat før skat udgør 188,8 mio. kr. i andet kvartal.</a:t>
            </a:r>
            <a:endParaRPr lang="da-DK" sz="1400" b="0" i="0" u="none" strike="noStrike" baseline="0" dirty="0">
              <a:solidFill>
                <a:srgbClr val="94D3BD"/>
              </a:solidFill>
              <a:latin typeface="FoundersGrotesk-Semibold" panose="020B0703030202060203" pitchFamily="34" charset="0"/>
            </a:endParaRPr>
          </a:p>
          <a:p>
            <a:endParaRPr lang="da-DK" sz="1000" dirty="0">
              <a:solidFill>
                <a:srgbClr val="FFFFFF"/>
              </a:solidFill>
              <a:latin typeface="FoundersGrotesk-Regular" panose="020B0503030202060203" pitchFamily="34" charset="0"/>
            </a:endParaRPr>
          </a:p>
        </p:txBody>
      </p:sp>
      <p:cxnSp>
        <p:nvCxnSpPr>
          <p:cNvPr id="18" name="Lige forbindelse 17">
            <a:extLst>
              <a:ext uri="{FF2B5EF4-FFF2-40B4-BE49-F238E27FC236}">
                <a16:creationId xmlns:a16="http://schemas.microsoft.com/office/drawing/2014/main" id="{726789B9-28BD-9DD1-FCA8-2B38BBE59705}"/>
              </a:ext>
            </a:extLst>
          </p:cNvPr>
          <p:cNvCxnSpPr>
            <a:cxnSpLocks/>
          </p:cNvCxnSpPr>
          <p:nvPr/>
        </p:nvCxnSpPr>
        <p:spPr>
          <a:xfrm>
            <a:off x="3952487" y="1759378"/>
            <a:ext cx="0" cy="4135392"/>
          </a:xfrm>
          <a:prstGeom prst="line">
            <a:avLst/>
          </a:prstGeom>
          <a:ln w="12700" cap="rnd" cmpd="sng" algn="ctr">
            <a:solidFill>
              <a:schemeClr val="bg1"/>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Lige forbindelse 20">
            <a:extLst>
              <a:ext uri="{FF2B5EF4-FFF2-40B4-BE49-F238E27FC236}">
                <a16:creationId xmlns:a16="http://schemas.microsoft.com/office/drawing/2014/main" id="{4C8C38F7-F6D3-9C03-3474-718AD5687484}"/>
              </a:ext>
            </a:extLst>
          </p:cNvPr>
          <p:cNvCxnSpPr>
            <a:cxnSpLocks/>
          </p:cNvCxnSpPr>
          <p:nvPr/>
        </p:nvCxnSpPr>
        <p:spPr>
          <a:xfrm>
            <a:off x="8095862" y="1759379"/>
            <a:ext cx="0" cy="4166169"/>
          </a:xfrm>
          <a:prstGeom prst="line">
            <a:avLst/>
          </a:prstGeom>
          <a:ln w="12700" cap="rnd" cmpd="sng" algn="ctr">
            <a:solidFill>
              <a:schemeClr val="bg1"/>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598288959"/>
      </p:ext>
    </p:extLst>
  </p:cSld>
  <p:clrMapOvr>
    <a:masterClrMapping/>
  </p:clrMapOvr>
</p:sld>
</file>

<file path=ppt/theme/theme1.xml><?xml version="1.0" encoding="utf-8"?>
<a:theme xmlns:a="http://schemas.openxmlformats.org/drawingml/2006/main" name="0_Slidemaster">
  <a:themeElements>
    <a:clrScheme name="SPKS-4">
      <a:dk1>
        <a:srgbClr val="04594F"/>
      </a:dk1>
      <a:lt1>
        <a:srgbClr val="FFFFFF"/>
      </a:lt1>
      <a:dk2>
        <a:srgbClr val="676866"/>
      </a:dk2>
      <a:lt2>
        <a:srgbClr val="BCDDC4"/>
      </a:lt2>
      <a:accent1>
        <a:srgbClr val="03584F"/>
      </a:accent1>
      <a:accent2>
        <a:srgbClr val="82C5A9"/>
      </a:accent2>
      <a:accent3>
        <a:srgbClr val="4EC2EB"/>
      </a:accent3>
      <a:accent4>
        <a:srgbClr val="18284D"/>
      </a:accent4>
      <a:accent5>
        <a:srgbClr val="BCDCC4"/>
      </a:accent5>
      <a:accent6>
        <a:srgbClr val="E3022A"/>
      </a:accent6>
      <a:hlink>
        <a:srgbClr val="00A0DC"/>
      </a:hlink>
      <a:folHlink>
        <a:srgbClr val="5E5E5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abelon 2023_v2.pptx" id="{D5CFA56F-6CB5-4D80-ADEF-CD5F2AE55FE4}" vid="{91BE812D-80A1-4C09-B411-1DB7546C8BBA}"/>
    </a:ext>
  </a:ext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e0a8e6d-132a-4a2f-884f-952d2d7b3e8d" xsi:nil="true"/>
    <lcf76f155ced4ddcb4097134ff3c332f xmlns="825a48ae-85d1-4e0f-b8a6-37d14c949a9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9E7ACDC3BC29AA41863F2D63E16B9B35" ma:contentTypeVersion="15" ma:contentTypeDescription="Opret et nyt dokument." ma:contentTypeScope="" ma:versionID="2b0bc167d05c5267a8e58b5d8b9168c1">
  <xsd:schema xmlns:xsd="http://www.w3.org/2001/XMLSchema" xmlns:xs="http://www.w3.org/2001/XMLSchema" xmlns:p="http://schemas.microsoft.com/office/2006/metadata/properties" xmlns:ns2="825a48ae-85d1-4e0f-b8a6-37d14c949a96" xmlns:ns3="9e0a8e6d-132a-4a2f-884f-952d2d7b3e8d" targetNamespace="http://schemas.microsoft.com/office/2006/metadata/properties" ma:root="true" ma:fieldsID="2eec7b3742262c0cf6571ea7b65b7f60" ns2:_="" ns3:_="">
    <xsd:import namespace="825a48ae-85d1-4e0f-b8a6-37d14c949a96"/>
    <xsd:import namespace="9e0a8e6d-132a-4a2f-884f-952d2d7b3e8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5a48ae-85d1-4e0f-b8a6-37d14c949a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Billedmærker" ma:readOnly="false" ma:fieldId="{5cf76f15-5ced-4ddc-b409-7134ff3c332f}" ma:taxonomyMulti="true" ma:sspId="d133ecdd-b597-499b-81a7-c54a651ecd0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e0a8e6d-132a-4a2f-884f-952d2d7b3e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a735b1a-d74e-4d25-8ca5-123e2abe8e64}" ma:internalName="TaxCatchAll" ma:showField="CatchAllData" ma:web="9e0a8e6d-132a-4a2f-884f-952d2d7b3e8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1EE38E-C3B7-49B0-840B-415581C5A9DF}">
  <ds:schemaRefs>
    <ds:schemaRef ds:uri="http://purl.org/dc/terms/"/>
    <ds:schemaRef ds:uri="http://www.w3.org/XML/1998/namespace"/>
    <ds:schemaRef ds:uri="http://purl.org/dc/elements/1.1/"/>
    <ds:schemaRef ds:uri="9e0a8e6d-132a-4a2f-884f-952d2d7b3e8d"/>
    <ds:schemaRef ds:uri="http://schemas.microsoft.com/office/2006/documentManagement/types"/>
    <ds:schemaRef ds:uri="http://purl.org/dc/dcmitype/"/>
    <ds:schemaRef ds:uri="http://schemas.openxmlformats.org/package/2006/metadata/core-properties"/>
    <ds:schemaRef ds:uri="825a48ae-85d1-4e0f-b8a6-37d14c949a96"/>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DECAFE3C-15C7-4886-B7F0-C4D6971012C0}">
  <ds:schemaRefs>
    <ds:schemaRef ds:uri="http://schemas.microsoft.com/sharepoint/v3/contenttype/forms"/>
  </ds:schemaRefs>
</ds:datastoreItem>
</file>

<file path=customXml/itemProps3.xml><?xml version="1.0" encoding="utf-8"?>
<ds:datastoreItem xmlns:ds="http://schemas.openxmlformats.org/officeDocument/2006/customXml" ds:itemID="{72488BF8-EEDA-407E-AC7F-D799F92AF2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5a48ae-85d1-4e0f-b8a6-37d14c949a96"/>
    <ds:schemaRef ds:uri="9e0a8e6d-132a-4a2f-884f-952d2d7b3e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3</TotalTime>
  <Words>3747</Words>
  <Application>Microsoft Office PowerPoint</Application>
  <PresentationFormat>Widescreen</PresentationFormat>
  <Paragraphs>786</Paragraphs>
  <Slides>25</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25</vt:i4>
      </vt:variant>
    </vt:vector>
  </HeadingPairs>
  <TitlesOfParts>
    <vt:vector size="31" baseType="lpstr">
      <vt:lpstr>Arial</vt:lpstr>
      <vt:lpstr>Arial Black</vt:lpstr>
      <vt:lpstr>Calibri</vt:lpstr>
      <vt:lpstr>FoundersGrotesk-Regular</vt:lpstr>
      <vt:lpstr>FoundersGrotesk-Semibold</vt:lpstr>
      <vt:lpstr>0_Slidemaster</vt:lpstr>
      <vt:lpstr>Delårsrapport - præsentation</vt:lpstr>
      <vt:lpstr>Sparekassen - Den korte historie</vt:lpstr>
      <vt:lpstr>PowerPoint-præsentation</vt:lpstr>
      <vt:lpstr>Mod nye mål: De strategiske spor</vt:lpstr>
      <vt:lpstr>Eksekverede og igangsatte tiltag i første halvår 2024</vt:lpstr>
      <vt:lpstr>Eksekverede og igangsatte tiltag i første halvår 2024</vt:lpstr>
      <vt:lpstr>PowerPoint-præsentation</vt:lpstr>
      <vt:lpstr>De økonomiske resultater</vt:lpstr>
      <vt:lpstr>PowerPoint-præsentation</vt:lpstr>
      <vt:lpstr>Hovedtal</vt:lpstr>
      <vt:lpstr>Hovedtal</vt:lpstr>
      <vt:lpstr>Nøgletal</vt:lpstr>
      <vt:lpstr>Udvikling i basisindtjening</vt:lpstr>
      <vt:lpstr>Basisindtjening</vt:lpstr>
      <vt:lpstr>Udvikling i basisindtjening</vt:lpstr>
      <vt:lpstr>Nettorenteindtægter</vt:lpstr>
      <vt:lpstr>Rentesatser og -marginal</vt:lpstr>
      <vt:lpstr>Gebyrer og provisionsindtægter</vt:lpstr>
      <vt:lpstr>Udvikling i udgifter til personale og administration</vt:lpstr>
      <vt:lpstr>Samlet kreditformidling</vt:lpstr>
      <vt:lpstr>Udvikling i kreditsegment</vt:lpstr>
      <vt:lpstr>Udvikling i nedskrivninger</vt:lpstr>
      <vt:lpstr>Nøgletal</vt:lpstr>
      <vt:lpstr>Forventninger til 2024</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Investorpræsentation</dc:title>
  <dc:creator>Jacob Kongsmar Jørgensen</dc:creator>
  <cp:lastModifiedBy>Rasmus Kaarde</cp:lastModifiedBy>
  <cp:revision>31</cp:revision>
  <cp:lastPrinted>2024-08-15T07:16:24Z</cp:lastPrinted>
  <dcterms:created xsi:type="dcterms:W3CDTF">2024-04-30T08:11:32Z</dcterms:created>
  <dcterms:modified xsi:type="dcterms:W3CDTF">2024-08-22T09:10:14Z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0x0101009E7ACDC3BC29AA41863F2D63E16B9B35</vt:lpwstr>
  </property>
  <property fmtid="{D5CDD505-2E9C-101B-9397-08002B2CF9AE}" pid="3" name="MediaServiceImageTags">
    <vt:lpwstr/>
  </property>
</Properties>
</file>