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Ex2.xml" ContentType="application/vnd.ms-office.chartex+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Ex3.xml" ContentType="application/vnd.ms-office.chartex+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6" r:id="rId2"/>
    <p:sldMasterId id="2147483696" r:id="rId3"/>
    <p:sldMasterId id="2147483711" r:id="rId4"/>
    <p:sldMasterId id="2147483743" r:id="rId5"/>
    <p:sldMasterId id="2147483761" r:id="rId6"/>
    <p:sldMasterId id="2147483779" r:id="rId7"/>
  </p:sldMasterIdLst>
  <p:notesMasterIdLst>
    <p:notesMasterId r:id="rId26"/>
  </p:notesMasterIdLst>
  <p:handoutMasterIdLst>
    <p:handoutMasterId r:id="rId27"/>
  </p:handoutMasterIdLst>
  <p:sldIdLst>
    <p:sldId id="2147378241" r:id="rId8"/>
    <p:sldId id="2147378229" r:id="rId9"/>
    <p:sldId id="282" r:id="rId10"/>
    <p:sldId id="2147378244" r:id="rId11"/>
    <p:sldId id="283" r:id="rId12"/>
    <p:sldId id="516" r:id="rId13"/>
    <p:sldId id="284" r:id="rId14"/>
    <p:sldId id="285" r:id="rId15"/>
    <p:sldId id="2147378236" r:id="rId16"/>
    <p:sldId id="287" r:id="rId17"/>
    <p:sldId id="2147378242" r:id="rId18"/>
    <p:sldId id="289" r:id="rId19"/>
    <p:sldId id="290" r:id="rId20"/>
    <p:sldId id="2147378235" r:id="rId21"/>
    <p:sldId id="2147378234" r:id="rId22"/>
    <p:sldId id="293" r:id="rId23"/>
    <p:sldId id="2147378232" r:id="rId24"/>
    <p:sldId id="2147378237" r:id="rId25"/>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Helvetica" panose="020B060402020202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94F"/>
    <a:srgbClr val="BADDC4"/>
    <a:srgbClr val="3F224F"/>
    <a:srgbClr val="00A0DC"/>
    <a:srgbClr val="E4E4E4"/>
    <a:srgbClr val="F2F2F2"/>
    <a:srgbClr val="83C6A9"/>
    <a:srgbClr val="FFFFAB"/>
    <a:srgbClr val="CBE6D3"/>
    <a:srgbClr val="BCDDC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7" autoAdjust="0"/>
    <p:restoredTop sz="82374" autoAdjust="0"/>
  </p:normalViewPr>
  <p:slideViewPr>
    <p:cSldViewPr snapToGrid="0" showGuides="1">
      <p:cViewPr varScale="1">
        <p:scale>
          <a:sx n="94" d="100"/>
          <a:sy n="94" d="100"/>
        </p:scale>
        <p:origin x="109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73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font" Target="fonts/font7.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_rels/chartEx3.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530082304006004E-2"/>
          <c:y val="3.2105067452815661E-2"/>
          <c:w val="0.92449936384942544"/>
          <c:h val="0.86224001820106222"/>
        </c:manualLayout>
      </c:layout>
      <c:barChart>
        <c:barDir val="col"/>
        <c:grouping val="stacked"/>
        <c:varyColors val="0"/>
        <c:ser>
          <c:idx val="0"/>
          <c:order val="0"/>
          <c:tx>
            <c:strRef>
              <c:f>'Ark1'!$B$1</c:f>
              <c:strCache>
                <c:ptCount val="1"/>
                <c:pt idx="0">
                  <c:v>Kolonne2</c:v>
                </c:pt>
              </c:strCache>
            </c:strRef>
          </c:tx>
          <c:spPr>
            <a:solidFill>
              <a:srgbClr val="3F224F"/>
            </a:solidFill>
            <a:ln>
              <a:solidFill>
                <a:srgbClr val="CBE6D3"/>
              </a:solidFill>
            </a:ln>
            <a:effectLst/>
          </c:spPr>
          <c:invertIfNegative val="0"/>
          <c:dPt>
            <c:idx val="5"/>
            <c:invertIfNegative val="0"/>
            <c:bubble3D val="0"/>
            <c:spPr>
              <a:solidFill>
                <a:srgbClr val="3F224F"/>
              </a:solidFill>
              <a:ln>
                <a:solidFill>
                  <a:srgbClr val="CBE6D3"/>
                </a:solidFill>
              </a:ln>
              <a:effectLst/>
            </c:spPr>
            <c:extLst>
              <c:ext xmlns:c16="http://schemas.microsoft.com/office/drawing/2014/chart" uri="{C3380CC4-5D6E-409C-BE32-E72D297353CC}">
                <c16:uniqueId val="{00000006-8D07-4637-BFE3-04761995BBF4}"/>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'Ark1'!$A$2:$A$8</c:f>
              <c:numCache>
                <c:formatCode>General</c:formatCode>
                <c:ptCount val="7"/>
                <c:pt idx="0">
                  <c:v>2018</c:v>
                </c:pt>
                <c:pt idx="1">
                  <c:v>2019</c:v>
                </c:pt>
                <c:pt idx="2">
                  <c:v>2020</c:v>
                </c:pt>
                <c:pt idx="3">
                  <c:v>2021</c:v>
                </c:pt>
                <c:pt idx="4">
                  <c:v>2022</c:v>
                </c:pt>
                <c:pt idx="5">
                  <c:v>2023</c:v>
                </c:pt>
                <c:pt idx="6">
                  <c:v>2024</c:v>
                </c:pt>
              </c:numCache>
            </c:numRef>
          </c:cat>
          <c:val>
            <c:numRef>
              <c:f>'Ark1'!$B$2:$B$8</c:f>
              <c:numCache>
                <c:formatCode>General</c:formatCode>
                <c:ptCount val="7"/>
                <c:pt idx="0">
                  <c:v>206</c:v>
                </c:pt>
                <c:pt idx="1">
                  <c:v>310</c:v>
                </c:pt>
                <c:pt idx="2">
                  <c:v>352</c:v>
                </c:pt>
                <c:pt idx="3">
                  <c:v>455</c:v>
                </c:pt>
                <c:pt idx="4">
                  <c:v>528</c:v>
                </c:pt>
                <c:pt idx="5">
                  <c:v>441</c:v>
                </c:pt>
                <c:pt idx="6">
                  <c:v>0</c:v>
                </c:pt>
              </c:numCache>
            </c:numRef>
          </c:val>
          <c:extLst>
            <c:ext xmlns:c16="http://schemas.microsoft.com/office/drawing/2014/chart" uri="{C3380CC4-5D6E-409C-BE32-E72D297353CC}">
              <c16:uniqueId val="{00000000-8D07-4637-BFE3-04761995BBF4}"/>
            </c:ext>
          </c:extLst>
        </c:ser>
        <c:ser>
          <c:idx val="1"/>
          <c:order val="1"/>
          <c:tx>
            <c:strRef>
              <c:f>'Ark1'!$C$1</c:f>
              <c:strCache>
                <c:ptCount val="1"/>
                <c:pt idx="0">
                  <c:v>Kolonne3</c:v>
                </c:pt>
              </c:strCache>
            </c:strRef>
          </c:tx>
          <c:spPr>
            <a:pattFill prst="wdUpDiag">
              <a:fgClr>
                <a:srgbClr val="04594F"/>
              </a:fgClr>
              <a:bgClr>
                <a:schemeClr val="bg1"/>
              </a:bgClr>
            </a:pattFill>
            <a:ln>
              <a:solidFill>
                <a:srgbClr val="CBE6D3"/>
              </a:solidFill>
            </a:ln>
            <a:effectLst/>
          </c:spPr>
          <c:invertIfNegative val="0"/>
          <c:cat>
            <c:numRef>
              <c:f>'Ark1'!$A$2:$A$8</c:f>
              <c:numCache>
                <c:formatCode>General</c:formatCode>
                <c:ptCount val="7"/>
                <c:pt idx="0">
                  <c:v>2018</c:v>
                </c:pt>
                <c:pt idx="1">
                  <c:v>2019</c:v>
                </c:pt>
                <c:pt idx="2">
                  <c:v>2020</c:v>
                </c:pt>
                <c:pt idx="3">
                  <c:v>2021</c:v>
                </c:pt>
                <c:pt idx="4">
                  <c:v>2022</c:v>
                </c:pt>
                <c:pt idx="5">
                  <c:v>2023</c:v>
                </c:pt>
                <c:pt idx="6">
                  <c:v>2024</c:v>
                </c:pt>
              </c:numCache>
            </c:numRef>
          </c:cat>
          <c:val>
            <c:numRef>
              <c:f>'Ark1'!$C$2:$C$8</c:f>
              <c:numCache>
                <c:formatCode>General</c:formatCode>
                <c:ptCount val="7"/>
                <c:pt idx="4">
                  <c:v>0</c:v>
                </c:pt>
                <c:pt idx="5">
                  <c:v>170</c:v>
                </c:pt>
                <c:pt idx="6">
                  <c:v>650</c:v>
                </c:pt>
              </c:numCache>
            </c:numRef>
          </c:val>
          <c:extLst>
            <c:ext xmlns:c16="http://schemas.microsoft.com/office/drawing/2014/chart" uri="{C3380CC4-5D6E-409C-BE32-E72D297353CC}">
              <c16:uniqueId val="{00000001-8D07-4637-BFE3-04761995BBF4}"/>
            </c:ext>
          </c:extLst>
        </c:ser>
        <c:dLbls>
          <c:showLegendKey val="0"/>
          <c:showVal val="0"/>
          <c:showCatName val="0"/>
          <c:showSerName val="0"/>
          <c:showPercent val="0"/>
          <c:showBubbleSize val="0"/>
        </c:dLbls>
        <c:gapWidth val="132"/>
        <c:overlap val="100"/>
        <c:axId val="518772712"/>
        <c:axId val="518773104"/>
      </c:barChart>
      <c:catAx>
        <c:axId val="51877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518773104"/>
        <c:crosses val="autoZero"/>
        <c:auto val="1"/>
        <c:lblAlgn val="ctr"/>
        <c:lblOffset val="100"/>
        <c:noMultiLvlLbl val="0"/>
      </c:catAx>
      <c:valAx>
        <c:axId val="518773104"/>
        <c:scaling>
          <c:orientation val="minMax"/>
          <c:max val="7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5187727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676766"/>
          </a:solidFill>
          <a:latin typeface="Arial" panose="020B0604020202020204" pitchFamily="34" charset="0"/>
          <a:cs typeface="Arial" panose="020B0604020202020204" pitchFamily="34" charset="0"/>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530082304006004E-2"/>
          <c:y val="3.2105067452815661E-2"/>
          <c:w val="0.92449936384942544"/>
          <c:h val="0.79483979673524585"/>
        </c:manualLayout>
      </c:layout>
      <c:barChart>
        <c:barDir val="col"/>
        <c:grouping val="stacked"/>
        <c:varyColors val="0"/>
        <c:ser>
          <c:idx val="0"/>
          <c:order val="0"/>
          <c:tx>
            <c:strRef>
              <c:f>'Ark1'!$B$1</c:f>
              <c:strCache>
                <c:ptCount val="1"/>
                <c:pt idx="0">
                  <c:v>IT</c:v>
                </c:pt>
              </c:strCache>
            </c:strRef>
          </c:tx>
          <c:spPr>
            <a:solidFill>
              <a:srgbClr val="3F224F"/>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'Ark1'!$A$12:$A$24</c:f>
              <c:strCache>
                <c:ptCount val="13"/>
                <c:pt idx="0">
                  <c:v>Q3 2020</c:v>
                </c:pt>
                <c:pt idx="1">
                  <c:v>Q4 2020</c:v>
                </c:pt>
                <c:pt idx="2">
                  <c:v>Q1 2021</c:v>
                </c:pt>
                <c:pt idx="3">
                  <c:v>Q2 2021</c:v>
                </c:pt>
                <c:pt idx="4">
                  <c:v>Q3 2021</c:v>
                </c:pt>
                <c:pt idx="5">
                  <c:v>Q4 2021</c:v>
                </c:pt>
                <c:pt idx="6">
                  <c:v>Q1 2022</c:v>
                </c:pt>
                <c:pt idx="7">
                  <c:v>Q2 2022</c:v>
                </c:pt>
                <c:pt idx="8">
                  <c:v>Q3 2022</c:v>
                </c:pt>
                <c:pt idx="9">
                  <c:v>Q4 2022</c:v>
                </c:pt>
                <c:pt idx="10">
                  <c:v>Q1 2023</c:v>
                </c:pt>
                <c:pt idx="11">
                  <c:v>Q2 2023</c:v>
                </c:pt>
                <c:pt idx="12">
                  <c:v>Q3 2023</c:v>
                </c:pt>
              </c:strCache>
            </c:strRef>
          </c:cat>
          <c:val>
            <c:numRef>
              <c:f>'Ark1'!$B$12:$B$24</c:f>
              <c:numCache>
                <c:formatCode>_-* #,##0_-;\-* #,##0_-;_-* "-"??_-;_-@_-</c:formatCode>
                <c:ptCount val="13"/>
                <c:pt idx="0">
                  <c:v>45</c:v>
                </c:pt>
                <c:pt idx="1">
                  <c:v>55</c:v>
                </c:pt>
                <c:pt idx="2">
                  <c:v>43</c:v>
                </c:pt>
                <c:pt idx="3">
                  <c:v>46</c:v>
                </c:pt>
                <c:pt idx="4">
                  <c:v>47</c:v>
                </c:pt>
                <c:pt idx="5">
                  <c:v>45</c:v>
                </c:pt>
                <c:pt idx="6">
                  <c:v>45</c:v>
                </c:pt>
                <c:pt idx="7">
                  <c:v>50</c:v>
                </c:pt>
                <c:pt idx="8">
                  <c:v>50</c:v>
                </c:pt>
                <c:pt idx="9">
                  <c:v>47</c:v>
                </c:pt>
                <c:pt idx="10">
                  <c:v>47</c:v>
                </c:pt>
                <c:pt idx="11">
                  <c:v>50</c:v>
                </c:pt>
                <c:pt idx="12" formatCode="General">
                  <c:v>49</c:v>
                </c:pt>
              </c:numCache>
            </c:numRef>
          </c:val>
          <c:extLst>
            <c:ext xmlns:c16="http://schemas.microsoft.com/office/drawing/2014/chart" uri="{C3380CC4-5D6E-409C-BE32-E72D297353CC}">
              <c16:uniqueId val="{00000000-2C4E-45CA-9D2C-B3E2F0CB7BF8}"/>
            </c:ext>
          </c:extLst>
        </c:ser>
        <c:ser>
          <c:idx val="1"/>
          <c:order val="1"/>
          <c:tx>
            <c:strRef>
              <c:f>'Ark1'!$C$1</c:f>
              <c:strCache>
                <c:ptCount val="1"/>
                <c:pt idx="0">
                  <c:v>Personale</c:v>
                </c:pt>
              </c:strCache>
            </c:strRef>
          </c:tx>
          <c:spPr>
            <a:solidFill>
              <a:srgbClr val="BCDDC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'Ark1'!$A$12:$A$24</c:f>
              <c:strCache>
                <c:ptCount val="13"/>
                <c:pt idx="0">
                  <c:v>Q3 2020</c:v>
                </c:pt>
                <c:pt idx="1">
                  <c:v>Q4 2020</c:v>
                </c:pt>
                <c:pt idx="2">
                  <c:v>Q1 2021</c:v>
                </c:pt>
                <c:pt idx="3">
                  <c:v>Q2 2021</c:v>
                </c:pt>
                <c:pt idx="4">
                  <c:v>Q3 2021</c:v>
                </c:pt>
                <c:pt idx="5">
                  <c:v>Q4 2021</c:v>
                </c:pt>
                <c:pt idx="6">
                  <c:v>Q1 2022</c:v>
                </c:pt>
                <c:pt idx="7">
                  <c:v>Q2 2022</c:v>
                </c:pt>
                <c:pt idx="8">
                  <c:v>Q3 2022</c:v>
                </c:pt>
                <c:pt idx="9">
                  <c:v>Q4 2022</c:v>
                </c:pt>
                <c:pt idx="10">
                  <c:v>Q1 2023</c:v>
                </c:pt>
                <c:pt idx="11">
                  <c:v>Q2 2023</c:v>
                </c:pt>
                <c:pt idx="12">
                  <c:v>Q3 2023</c:v>
                </c:pt>
              </c:strCache>
            </c:strRef>
          </c:cat>
          <c:val>
            <c:numRef>
              <c:f>'Ark1'!$C$12:$C$24</c:f>
              <c:numCache>
                <c:formatCode>_-* #,##0_-;\-* #,##0_-;_-* "-"??_-;_-@_-</c:formatCode>
                <c:ptCount val="13"/>
                <c:pt idx="0">
                  <c:v>110</c:v>
                </c:pt>
                <c:pt idx="1">
                  <c:v>118</c:v>
                </c:pt>
                <c:pt idx="2">
                  <c:v>113</c:v>
                </c:pt>
                <c:pt idx="3">
                  <c:v>119</c:v>
                </c:pt>
                <c:pt idx="4">
                  <c:v>107</c:v>
                </c:pt>
                <c:pt idx="5">
                  <c:v>116</c:v>
                </c:pt>
                <c:pt idx="6">
                  <c:v>123</c:v>
                </c:pt>
                <c:pt idx="7">
                  <c:v>128</c:v>
                </c:pt>
                <c:pt idx="8">
                  <c:v>114</c:v>
                </c:pt>
                <c:pt idx="9">
                  <c:v>120</c:v>
                </c:pt>
                <c:pt idx="10">
                  <c:v>131</c:v>
                </c:pt>
                <c:pt idx="11">
                  <c:v>123</c:v>
                </c:pt>
                <c:pt idx="12" formatCode="General">
                  <c:v>119</c:v>
                </c:pt>
              </c:numCache>
            </c:numRef>
          </c:val>
          <c:extLst>
            <c:ext xmlns:c16="http://schemas.microsoft.com/office/drawing/2014/chart" uri="{C3380CC4-5D6E-409C-BE32-E72D297353CC}">
              <c16:uniqueId val="{00000001-2C4E-45CA-9D2C-B3E2F0CB7BF8}"/>
            </c:ext>
          </c:extLst>
        </c:ser>
        <c:ser>
          <c:idx val="2"/>
          <c:order val="2"/>
          <c:tx>
            <c:strRef>
              <c:f>'Ark1'!$D$1</c:f>
              <c:strCache>
                <c:ptCount val="1"/>
                <c:pt idx="0">
                  <c:v> Øvrige adm. omk.</c:v>
                </c:pt>
              </c:strCache>
            </c:strRef>
          </c:tx>
          <c:spPr>
            <a:solidFill>
              <a:srgbClr val="03594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'Ark1'!$A$12:$A$24</c:f>
              <c:strCache>
                <c:ptCount val="13"/>
                <c:pt idx="0">
                  <c:v>Q3 2020</c:v>
                </c:pt>
                <c:pt idx="1">
                  <c:v>Q4 2020</c:v>
                </c:pt>
                <c:pt idx="2">
                  <c:v>Q1 2021</c:v>
                </c:pt>
                <c:pt idx="3">
                  <c:v>Q2 2021</c:v>
                </c:pt>
                <c:pt idx="4">
                  <c:v>Q3 2021</c:v>
                </c:pt>
                <c:pt idx="5">
                  <c:v>Q4 2021</c:v>
                </c:pt>
                <c:pt idx="6">
                  <c:v>Q1 2022</c:v>
                </c:pt>
                <c:pt idx="7">
                  <c:v>Q2 2022</c:v>
                </c:pt>
                <c:pt idx="8">
                  <c:v>Q3 2022</c:v>
                </c:pt>
                <c:pt idx="9">
                  <c:v>Q4 2022</c:v>
                </c:pt>
                <c:pt idx="10">
                  <c:v>Q1 2023</c:v>
                </c:pt>
                <c:pt idx="11">
                  <c:v>Q2 2023</c:v>
                </c:pt>
                <c:pt idx="12">
                  <c:v>Q3 2023</c:v>
                </c:pt>
              </c:strCache>
            </c:strRef>
          </c:cat>
          <c:val>
            <c:numRef>
              <c:f>'Ark1'!$D$12:$D$24</c:f>
              <c:numCache>
                <c:formatCode>_-* #,##0_-;\-* #,##0_-;_-* "-"??_-;_-@_-</c:formatCode>
                <c:ptCount val="13"/>
                <c:pt idx="0">
                  <c:v>22</c:v>
                </c:pt>
                <c:pt idx="1">
                  <c:v>22</c:v>
                </c:pt>
                <c:pt idx="2">
                  <c:v>17</c:v>
                </c:pt>
                <c:pt idx="3">
                  <c:v>20</c:v>
                </c:pt>
                <c:pt idx="4">
                  <c:v>22</c:v>
                </c:pt>
                <c:pt idx="5">
                  <c:v>27</c:v>
                </c:pt>
                <c:pt idx="6">
                  <c:v>19</c:v>
                </c:pt>
                <c:pt idx="7">
                  <c:v>26</c:v>
                </c:pt>
                <c:pt idx="8">
                  <c:v>24</c:v>
                </c:pt>
                <c:pt idx="9">
                  <c:v>25</c:v>
                </c:pt>
                <c:pt idx="10">
                  <c:v>24</c:v>
                </c:pt>
                <c:pt idx="11">
                  <c:v>29</c:v>
                </c:pt>
                <c:pt idx="12" formatCode="General">
                  <c:v>26</c:v>
                </c:pt>
              </c:numCache>
            </c:numRef>
          </c:val>
          <c:extLst>
            <c:ext xmlns:c16="http://schemas.microsoft.com/office/drawing/2014/chart" uri="{C3380CC4-5D6E-409C-BE32-E72D297353CC}">
              <c16:uniqueId val="{00000002-2C4E-45CA-9D2C-B3E2F0CB7BF8}"/>
            </c:ext>
          </c:extLst>
        </c:ser>
        <c:ser>
          <c:idx val="3"/>
          <c:order val="3"/>
          <c:tx>
            <c:strRef>
              <c:f>'Ark1'!$E$1</c:f>
              <c:strCache>
                <c:ptCount val="1"/>
                <c:pt idx="0">
                  <c:v>Kolonne1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676766"/>
                    </a:solidFill>
                    <a:latin typeface="Arial" panose="020B0604020202020204" pitchFamily="34" charset="0"/>
                    <a:ea typeface="+mn-ea"/>
                    <a:cs typeface="Arial" panose="020B060402020202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'Ark1'!$A$12:$A$24</c:f>
              <c:strCache>
                <c:ptCount val="13"/>
                <c:pt idx="0">
                  <c:v>Q3 2020</c:v>
                </c:pt>
                <c:pt idx="1">
                  <c:v>Q4 2020</c:v>
                </c:pt>
                <c:pt idx="2">
                  <c:v>Q1 2021</c:v>
                </c:pt>
                <c:pt idx="3">
                  <c:v>Q2 2021</c:v>
                </c:pt>
                <c:pt idx="4">
                  <c:v>Q3 2021</c:v>
                </c:pt>
                <c:pt idx="5">
                  <c:v>Q4 2021</c:v>
                </c:pt>
                <c:pt idx="6">
                  <c:v>Q1 2022</c:v>
                </c:pt>
                <c:pt idx="7">
                  <c:v>Q2 2022</c:v>
                </c:pt>
                <c:pt idx="8">
                  <c:v>Q3 2022</c:v>
                </c:pt>
                <c:pt idx="9">
                  <c:v>Q4 2022</c:v>
                </c:pt>
                <c:pt idx="10">
                  <c:v>Q1 2023</c:v>
                </c:pt>
                <c:pt idx="11">
                  <c:v>Q2 2023</c:v>
                </c:pt>
                <c:pt idx="12">
                  <c:v>Q3 2023</c:v>
                </c:pt>
              </c:strCache>
            </c:strRef>
          </c:cat>
          <c:val>
            <c:numRef>
              <c:f>'Ark1'!$E$12:$E$24</c:f>
              <c:numCache>
                <c:formatCode>General</c:formatCode>
                <c:ptCount val="13"/>
              </c:numCache>
            </c:numRef>
          </c:val>
          <c:extLst>
            <c:ext xmlns:c16="http://schemas.microsoft.com/office/drawing/2014/chart" uri="{C3380CC4-5D6E-409C-BE32-E72D297353CC}">
              <c16:uniqueId val="{00000003-2C4E-45CA-9D2C-B3E2F0CB7BF8}"/>
            </c:ext>
          </c:extLst>
        </c:ser>
        <c:dLbls>
          <c:showLegendKey val="0"/>
          <c:showVal val="0"/>
          <c:showCatName val="0"/>
          <c:showSerName val="0"/>
          <c:showPercent val="0"/>
          <c:showBubbleSize val="0"/>
        </c:dLbls>
        <c:gapWidth val="132"/>
        <c:overlap val="100"/>
        <c:serLines>
          <c:spPr>
            <a:ln w="9525" cap="flat" cmpd="sng" algn="ctr">
              <a:solidFill>
                <a:schemeClr val="tx1">
                  <a:lumMod val="35000"/>
                  <a:lumOff val="65000"/>
                </a:schemeClr>
              </a:solidFill>
              <a:round/>
            </a:ln>
            <a:effectLst/>
          </c:spPr>
        </c:serLines>
        <c:axId val="518772712"/>
        <c:axId val="518773104"/>
      </c:barChart>
      <c:catAx>
        <c:axId val="51877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518773104"/>
        <c:crosses val="autoZero"/>
        <c:auto val="1"/>
        <c:lblAlgn val="ctr"/>
        <c:lblOffset val="100"/>
        <c:noMultiLvlLbl val="0"/>
      </c:catAx>
      <c:valAx>
        <c:axId val="518773104"/>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518772712"/>
        <c:crosses val="autoZero"/>
        <c:crossBetween val="between"/>
      </c:valAx>
      <c:spPr>
        <a:noFill/>
        <a:ln>
          <a:noFill/>
        </a:ln>
        <a:effectLst/>
      </c:spPr>
    </c:plotArea>
    <c:legend>
      <c:legendPos val="b"/>
      <c:legendEntry>
        <c:idx val="3"/>
        <c:delete val="1"/>
      </c:legendEntry>
      <c:layout>
        <c:manualLayout>
          <c:xMode val="edge"/>
          <c:yMode val="edge"/>
          <c:x val="0.29336536153691756"/>
          <c:y val="0.9308392039414084"/>
          <c:w val="0.41588239645282399"/>
          <c:h val="6.916079605859162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chart>
  <c:spPr>
    <a:noFill/>
    <a:ln>
      <a:noFill/>
    </a:ln>
    <a:effectLst/>
  </c:spPr>
  <c:txPr>
    <a:bodyPr/>
    <a:lstStyle/>
    <a:p>
      <a:pPr>
        <a:defRPr>
          <a:solidFill>
            <a:srgbClr val="676766"/>
          </a:solidFill>
          <a:latin typeface="Arial" panose="020B0604020202020204" pitchFamily="34" charset="0"/>
          <a:cs typeface="Arial" panose="020B0604020202020204" pitchFamily="34" charset="0"/>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48298910073676E-2"/>
          <c:y val="0.10636605206640727"/>
          <c:w val="0.92955170108992635"/>
          <c:h val="0.73537654517513074"/>
        </c:manualLayout>
      </c:layout>
      <c:barChart>
        <c:barDir val="col"/>
        <c:grouping val="stacked"/>
        <c:varyColors val="0"/>
        <c:ser>
          <c:idx val="0"/>
          <c:order val="0"/>
          <c:tx>
            <c:strRef>
              <c:f>'Ark1'!$B$1</c:f>
              <c:strCache>
                <c:ptCount val="1"/>
                <c:pt idx="0">
                  <c:v>Totalkredit</c:v>
                </c:pt>
              </c:strCache>
            </c:strRef>
          </c:tx>
          <c:spPr>
            <a:solidFill>
              <a:srgbClr val="3F224F"/>
            </a:solidFill>
            <a:ln>
              <a:noFill/>
            </a:ln>
            <a:effectLst/>
          </c:spPr>
          <c:invertIfNegative val="0"/>
          <c:dPt>
            <c:idx val="0"/>
            <c:invertIfNegative val="0"/>
            <c:bubble3D val="0"/>
            <c:extLst>
              <c:ext xmlns:c16="http://schemas.microsoft.com/office/drawing/2014/chart" uri="{C3380CC4-5D6E-409C-BE32-E72D297353CC}">
                <c16:uniqueId val="{00000000-FB5B-4EF8-8931-F27A22471AE8}"/>
              </c:ext>
            </c:extLst>
          </c:dPt>
          <c:dLbls>
            <c:numFmt formatCode="#,##0.0" sourceLinked="0"/>
            <c:spPr>
              <a:noFill/>
              <a:ln>
                <a:noFill/>
              </a:ln>
              <a:effectLst/>
            </c:spPr>
            <c:txPr>
              <a:bodyPr wrap="square" lIns="38100" tIns="19050" rIns="38100" bIns="19050" anchor="ctr">
                <a:spAutoFit/>
              </a:bodyPr>
              <a:lstStyle/>
              <a:p>
                <a:pPr>
                  <a:defRPr sz="1000" b="1">
                    <a:solidFill>
                      <a:schemeClr val="bg1"/>
                    </a:solidFill>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'Ark1'!$A$18:$A$30</c:f>
              <c:strCache>
                <c:ptCount val="13"/>
                <c:pt idx="0">
                  <c:v>Q3 2020</c:v>
                </c:pt>
                <c:pt idx="1">
                  <c:v>Q4 2020</c:v>
                </c:pt>
                <c:pt idx="2">
                  <c:v>Q1 2021</c:v>
                </c:pt>
                <c:pt idx="3">
                  <c:v>Q2 2021</c:v>
                </c:pt>
                <c:pt idx="4">
                  <c:v>Q3 2021</c:v>
                </c:pt>
                <c:pt idx="5">
                  <c:v>Q4 2021</c:v>
                </c:pt>
                <c:pt idx="6">
                  <c:v>Q1 2022</c:v>
                </c:pt>
                <c:pt idx="7">
                  <c:v>Q2 2022</c:v>
                </c:pt>
                <c:pt idx="8">
                  <c:v>Q3 2022</c:v>
                </c:pt>
                <c:pt idx="9">
                  <c:v>Q4 2022</c:v>
                </c:pt>
                <c:pt idx="10">
                  <c:v>Q1 2023</c:v>
                </c:pt>
                <c:pt idx="11">
                  <c:v>Q2 2023</c:v>
                </c:pt>
                <c:pt idx="12">
                  <c:v>Q3 2023</c:v>
                </c:pt>
              </c:strCache>
            </c:strRef>
          </c:cat>
          <c:val>
            <c:numRef>
              <c:f>'Ark1'!$B$18:$B$30</c:f>
              <c:numCache>
                <c:formatCode>General</c:formatCode>
                <c:ptCount val="13"/>
                <c:pt idx="0">
                  <c:v>31.7</c:v>
                </c:pt>
                <c:pt idx="1">
                  <c:v>32.299999999999997</c:v>
                </c:pt>
                <c:pt idx="2">
                  <c:v>33.200000000000003</c:v>
                </c:pt>
                <c:pt idx="3">
                  <c:v>34</c:v>
                </c:pt>
                <c:pt idx="4">
                  <c:v>34.6</c:v>
                </c:pt>
                <c:pt idx="5">
                  <c:v>35</c:v>
                </c:pt>
                <c:pt idx="6">
                  <c:v>35.5</c:v>
                </c:pt>
                <c:pt idx="7">
                  <c:v>35.6</c:v>
                </c:pt>
                <c:pt idx="8">
                  <c:v>35.5</c:v>
                </c:pt>
                <c:pt idx="9">
                  <c:v>35.1</c:v>
                </c:pt>
                <c:pt idx="10">
                  <c:v>35.1</c:v>
                </c:pt>
                <c:pt idx="11" formatCode="0.0">
                  <c:v>35</c:v>
                </c:pt>
                <c:pt idx="12">
                  <c:v>35.1</c:v>
                </c:pt>
              </c:numCache>
            </c:numRef>
          </c:val>
          <c:extLst>
            <c:ext xmlns:c16="http://schemas.microsoft.com/office/drawing/2014/chart" uri="{C3380CC4-5D6E-409C-BE32-E72D297353CC}">
              <c16:uniqueId val="{00000003-FB5B-4EF8-8931-F27A22471AE8}"/>
            </c:ext>
          </c:extLst>
        </c:ser>
        <c:ser>
          <c:idx val="1"/>
          <c:order val="1"/>
          <c:tx>
            <c:strRef>
              <c:f>'Ark1'!$C$1</c:f>
              <c:strCache>
                <c:ptCount val="1"/>
                <c:pt idx="0">
                  <c:v>DLR</c:v>
                </c:pt>
              </c:strCache>
            </c:strRef>
          </c:tx>
          <c:spPr>
            <a:solidFill>
              <a:srgbClr val="BCDDC5"/>
            </a:solidFill>
          </c:spPr>
          <c:invertIfNegative val="0"/>
          <c:dLbls>
            <c:spPr>
              <a:noFill/>
              <a:ln>
                <a:noFill/>
              </a:ln>
              <a:effectLst/>
            </c:spPr>
            <c:txPr>
              <a:bodyPr wrap="square" lIns="38100" tIns="19050" rIns="38100" bIns="19050" anchor="ctr">
                <a:spAutoFit/>
              </a:bodyPr>
              <a:lstStyle/>
              <a:p>
                <a:pPr>
                  <a:defRPr sz="1000" b="1">
                    <a:solidFill>
                      <a:schemeClr val="tx1"/>
                    </a:solidFill>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'Ark1'!$A$18:$A$30</c:f>
              <c:strCache>
                <c:ptCount val="13"/>
                <c:pt idx="0">
                  <c:v>Q3 2020</c:v>
                </c:pt>
                <c:pt idx="1">
                  <c:v>Q4 2020</c:v>
                </c:pt>
                <c:pt idx="2">
                  <c:v>Q1 2021</c:v>
                </c:pt>
                <c:pt idx="3">
                  <c:v>Q2 2021</c:v>
                </c:pt>
                <c:pt idx="4">
                  <c:v>Q3 2021</c:v>
                </c:pt>
                <c:pt idx="5">
                  <c:v>Q4 2021</c:v>
                </c:pt>
                <c:pt idx="6">
                  <c:v>Q1 2022</c:v>
                </c:pt>
                <c:pt idx="7">
                  <c:v>Q2 2022</c:v>
                </c:pt>
                <c:pt idx="8">
                  <c:v>Q3 2022</c:v>
                </c:pt>
                <c:pt idx="9">
                  <c:v>Q4 2022</c:v>
                </c:pt>
                <c:pt idx="10">
                  <c:v>Q1 2023</c:v>
                </c:pt>
                <c:pt idx="11">
                  <c:v>Q2 2023</c:v>
                </c:pt>
                <c:pt idx="12">
                  <c:v>Q3 2023</c:v>
                </c:pt>
              </c:strCache>
            </c:strRef>
          </c:cat>
          <c:val>
            <c:numRef>
              <c:f>'Ark1'!$C$18:$C$30</c:f>
              <c:numCache>
                <c:formatCode>General</c:formatCode>
                <c:ptCount val="13"/>
                <c:pt idx="0">
                  <c:v>11.5</c:v>
                </c:pt>
                <c:pt idx="1">
                  <c:v>11.8</c:v>
                </c:pt>
                <c:pt idx="2">
                  <c:v>12.1</c:v>
                </c:pt>
                <c:pt idx="3">
                  <c:v>12.4</c:v>
                </c:pt>
                <c:pt idx="4">
                  <c:v>12.6</c:v>
                </c:pt>
                <c:pt idx="5">
                  <c:v>12.6</c:v>
                </c:pt>
                <c:pt idx="6">
                  <c:v>12.8</c:v>
                </c:pt>
                <c:pt idx="7">
                  <c:v>12.7</c:v>
                </c:pt>
                <c:pt idx="8">
                  <c:v>12.7</c:v>
                </c:pt>
                <c:pt idx="9">
                  <c:v>13.2</c:v>
                </c:pt>
                <c:pt idx="10">
                  <c:v>13.4</c:v>
                </c:pt>
                <c:pt idx="11">
                  <c:v>13.5</c:v>
                </c:pt>
                <c:pt idx="12">
                  <c:v>13.4</c:v>
                </c:pt>
              </c:numCache>
            </c:numRef>
          </c:val>
          <c:extLst>
            <c:ext xmlns:c16="http://schemas.microsoft.com/office/drawing/2014/chart" uri="{C3380CC4-5D6E-409C-BE32-E72D297353CC}">
              <c16:uniqueId val="{00000004-FB5B-4EF8-8931-F27A22471AE8}"/>
            </c:ext>
          </c:extLst>
        </c:ser>
        <c:ser>
          <c:idx val="2"/>
          <c:order val="2"/>
          <c:tx>
            <c:strRef>
              <c:f>'Ark1'!$D$1</c:f>
              <c:strCache>
                <c:ptCount val="1"/>
                <c:pt idx="0">
                  <c:v>Udlån eksl. garantier</c:v>
                </c:pt>
              </c:strCache>
            </c:strRef>
          </c:tx>
          <c:spPr>
            <a:solidFill>
              <a:srgbClr val="04594F"/>
            </a:solidFill>
          </c:spPr>
          <c:invertIfNegative val="0"/>
          <c:dLbls>
            <c:numFmt formatCode="#,##0.0" sourceLinked="0"/>
            <c:spPr>
              <a:noFill/>
              <a:ln>
                <a:noFill/>
              </a:ln>
              <a:effectLst/>
            </c:spPr>
            <c:txPr>
              <a:bodyPr wrap="square" lIns="38100" tIns="19050" rIns="38100" bIns="19050" anchor="ctr">
                <a:spAutoFit/>
              </a:bodyPr>
              <a:lstStyle/>
              <a:p>
                <a:pPr>
                  <a:defRPr sz="1000" b="1">
                    <a:solidFill>
                      <a:schemeClr val="bg1"/>
                    </a:solidFill>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'Ark1'!$A$18:$A$30</c:f>
              <c:strCache>
                <c:ptCount val="13"/>
                <c:pt idx="0">
                  <c:v>Q3 2020</c:v>
                </c:pt>
                <c:pt idx="1">
                  <c:v>Q4 2020</c:v>
                </c:pt>
                <c:pt idx="2">
                  <c:v>Q1 2021</c:v>
                </c:pt>
                <c:pt idx="3">
                  <c:v>Q2 2021</c:v>
                </c:pt>
                <c:pt idx="4">
                  <c:v>Q3 2021</c:v>
                </c:pt>
                <c:pt idx="5">
                  <c:v>Q4 2021</c:v>
                </c:pt>
                <c:pt idx="6">
                  <c:v>Q1 2022</c:v>
                </c:pt>
                <c:pt idx="7">
                  <c:v>Q2 2022</c:v>
                </c:pt>
                <c:pt idx="8">
                  <c:v>Q3 2022</c:v>
                </c:pt>
                <c:pt idx="9">
                  <c:v>Q4 2022</c:v>
                </c:pt>
                <c:pt idx="10">
                  <c:v>Q1 2023</c:v>
                </c:pt>
                <c:pt idx="11">
                  <c:v>Q2 2023</c:v>
                </c:pt>
                <c:pt idx="12">
                  <c:v>Q3 2023</c:v>
                </c:pt>
              </c:strCache>
            </c:strRef>
          </c:cat>
          <c:val>
            <c:numRef>
              <c:f>'Ark1'!$D$18:$D$30</c:f>
              <c:numCache>
                <c:formatCode>General</c:formatCode>
                <c:ptCount val="13"/>
                <c:pt idx="0" formatCode="0.0">
                  <c:v>12</c:v>
                </c:pt>
                <c:pt idx="1">
                  <c:v>12</c:v>
                </c:pt>
                <c:pt idx="2">
                  <c:v>12.3</c:v>
                </c:pt>
                <c:pt idx="3">
                  <c:v>12.2</c:v>
                </c:pt>
                <c:pt idx="4">
                  <c:v>12.1</c:v>
                </c:pt>
                <c:pt idx="5">
                  <c:v>12.1</c:v>
                </c:pt>
                <c:pt idx="6">
                  <c:v>11.9</c:v>
                </c:pt>
                <c:pt idx="7">
                  <c:v>12.3</c:v>
                </c:pt>
                <c:pt idx="8">
                  <c:v>12.3</c:v>
                </c:pt>
                <c:pt idx="9">
                  <c:v>11.7</c:v>
                </c:pt>
                <c:pt idx="10">
                  <c:v>11.7</c:v>
                </c:pt>
                <c:pt idx="11">
                  <c:v>12.2</c:v>
                </c:pt>
                <c:pt idx="12">
                  <c:v>12.4</c:v>
                </c:pt>
              </c:numCache>
            </c:numRef>
          </c:val>
          <c:extLst>
            <c:ext xmlns:c16="http://schemas.microsoft.com/office/drawing/2014/chart" uri="{C3380CC4-5D6E-409C-BE32-E72D297353CC}">
              <c16:uniqueId val="{00000005-FB5B-4EF8-8931-F27A22471AE8}"/>
            </c:ext>
          </c:extLst>
        </c:ser>
        <c:dLbls>
          <c:dLblPos val="ctr"/>
          <c:showLegendKey val="0"/>
          <c:showVal val="1"/>
          <c:showCatName val="0"/>
          <c:showSerName val="0"/>
          <c:showPercent val="0"/>
          <c:showBubbleSize val="0"/>
        </c:dLbls>
        <c:gapWidth val="219"/>
        <c:overlap val="100"/>
        <c:serLines>
          <c:spPr>
            <a:ln>
              <a:solidFill>
                <a:srgbClr val="676766"/>
              </a:solidFill>
            </a:ln>
          </c:spPr>
        </c:serLines>
        <c:axId val="958158544"/>
        <c:axId val="958156976"/>
      </c:barChart>
      <c:catAx>
        <c:axId val="95815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958156976"/>
        <c:crosses val="autoZero"/>
        <c:auto val="1"/>
        <c:lblAlgn val="ctr"/>
        <c:lblOffset val="100"/>
        <c:noMultiLvlLbl val="0"/>
      </c:catAx>
      <c:valAx>
        <c:axId val="958156976"/>
        <c:scaling>
          <c:orientation val="minMax"/>
          <c:max val="65"/>
          <c:min val="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958158544"/>
        <c:crosses val="autoZero"/>
        <c:crossBetween val="between"/>
        <c:majorUnit val="5"/>
        <c:minorUnit val="1"/>
      </c:valAx>
      <c:spPr>
        <a:noFill/>
        <a:ln w="25400">
          <a:noFill/>
        </a:ln>
        <a:effectLst/>
      </c:spPr>
    </c:plotArea>
    <c:legend>
      <c:legendPos val="b"/>
      <c:legendEntry>
        <c:idx val="0"/>
        <c:txPr>
          <a:bodyPr/>
          <a:lstStyle/>
          <a:p>
            <a:pPr>
              <a:defRPr sz="1400" b="0">
                <a:solidFill>
                  <a:schemeClr val="tx1"/>
                </a:solidFill>
              </a:defRPr>
            </a:pPr>
            <a:endParaRPr lang="da-DK"/>
          </a:p>
        </c:txPr>
      </c:legendEntry>
      <c:legendEntry>
        <c:idx val="1"/>
        <c:txPr>
          <a:bodyPr/>
          <a:lstStyle/>
          <a:p>
            <a:pPr>
              <a:defRPr sz="1400" b="0">
                <a:solidFill>
                  <a:schemeClr val="tx1"/>
                </a:solidFill>
              </a:defRPr>
            </a:pPr>
            <a:endParaRPr lang="da-DK"/>
          </a:p>
        </c:txPr>
      </c:legendEntry>
      <c:legendEntry>
        <c:idx val="2"/>
        <c:txPr>
          <a:bodyPr/>
          <a:lstStyle/>
          <a:p>
            <a:pPr>
              <a:defRPr sz="1400" b="0">
                <a:solidFill>
                  <a:schemeClr val="tx1"/>
                </a:solidFill>
              </a:defRPr>
            </a:pPr>
            <a:endParaRPr lang="da-DK"/>
          </a:p>
        </c:txPr>
      </c:legendEntry>
      <c:layout>
        <c:manualLayout>
          <c:xMode val="edge"/>
          <c:yMode val="edge"/>
          <c:x val="0.31936901638413884"/>
          <c:y val="0.93366129627950167"/>
          <c:w val="0.48060713646464071"/>
          <c:h val="6.1948287046150498E-2"/>
        </c:manualLayout>
      </c:layout>
      <c:overlay val="0"/>
      <c:txPr>
        <a:bodyPr/>
        <a:lstStyle/>
        <a:p>
          <a:pPr>
            <a:defRPr sz="1400" b="0">
              <a:solidFill>
                <a:schemeClr val="tx1"/>
              </a:solidFill>
            </a:defRPr>
          </a:pPr>
          <a:endParaRPr lang="da-DK"/>
        </a:p>
      </c:txPr>
    </c:legend>
    <c:plotVisOnly val="1"/>
    <c:dispBlanksAs val="gap"/>
    <c:showDLblsOverMax val="0"/>
  </c:chart>
  <c:spPr>
    <a:solidFill>
      <a:schemeClr val="bg1"/>
    </a:solid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da-D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32702008588767E-2"/>
          <c:y val="4.9043219562503591E-2"/>
          <c:w val="0.85734116275513739"/>
          <c:h val="0.80059308294124731"/>
        </c:manualLayout>
      </c:layout>
      <c:barChart>
        <c:barDir val="col"/>
        <c:grouping val="stacked"/>
        <c:varyColors val="0"/>
        <c:ser>
          <c:idx val="0"/>
          <c:order val="0"/>
          <c:tx>
            <c:strRef>
              <c:f>'Ark1'!$B$1</c:f>
              <c:strCache>
                <c:ptCount val="1"/>
                <c:pt idx="0">
                  <c:v>1: OIV</c:v>
                </c:pt>
              </c:strCache>
            </c:strRef>
          </c:tx>
          <c:spPr>
            <a:solidFill>
              <a:srgbClr val="3F224F"/>
            </a:solidFill>
            <a:ln>
              <a:noFill/>
            </a:ln>
            <a:effectLst/>
          </c:spPr>
          <c:invertIfNegative val="0"/>
          <c:dLbls>
            <c:dLbl>
              <c:idx val="7"/>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extLst>
                <c:ext xmlns:c16="http://schemas.microsoft.com/office/drawing/2014/chart" uri="{C3380CC4-5D6E-409C-BE32-E72D297353CC}">
                  <c16:uniqueId val="{00000000-BE71-4A6E-82C0-D375E4352F9A}"/>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'Ark1'!$A$2:$A$10</c:f>
              <c:strCache>
                <c:ptCount val="9"/>
                <c:pt idx="0">
                  <c:v>2013</c:v>
                </c:pt>
                <c:pt idx="1">
                  <c:v>2015</c:v>
                </c:pt>
                <c:pt idx="2">
                  <c:v>2017</c:v>
                </c:pt>
                <c:pt idx="3">
                  <c:v>2018</c:v>
                </c:pt>
                <c:pt idx="4">
                  <c:v>2019</c:v>
                </c:pt>
                <c:pt idx="5">
                  <c:v>2020</c:v>
                </c:pt>
                <c:pt idx="6">
                  <c:v>2021</c:v>
                </c:pt>
                <c:pt idx="7">
                  <c:v>2022</c:v>
                </c:pt>
                <c:pt idx="8">
                  <c:v>Q3 2023</c:v>
                </c:pt>
              </c:strCache>
            </c:strRef>
          </c:cat>
          <c:val>
            <c:numRef>
              <c:f>'Ark1'!$B$2:$B$10</c:f>
              <c:numCache>
                <c:formatCode>0.0%</c:formatCode>
                <c:ptCount val="9"/>
                <c:pt idx="0">
                  <c:v>0.36</c:v>
                </c:pt>
                <c:pt idx="1">
                  <c:v>0.17</c:v>
                </c:pt>
                <c:pt idx="2">
                  <c:v>8.1000000000000003E-2</c:v>
                </c:pt>
                <c:pt idx="3">
                  <c:v>6.8000000000000005E-2</c:v>
                </c:pt>
                <c:pt idx="4">
                  <c:v>3.6999999999999998E-2</c:v>
                </c:pt>
                <c:pt idx="5">
                  <c:v>0.03</c:v>
                </c:pt>
                <c:pt idx="6">
                  <c:v>2.1999999999999999E-2</c:v>
                </c:pt>
                <c:pt idx="7">
                  <c:v>2.5000000000000001E-2</c:v>
                </c:pt>
                <c:pt idx="8">
                  <c:v>2.4E-2</c:v>
                </c:pt>
              </c:numCache>
            </c:numRef>
          </c:val>
          <c:extLst>
            <c:ext xmlns:c16="http://schemas.microsoft.com/office/drawing/2014/chart" uri="{C3380CC4-5D6E-409C-BE32-E72D297353CC}">
              <c16:uniqueId val="{00000000-E628-4EBE-A4A3-E8041D1D13DD}"/>
            </c:ext>
          </c:extLst>
        </c:ser>
        <c:ser>
          <c:idx val="1"/>
          <c:order val="1"/>
          <c:tx>
            <c:strRef>
              <c:f>'Ark1'!$C$1</c:f>
              <c:strCache>
                <c:ptCount val="1"/>
                <c:pt idx="0">
                  <c:v>2c: Betydelige svaghedstegn</c:v>
                </c:pt>
              </c:strCache>
            </c:strRef>
          </c:tx>
          <c:spPr>
            <a:solidFill>
              <a:srgbClr val="BCDDC5"/>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'Ark1'!$A$2:$A$10</c:f>
              <c:strCache>
                <c:ptCount val="9"/>
                <c:pt idx="0">
                  <c:v>2013</c:v>
                </c:pt>
                <c:pt idx="1">
                  <c:v>2015</c:v>
                </c:pt>
                <c:pt idx="2">
                  <c:v>2017</c:v>
                </c:pt>
                <c:pt idx="3">
                  <c:v>2018</c:v>
                </c:pt>
                <c:pt idx="4">
                  <c:v>2019</c:v>
                </c:pt>
                <c:pt idx="5">
                  <c:v>2020</c:v>
                </c:pt>
                <c:pt idx="6">
                  <c:v>2021</c:v>
                </c:pt>
                <c:pt idx="7">
                  <c:v>2022</c:v>
                </c:pt>
                <c:pt idx="8">
                  <c:v>Q3 2023</c:v>
                </c:pt>
              </c:strCache>
            </c:strRef>
          </c:cat>
          <c:val>
            <c:numRef>
              <c:f>'Ark1'!$C$2:$C$10</c:f>
              <c:numCache>
                <c:formatCode>0.0%</c:formatCode>
                <c:ptCount val="9"/>
                <c:pt idx="0">
                  <c:v>0.17499999999999999</c:v>
                </c:pt>
                <c:pt idx="1">
                  <c:v>0.15</c:v>
                </c:pt>
                <c:pt idx="2">
                  <c:v>8.2000000000000003E-2</c:v>
                </c:pt>
                <c:pt idx="3">
                  <c:v>6.5000000000000002E-2</c:v>
                </c:pt>
                <c:pt idx="4">
                  <c:v>5.6000000000000001E-2</c:v>
                </c:pt>
                <c:pt idx="5">
                  <c:v>4.8000000000000001E-2</c:v>
                </c:pt>
                <c:pt idx="6">
                  <c:v>3.6999999999999998E-2</c:v>
                </c:pt>
                <c:pt idx="7">
                  <c:v>4.1000000000000002E-2</c:v>
                </c:pt>
                <c:pt idx="8">
                  <c:v>4.7E-2</c:v>
                </c:pt>
              </c:numCache>
            </c:numRef>
          </c:val>
          <c:extLst>
            <c:ext xmlns:c16="http://schemas.microsoft.com/office/drawing/2014/chart" uri="{C3380CC4-5D6E-409C-BE32-E72D297353CC}">
              <c16:uniqueId val="{00000001-E628-4EBE-A4A3-E8041D1D13DD}"/>
            </c:ext>
          </c:extLst>
        </c:ser>
        <c:ser>
          <c:idx val="2"/>
          <c:order val="2"/>
          <c:tx>
            <c:strRef>
              <c:f>'Ark1'!$D$1</c:f>
              <c:strCache>
                <c:ptCount val="1"/>
                <c:pt idx="0">
                  <c:v>2b: Visse svaghedstegn</c:v>
                </c:pt>
              </c:strCache>
            </c:strRef>
          </c:tx>
          <c:spPr>
            <a:solidFill>
              <a:srgbClr val="83C6A9"/>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'Ark1'!$A$2:$A$10</c:f>
              <c:strCache>
                <c:ptCount val="9"/>
                <c:pt idx="0">
                  <c:v>2013</c:v>
                </c:pt>
                <c:pt idx="1">
                  <c:v>2015</c:v>
                </c:pt>
                <c:pt idx="2">
                  <c:v>2017</c:v>
                </c:pt>
                <c:pt idx="3">
                  <c:v>2018</c:v>
                </c:pt>
                <c:pt idx="4">
                  <c:v>2019</c:v>
                </c:pt>
                <c:pt idx="5">
                  <c:v>2020</c:v>
                </c:pt>
                <c:pt idx="6">
                  <c:v>2021</c:v>
                </c:pt>
                <c:pt idx="7">
                  <c:v>2022</c:v>
                </c:pt>
                <c:pt idx="8">
                  <c:v>Q3 2023</c:v>
                </c:pt>
              </c:strCache>
            </c:strRef>
          </c:cat>
          <c:val>
            <c:numRef>
              <c:f>'Ark1'!$D$2:$D$10</c:f>
              <c:numCache>
                <c:formatCode>0.0%</c:formatCode>
                <c:ptCount val="9"/>
                <c:pt idx="0">
                  <c:v>0.21</c:v>
                </c:pt>
                <c:pt idx="1">
                  <c:v>0.26</c:v>
                </c:pt>
                <c:pt idx="2">
                  <c:v>0.247</c:v>
                </c:pt>
                <c:pt idx="3">
                  <c:v>0.28199999999999997</c:v>
                </c:pt>
                <c:pt idx="4">
                  <c:v>0.33900000000000002</c:v>
                </c:pt>
                <c:pt idx="5">
                  <c:v>0.36199999999999999</c:v>
                </c:pt>
                <c:pt idx="6">
                  <c:v>0.34599999999999997</c:v>
                </c:pt>
                <c:pt idx="7">
                  <c:v>0.32200000000000001</c:v>
                </c:pt>
                <c:pt idx="8">
                  <c:v>0.34599999999999997</c:v>
                </c:pt>
              </c:numCache>
            </c:numRef>
          </c:val>
          <c:extLst>
            <c:ext xmlns:c16="http://schemas.microsoft.com/office/drawing/2014/chart" uri="{C3380CC4-5D6E-409C-BE32-E72D297353CC}">
              <c16:uniqueId val="{00000002-E628-4EBE-A4A3-E8041D1D13DD}"/>
            </c:ext>
          </c:extLst>
        </c:ser>
        <c:ser>
          <c:idx val="3"/>
          <c:order val="3"/>
          <c:tx>
            <c:strRef>
              <c:f>'Ark1'!$E$1</c:f>
              <c:strCache>
                <c:ptCount val="1"/>
                <c:pt idx="0">
                  <c:v>3 / 2a: Normal bonitet </c:v>
                </c:pt>
              </c:strCache>
            </c:strRef>
          </c:tx>
          <c:spPr>
            <a:solidFill>
              <a:srgbClr val="04594F"/>
            </a:solidFill>
            <a:ln>
              <a:noFill/>
            </a:ln>
            <a:effectLst/>
          </c:spPr>
          <c:invertIfNegative val="0"/>
          <c:dLbls>
            <c:dLbl>
              <c:idx val="5"/>
              <c:layout>
                <c:manualLayout>
                  <c:x val="7.3465907480391255E-3"/>
                  <c:y val="1.3078191883334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28-4EBE-A4A3-E8041D1D13DD}"/>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'Ark1'!$A$2:$A$10</c:f>
              <c:strCache>
                <c:ptCount val="9"/>
                <c:pt idx="0">
                  <c:v>2013</c:v>
                </c:pt>
                <c:pt idx="1">
                  <c:v>2015</c:v>
                </c:pt>
                <c:pt idx="2">
                  <c:v>2017</c:v>
                </c:pt>
                <c:pt idx="3">
                  <c:v>2018</c:v>
                </c:pt>
                <c:pt idx="4">
                  <c:v>2019</c:v>
                </c:pt>
                <c:pt idx="5">
                  <c:v>2020</c:v>
                </c:pt>
                <c:pt idx="6">
                  <c:v>2021</c:v>
                </c:pt>
                <c:pt idx="7">
                  <c:v>2022</c:v>
                </c:pt>
                <c:pt idx="8">
                  <c:v>Q3 2023</c:v>
                </c:pt>
              </c:strCache>
            </c:strRef>
          </c:cat>
          <c:val>
            <c:numRef>
              <c:f>'Ark1'!$E$2:$E$10</c:f>
              <c:numCache>
                <c:formatCode>0.0%</c:formatCode>
                <c:ptCount val="9"/>
                <c:pt idx="0">
                  <c:v>0.25</c:v>
                </c:pt>
                <c:pt idx="1">
                  <c:v>0.42</c:v>
                </c:pt>
                <c:pt idx="2">
                  <c:v>0.59</c:v>
                </c:pt>
                <c:pt idx="3">
                  <c:v>0.58499999999999996</c:v>
                </c:pt>
                <c:pt idx="4">
                  <c:v>0.56799999999999995</c:v>
                </c:pt>
                <c:pt idx="5">
                  <c:v>0.56000000000000005</c:v>
                </c:pt>
                <c:pt idx="6">
                  <c:v>0.59499999999999997</c:v>
                </c:pt>
                <c:pt idx="7">
                  <c:v>0.61199999999999999</c:v>
                </c:pt>
                <c:pt idx="8">
                  <c:v>0.58299999999999996</c:v>
                </c:pt>
              </c:numCache>
            </c:numRef>
          </c:val>
          <c:extLst>
            <c:ext xmlns:c16="http://schemas.microsoft.com/office/drawing/2014/chart" uri="{C3380CC4-5D6E-409C-BE32-E72D297353CC}">
              <c16:uniqueId val="{00000004-E628-4EBE-A4A3-E8041D1D13DD}"/>
            </c:ext>
          </c:extLst>
        </c:ser>
        <c:dLbls>
          <c:showLegendKey val="0"/>
          <c:showVal val="0"/>
          <c:showCatName val="0"/>
          <c:showSerName val="0"/>
          <c:showPercent val="0"/>
          <c:showBubbleSize val="0"/>
        </c:dLbls>
        <c:gapWidth val="150"/>
        <c:overlap val="100"/>
        <c:serLines>
          <c:spPr>
            <a:ln w="25400" cap="flat" cmpd="sng" algn="ctr">
              <a:solidFill>
                <a:schemeClr val="tx1">
                  <a:lumMod val="65000"/>
                  <a:lumOff val="35000"/>
                </a:schemeClr>
              </a:solidFill>
              <a:prstDash val="dash"/>
              <a:round/>
            </a:ln>
            <a:effectLst/>
          </c:spPr>
        </c:serLines>
        <c:axId val="958160896"/>
        <c:axId val="958161288"/>
      </c:barChart>
      <c:catAx>
        <c:axId val="95816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da-DK"/>
          </a:p>
        </c:txPr>
        <c:crossAx val="958161288"/>
        <c:crosses val="autoZero"/>
        <c:auto val="1"/>
        <c:lblAlgn val="ctr"/>
        <c:lblOffset val="100"/>
        <c:noMultiLvlLbl val="0"/>
      </c:catAx>
      <c:valAx>
        <c:axId val="9581612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a-DK"/>
          </a:p>
        </c:txPr>
        <c:crossAx val="958160896"/>
        <c:crosses val="autoZero"/>
        <c:crossBetween val="between"/>
      </c:valAx>
      <c:spPr>
        <a:noFill/>
        <a:ln>
          <a:noFill/>
        </a:ln>
        <a:effectLst/>
      </c:spPr>
    </c:plotArea>
    <c:legend>
      <c:legendPos val="b"/>
      <c:layout>
        <c:manualLayout>
          <c:xMode val="edge"/>
          <c:yMode val="edge"/>
          <c:x val="0.10783427825351495"/>
          <c:y val="0.93851868656564519"/>
          <c:w val="0.8520636322984958"/>
          <c:h val="6.068819787357088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a:solidFill>
            <a:schemeClr val="tx1"/>
          </a:solidFill>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48298910073676E-2"/>
          <c:y val="4.7696392541085521E-2"/>
          <c:w val="0.92955170108992635"/>
          <c:h val="0.8638810625991673"/>
        </c:manualLayout>
      </c:layout>
      <c:barChart>
        <c:barDir val="col"/>
        <c:grouping val="clustered"/>
        <c:varyColors val="0"/>
        <c:ser>
          <c:idx val="0"/>
          <c:order val="0"/>
          <c:tx>
            <c:strRef>
              <c:f>'Ark1'!$B$1</c:f>
              <c:strCache>
                <c:ptCount val="1"/>
                <c:pt idx="0">
                  <c:v>Renteindtægter</c:v>
                </c:pt>
              </c:strCache>
            </c:strRef>
          </c:tx>
          <c:spPr>
            <a:solidFill>
              <a:srgbClr val="3F224F"/>
            </a:solidFill>
            <a:ln>
              <a:noFill/>
            </a:ln>
            <a:effectLst/>
          </c:spPr>
          <c:invertIfNegative val="0"/>
          <c:dPt>
            <c:idx val="4"/>
            <c:invertIfNegative val="0"/>
            <c:bubble3D val="0"/>
            <c:spPr>
              <a:solidFill>
                <a:srgbClr val="BADDC4"/>
              </a:solidFill>
              <a:ln>
                <a:noFill/>
              </a:ln>
              <a:effectLst/>
            </c:spPr>
            <c:extLst>
              <c:ext xmlns:c16="http://schemas.microsoft.com/office/drawing/2014/chart" uri="{C3380CC4-5D6E-409C-BE32-E72D297353CC}">
                <c16:uniqueId val="{00000001-8E83-489E-8516-2C72D6877D25}"/>
              </c:ext>
            </c:extLst>
          </c:dPt>
          <c:dPt>
            <c:idx val="5"/>
            <c:invertIfNegative val="0"/>
            <c:bubble3D val="0"/>
            <c:spPr>
              <a:solidFill>
                <a:srgbClr val="BADDC4"/>
              </a:solidFill>
              <a:ln>
                <a:noFill/>
              </a:ln>
              <a:effectLst/>
            </c:spPr>
            <c:extLst>
              <c:ext xmlns:c16="http://schemas.microsoft.com/office/drawing/2014/chart" uri="{C3380CC4-5D6E-409C-BE32-E72D297353CC}">
                <c16:uniqueId val="{00000001-9980-4454-9378-E2B90DFF9E29}"/>
              </c:ext>
            </c:extLst>
          </c:dPt>
          <c:dPt>
            <c:idx val="7"/>
            <c:invertIfNegative val="0"/>
            <c:bubble3D val="0"/>
            <c:spPr>
              <a:solidFill>
                <a:srgbClr val="BADDC4"/>
              </a:solidFill>
              <a:ln>
                <a:noFill/>
              </a:ln>
              <a:effectLst/>
            </c:spPr>
            <c:extLst>
              <c:ext xmlns:c16="http://schemas.microsoft.com/office/drawing/2014/chart" uri="{C3380CC4-5D6E-409C-BE32-E72D297353CC}">
                <c16:uniqueId val="{00000005-8E83-489E-8516-2C72D6877D25}"/>
              </c:ext>
            </c:extLst>
          </c:dPt>
          <c:dPt>
            <c:idx val="8"/>
            <c:invertIfNegative val="0"/>
            <c:bubble3D val="0"/>
            <c:spPr>
              <a:solidFill>
                <a:srgbClr val="BADDC4"/>
              </a:solidFill>
              <a:ln>
                <a:noFill/>
              </a:ln>
              <a:effectLst/>
            </c:spPr>
            <c:extLst>
              <c:ext xmlns:c16="http://schemas.microsoft.com/office/drawing/2014/chart" uri="{C3380CC4-5D6E-409C-BE32-E72D297353CC}">
                <c16:uniqueId val="{00000003-9980-4454-9378-E2B90DFF9E29}"/>
              </c:ext>
            </c:extLst>
          </c:dPt>
          <c:dPt>
            <c:idx val="9"/>
            <c:invertIfNegative val="0"/>
            <c:bubble3D val="0"/>
            <c:spPr>
              <a:solidFill>
                <a:srgbClr val="BADDC4"/>
              </a:solidFill>
              <a:ln>
                <a:noFill/>
              </a:ln>
              <a:effectLst/>
            </c:spPr>
            <c:extLst>
              <c:ext xmlns:c16="http://schemas.microsoft.com/office/drawing/2014/chart" uri="{C3380CC4-5D6E-409C-BE32-E72D297353CC}">
                <c16:uniqueId val="{00000004-9980-4454-9378-E2B90DFF9E29}"/>
              </c:ext>
            </c:extLst>
          </c:dPt>
          <c:dPt>
            <c:idx val="12"/>
            <c:invertIfNegative val="0"/>
            <c:bubble3D val="0"/>
            <c:spPr>
              <a:solidFill>
                <a:srgbClr val="BADDC4"/>
              </a:solidFill>
              <a:ln>
                <a:noFill/>
              </a:ln>
              <a:effectLst/>
            </c:spPr>
            <c:extLst>
              <c:ext xmlns:c16="http://schemas.microsoft.com/office/drawing/2014/chart" uri="{C3380CC4-5D6E-409C-BE32-E72D297353CC}">
                <c16:uniqueId val="{0000000A-324B-418A-9D0F-3E2FB12F222A}"/>
              </c:ext>
            </c:extLst>
          </c:dPt>
          <c:dLbls>
            <c:dLbl>
              <c:idx val="9"/>
              <c:layout>
                <c:manualLayout>
                  <c:x val="0"/>
                  <c:y val="1.5344969411555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80-4454-9378-E2B90DFF9E29}"/>
                </c:ext>
              </c:extLst>
            </c:dLbl>
            <c:spPr>
              <a:noFill/>
              <a:ln>
                <a:noFill/>
              </a:ln>
              <a:effectLst/>
            </c:spPr>
            <c:txPr>
              <a:bodyPr wrap="square" lIns="38100" tIns="19050" rIns="38100" bIns="19050" anchor="ctr">
                <a:spAutoFit/>
              </a:bodyPr>
              <a:lstStyle/>
              <a:p>
                <a:pPr>
                  <a:defRPr sz="1200" b="1">
                    <a:solidFill>
                      <a:schemeClr val="tx1"/>
                    </a:solidFill>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'Ark1'!$A$16:$A$30</c:f>
              <c:strCache>
                <c:ptCount val="15"/>
                <c:pt idx="0">
                  <c:v>Q1 2020</c:v>
                </c:pt>
                <c:pt idx="1">
                  <c:v>Q2 2020</c:v>
                </c:pt>
                <c:pt idx="2">
                  <c:v>Q3 2020</c:v>
                </c:pt>
                <c:pt idx="3">
                  <c:v>Q4 2020</c:v>
                </c:pt>
                <c:pt idx="4">
                  <c:v>Q1 2021</c:v>
                </c:pt>
                <c:pt idx="5">
                  <c:v>Q2 2021</c:v>
                </c:pt>
                <c:pt idx="6">
                  <c:v>Q3 2021</c:v>
                </c:pt>
                <c:pt idx="7">
                  <c:v>Q4 2021</c:v>
                </c:pt>
                <c:pt idx="8">
                  <c:v>Q1 2022</c:v>
                </c:pt>
                <c:pt idx="9">
                  <c:v>Q2 2022</c:v>
                </c:pt>
                <c:pt idx="10">
                  <c:v>Q3 2022</c:v>
                </c:pt>
                <c:pt idx="11">
                  <c:v>Q4 2022</c:v>
                </c:pt>
                <c:pt idx="12">
                  <c:v>Q1 2023</c:v>
                </c:pt>
                <c:pt idx="13">
                  <c:v>Q2 2023</c:v>
                </c:pt>
                <c:pt idx="14">
                  <c:v>Q3 2023</c:v>
                </c:pt>
              </c:strCache>
            </c:strRef>
          </c:cat>
          <c:val>
            <c:numRef>
              <c:f>'Ark1'!$B$16:$B$30</c:f>
              <c:numCache>
                <c:formatCode>General</c:formatCode>
                <c:ptCount val="15"/>
                <c:pt idx="0">
                  <c:v>74</c:v>
                </c:pt>
                <c:pt idx="1">
                  <c:v>39</c:v>
                </c:pt>
                <c:pt idx="2">
                  <c:v>31</c:v>
                </c:pt>
                <c:pt idx="3">
                  <c:v>17</c:v>
                </c:pt>
                <c:pt idx="4">
                  <c:v>-15</c:v>
                </c:pt>
                <c:pt idx="5">
                  <c:v>-19</c:v>
                </c:pt>
                <c:pt idx="6">
                  <c:v>10</c:v>
                </c:pt>
                <c:pt idx="7">
                  <c:v>-1</c:v>
                </c:pt>
                <c:pt idx="8">
                  <c:v>-3</c:v>
                </c:pt>
                <c:pt idx="9">
                  <c:v>-32</c:v>
                </c:pt>
                <c:pt idx="10">
                  <c:v>4</c:v>
                </c:pt>
                <c:pt idx="11">
                  <c:v>15</c:v>
                </c:pt>
                <c:pt idx="12">
                  <c:v>-2</c:v>
                </c:pt>
                <c:pt idx="13">
                  <c:v>8</c:v>
                </c:pt>
                <c:pt idx="14">
                  <c:v>13</c:v>
                </c:pt>
              </c:numCache>
            </c:numRef>
          </c:val>
          <c:extLst>
            <c:ext xmlns:c16="http://schemas.microsoft.com/office/drawing/2014/chart" uri="{C3380CC4-5D6E-409C-BE32-E72D297353CC}">
              <c16:uniqueId val="{00000004-7EC8-459C-BB0A-ABFBCE79F487}"/>
            </c:ext>
          </c:extLst>
        </c:ser>
        <c:dLbls>
          <c:showLegendKey val="0"/>
          <c:showVal val="0"/>
          <c:showCatName val="0"/>
          <c:showSerName val="0"/>
          <c:showPercent val="0"/>
          <c:showBubbleSize val="0"/>
        </c:dLbls>
        <c:gapWidth val="55"/>
        <c:overlap val="-27"/>
        <c:axId val="956131408"/>
        <c:axId val="956131800"/>
      </c:barChart>
      <c:catAx>
        <c:axId val="9561314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956131800"/>
        <c:crosses val="autoZero"/>
        <c:auto val="1"/>
        <c:lblAlgn val="ctr"/>
        <c:lblOffset val="100"/>
        <c:noMultiLvlLbl val="0"/>
      </c:catAx>
      <c:valAx>
        <c:axId val="956131800"/>
        <c:scaling>
          <c:orientation val="minMax"/>
          <c:max val="10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956131408"/>
        <c:crosses val="autoZero"/>
        <c:crossBetween val="between"/>
        <c:majorUnit val="10"/>
      </c:valAx>
      <c:spPr>
        <a:noFill/>
        <a:ln w="25400">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da-DK"/>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Status</c:v>
                </c:pt>
              </c:strCache>
            </c:strRef>
          </c:tx>
          <c:spPr>
            <a:solidFill>
              <a:srgbClr val="3F224F"/>
            </a:solidFill>
            <a:ln>
              <a:noFill/>
            </a:ln>
            <a:effectLst/>
          </c:spPr>
          <c:invertIfNegative val="0"/>
          <c:dLbls>
            <c:dLbl>
              <c:idx val="0"/>
              <c:layout>
                <c:manualLayout>
                  <c:x val="0"/>
                  <c:y val="0.4088164389215888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D4-44B7-9415-4F233E74590C}"/>
                </c:ext>
              </c:extLst>
            </c:dLbl>
            <c:dLbl>
              <c:idx val="1"/>
              <c:layout>
                <c:manualLayout>
                  <c:x val="7.0402287168895676E-3"/>
                  <c:y val="0.33842219096513076"/>
                </c:manualLayout>
              </c:layout>
              <c:spPr>
                <a:noFill/>
                <a:ln>
                  <a:noFill/>
                </a:ln>
                <a:effectLst/>
              </c:spPr>
              <c:txPr>
                <a:bodyPr rot="0" spcFirstLastPara="1" vertOverflow="ellipsis" vert="horz" wrap="square" lIns="38100" tIns="19050" rIns="38100" bIns="19050" anchor="ctr" anchorCtr="1">
                  <a:noAutofit/>
                </a:bodyPr>
                <a:lstStyle/>
                <a:p>
                  <a:pPr>
                    <a:defRPr sz="950" b="1" i="0" u="none" strike="noStrike" kern="1200" baseline="0">
                      <a:solidFill>
                        <a:schemeClr val="bg1"/>
                      </a:solidFill>
                      <a:latin typeface="+mn-lt"/>
                      <a:ea typeface="+mn-ea"/>
                      <a:cs typeface="+mn-cs"/>
                    </a:defRPr>
                  </a:pPr>
                  <a:endParaRPr lang="da-DK"/>
                </a:p>
              </c:txPr>
              <c:dLblPos val="outEnd"/>
              <c:showLegendKey val="0"/>
              <c:showVal val="1"/>
              <c:showCatName val="0"/>
              <c:showSerName val="0"/>
              <c:showPercent val="0"/>
              <c:showBubbleSize val="0"/>
              <c:extLst>
                <c:ext xmlns:c15="http://schemas.microsoft.com/office/drawing/2012/chart" uri="{CE6537A1-D6FC-4f65-9D91-7224C49458BB}">
                  <c15:layout>
                    <c:manualLayout>
                      <c:w val="0.18051146430105122"/>
                      <c:h val="0.11873770290850237"/>
                    </c:manualLayout>
                  </c15:layout>
                </c:ext>
                <c:ext xmlns:c16="http://schemas.microsoft.com/office/drawing/2014/chart" uri="{C3380CC4-5D6E-409C-BE32-E72D297353CC}">
                  <c16:uniqueId val="{00000003-E9D4-44B7-9415-4F233E74590C}"/>
                </c:ext>
              </c:extLst>
            </c:dLbl>
            <c:dLbl>
              <c:idx val="2"/>
              <c:layout>
                <c:manualLayout>
                  <c:x val="-4.693485811259869E-3"/>
                  <c:y val="0.3349926832089167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F7-4855-9D86-D050C481C063}"/>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31.12.2021</c:v>
                </c:pt>
                <c:pt idx="1">
                  <c:v>31.12.2022</c:v>
                </c:pt>
                <c:pt idx="2">
                  <c:v>30.09.2023</c:v>
                </c:pt>
              </c:strCache>
            </c:strRef>
          </c:cat>
          <c:val>
            <c:numRef>
              <c:f>'Ark1'!$B$2:$B$4</c:f>
              <c:numCache>
                <c:formatCode>General</c:formatCode>
                <c:ptCount val="3"/>
                <c:pt idx="0">
                  <c:v>63.1</c:v>
                </c:pt>
                <c:pt idx="1">
                  <c:v>60.9</c:v>
                </c:pt>
                <c:pt idx="2">
                  <c:v>59.8</c:v>
                </c:pt>
              </c:numCache>
            </c:numRef>
          </c:val>
          <c:extLst>
            <c:ext xmlns:c16="http://schemas.microsoft.com/office/drawing/2014/chart" uri="{C3380CC4-5D6E-409C-BE32-E72D297353CC}">
              <c16:uniqueId val="{00000000-E9D4-44B7-9415-4F233E74590C}"/>
            </c:ext>
          </c:extLst>
        </c:ser>
        <c:dLbls>
          <c:dLblPos val="inBase"/>
          <c:showLegendKey val="0"/>
          <c:showVal val="1"/>
          <c:showCatName val="0"/>
          <c:showSerName val="0"/>
          <c:showPercent val="0"/>
          <c:showBubbleSize val="0"/>
        </c:dLbls>
        <c:gapWidth val="110"/>
        <c:overlap val="-27"/>
        <c:axId val="159084719"/>
        <c:axId val="159090127"/>
      </c:barChart>
      <c:catAx>
        <c:axId val="15908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1" i="0" u="none" strike="noStrike" kern="1200" baseline="0">
                <a:solidFill>
                  <a:srgbClr val="3F224F"/>
                </a:solidFill>
                <a:latin typeface="+mn-lt"/>
                <a:ea typeface="+mn-ea"/>
                <a:cs typeface="+mn-cs"/>
              </a:defRPr>
            </a:pPr>
            <a:endParaRPr lang="da-DK"/>
          </a:p>
        </c:txPr>
        <c:crossAx val="159090127"/>
        <c:crosses val="autoZero"/>
        <c:auto val="1"/>
        <c:lblAlgn val="ctr"/>
        <c:lblOffset val="100"/>
        <c:noMultiLvlLbl val="0"/>
      </c:catAx>
      <c:valAx>
        <c:axId val="159090127"/>
        <c:scaling>
          <c:orientation val="minMax"/>
          <c:max val="65"/>
          <c:min val="4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50" b="1" i="0" u="none" strike="noStrike" kern="1200" baseline="0">
                <a:solidFill>
                  <a:srgbClr val="3F224F"/>
                </a:solidFill>
                <a:latin typeface="+mn-lt"/>
                <a:ea typeface="+mn-ea"/>
                <a:cs typeface="+mn-cs"/>
              </a:defRPr>
            </a:pPr>
            <a:endParaRPr lang="da-DK"/>
          </a:p>
        </c:txPr>
        <c:crossAx val="159084719"/>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Status pr. ultimo 3. kvartal 2023</c:v>
                </c:pt>
              </c:strCache>
            </c:strRef>
          </c:tx>
          <c:spPr>
            <a:solidFill>
              <a:srgbClr val="3F224F"/>
            </a:solidFill>
            <a:ln>
              <a:noFill/>
            </a:ln>
            <a:effectLst/>
          </c:spPr>
          <c:invertIfNegative val="0"/>
          <c:dLbls>
            <c:dLbl>
              <c:idx val="0"/>
              <c:layout>
                <c:manualLayout>
                  <c:x val="-4.6934858112598265E-3"/>
                  <c:y val="0.215317960107733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AC-49BC-9716-9AE92324C38E}"/>
                </c:ext>
              </c:extLst>
            </c:dLbl>
            <c:dLbl>
              <c:idx val="1"/>
              <c:layout>
                <c:manualLayout>
                  <c:x val="7.0400439339836337E-3"/>
                  <c:y val="0.24167295155820295"/>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8051146430105122"/>
                      <c:h val="0.11873770290850237"/>
                    </c:manualLayout>
                  </c15:layout>
                </c:ext>
                <c:ext xmlns:c16="http://schemas.microsoft.com/office/drawing/2014/chart" uri="{C3380CC4-5D6E-409C-BE32-E72D297353CC}">
                  <c16:uniqueId val="{00000001-2CAC-49BC-9716-9AE92324C38E}"/>
                </c:ext>
              </c:extLst>
            </c:dLbl>
            <c:dLbl>
              <c:idx val="2"/>
              <c:layout>
                <c:manualLayout>
                  <c:x val="0"/>
                  <c:y val="0.245132238965773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0D-4E83-A3AA-898A04724B09}"/>
                </c:ext>
              </c:extLst>
            </c:dLbl>
            <c:spPr>
              <a:noFill/>
              <a:ln>
                <a:noFill/>
              </a:ln>
              <a:effectLst/>
            </c:spPr>
            <c:txPr>
              <a:bodyPr rot="0" spcFirstLastPara="1" vertOverflow="ellipsis" vert="horz" wrap="square" anchor="ctr" anchorCtr="1"/>
              <a:lstStyle/>
              <a:p>
                <a:pPr>
                  <a:defRPr sz="95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31.12.2021</c:v>
                </c:pt>
                <c:pt idx="1">
                  <c:v>31.12.2022</c:v>
                </c:pt>
                <c:pt idx="2">
                  <c:v>30.09.2023</c:v>
                </c:pt>
              </c:strCache>
            </c:strRef>
          </c:cat>
          <c:val>
            <c:numRef>
              <c:f>'Ark1'!$B$2:$B$4</c:f>
              <c:numCache>
                <c:formatCode>General</c:formatCode>
                <c:ptCount val="3"/>
                <c:pt idx="0">
                  <c:v>12.4</c:v>
                </c:pt>
                <c:pt idx="1">
                  <c:v>9.4</c:v>
                </c:pt>
                <c:pt idx="2">
                  <c:v>12.8</c:v>
                </c:pt>
              </c:numCache>
            </c:numRef>
          </c:val>
          <c:extLst>
            <c:ext xmlns:c16="http://schemas.microsoft.com/office/drawing/2014/chart" uri="{C3380CC4-5D6E-409C-BE32-E72D297353CC}">
              <c16:uniqueId val="{00000002-2CAC-49BC-9716-9AE92324C38E}"/>
            </c:ext>
          </c:extLst>
        </c:ser>
        <c:dLbls>
          <c:dLblPos val="inBase"/>
          <c:showLegendKey val="0"/>
          <c:showVal val="1"/>
          <c:showCatName val="0"/>
          <c:showSerName val="0"/>
          <c:showPercent val="0"/>
          <c:showBubbleSize val="0"/>
        </c:dLbls>
        <c:gapWidth val="110"/>
        <c:overlap val="-27"/>
        <c:axId val="159084719"/>
        <c:axId val="159090127"/>
      </c:barChart>
      <c:catAx>
        <c:axId val="15908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1" i="0" u="none" strike="noStrike" kern="1200" baseline="0">
                <a:solidFill>
                  <a:srgbClr val="3F224F"/>
                </a:solidFill>
                <a:latin typeface="+mn-lt"/>
                <a:ea typeface="+mn-ea"/>
                <a:cs typeface="+mn-cs"/>
              </a:defRPr>
            </a:pPr>
            <a:endParaRPr lang="da-DK"/>
          </a:p>
        </c:txPr>
        <c:crossAx val="159090127"/>
        <c:crosses val="autoZero"/>
        <c:auto val="1"/>
        <c:lblAlgn val="ctr"/>
        <c:lblOffset val="100"/>
        <c:noMultiLvlLbl val="0"/>
      </c:catAx>
      <c:valAx>
        <c:axId val="159090127"/>
        <c:scaling>
          <c:orientation val="minMax"/>
          <c:max val="14"/>
          <c:min val="6"/>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50" b="1" i="0" u="none" strike="noStrike" kern="1200" baseline="0">
                <a:solidFill>
                  <a:srgbClr val="3F224F"/>
                </a:solidFill>
                <a:latin typeface="+mn-lt"/>
                <a:ea typeface="+mn-ea"/>
                <a:cs typeface="+mn-cs"/>
              </a:defRPr>
            </a:pPr>
            <a:endParaRPr lang="da-DK"/>
          </a:p>
        </c:txPr>
        <c:crossAx val="159084719"/>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50">
          <a:solidFill>
            <a:schemeClr val="tx1"/>
          </a:solidFill>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Status</c:v>
                </c:pt>
              </c:strCache>
            </c:strRef>
          </c:tx>
          <c:spPr>
            <a:solidFill>
              <a:srgbClr val="3F224F"/>
            </a:solidFill>
            <a:ln>
              <a:noFill/>
            </a:ln>
            <a:effectLst/>
          </c:spPr>
          <c:invertIfNegative val="0"/>
          <c:dLbls>
            <c:dLbl>
              <c:idx val="0"/>
              <c:layout>
                <c:manualLayout>
                  <c:x val="-4.6934858112598048E-3"/>
                  <c:y val="0.224113345508362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21-4F0D-AD98-766E092522E9}"/>
                </c:ext>
              </c:extLst>
            </c:dLbl>
            <c:dLbl>
              <c:idx val="1"/>
              <c:layout>
                <c:manualLayout>
                  <c:x val="2.3465581227239364E-3"/>
                  <c:y val="0.3736037325676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mn-lt"/>
                      <a:ea typeface="+mn-ea"/>
                      <a:cs typeface="+mn-cs"/>
                    </a:defRPr>
                  </a:pPr>
                  <a:endParaRPr lang="da-DK"/>
                </a:p>
              </c:txPr>
              <c:dLblPos val="outEnd"/>
              <c:showLegendKey val="0"/>
              <c:showVal val="1"/>
              <c:showCatName val="0"/>
              <c:showSerName val="0"/>
              <c:showPercent val="0"/>
              <c:showBubbleSize val="0"/>
              <c:extLst>
                <c:ext xmlns:c15="http://schemas.microsoft.com/office/drawing/2012/chart" uri="{CE6537A1-D6FC-4f65-9D91-7224C49458BB}">
                  <c15:layout>
                    <c:manualLayout>
                      <c:w val="0.18051146430105122"/>
                      <c:h val="0.11873770290850237"/>
                    </c:manualLayout>
                  </c15:layout>
                </c:ext>
                <c:ext xmlns:c16="http://schemas.microsoft.com/office/drawing/2014/chart" uri="{C3380CC4-5D6E-409C-BE32-E72D297353CC}">
                  <c16:uniqueId val="{00000001-F321-4F0D-AD98-766E092522E9}"/>
                </c:ext>
              </c:extLst>
            </c:dLbl>
            <c:dLbl>
              <c:idx val="2"/>
              <c:layout>
                <c:manualLayout>
                  <c:x val="0"/>
                  <c:y val="0.297988349923369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DE-4C0B-94A6-1EDD1A8B7C1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31.12.2021</c:v>
                </c:pt>
                <c:pt idx="1">
                  <c:v>31.12.2022</c:v>
                </c:pt>
                <c:pt idx="2">
                  <c:v>30.09.2023</c:v>
                </c:pt>
              </c:strCache>
            </c:strRef>
          </c:cat>
          <c:val>
            <c:numRef>
              <c:f>'Ark1'!$B$2:$B$4</c:f>
              <c:numCache>
                <c:formatCode>0.0</c:formatCode>
                <c:ptCount val="3"/>
                <c:pt idx="0" formatCode="General">
                  <c:v>23.3</c:v>
                </c:pt>
                <c:pt idx="1">
                  <c:v>25.1</c:v>
                </c:pt>
                <c:pt idx="2" formatCode="General">
                  <c:v>24.3</c:v>
                </c:pt>
              </c:numCache>
            </c:numRef>
          </c:val>
          <c:extLst>
            <c:ext xmlns:c16="http://schemas.microsoft.com/office/drawing/2014/chart" uri="{C3380CC4-5D6E-409C-BE32-E72D297353CC}">
              <c16:uniqueId val="{00000002-F321-4F0D-AD98-766E092522E9}"/>
            </c:ext>
          </c:extLst>
        </c:ser>
        <c:dLbls>
          <c:dLblPos val="inBase"/>
          <c:showLegendKey val="0"/>
          <c:showVal val="1"/>
          <c:showCatName val="0"/>
          <c:showSerName val="0"/>
          <c:showPercent val="0"/>
          <c:showBubbleSize val="0"/>
        </c:dLbls>
        <c:gapWidth val="110"/>
        <c:overlap val="-27"/>
        <c:axId val="159084719"/>
        <c:axId val="159090127"/>
      </c:barChart>
      <c:catAx>
        <c:axId val="15908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1" i="0" u="none" strike="noStrike" kern="1200" baseline="0">
                <a:solidFill>
                  <a:srgbClr val="3F224F"/>
                </a:solidFill>
                <a:latin typeface="+mn-lt"/>
                <a:ea typeface="+mn-ea"/>
                <a:cs typeface="+mn-cs"/>
              </a:defRPr>
            </a:pPr>
            <a:endParaRPr lang="da-DK"/>
          </a:p>
        </c:txPr>
        <c:crossAx val="159090127"/>
        <c:crosses val="autoZero"/>
        <c:auto val="1"/>
        <c:lblAlgn val="ctr"/>
        <c:lblOffset val="100"/>
        <c:noMultiLvlLbl val="0"/>
      </c:catAx>
      <c:valAx>
        <c:axId val="159090127"/>
        <c:scaling>
          <c:orientation val="minMax"/>
          <c:max val="26"/>
          <c:min val="18"/>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50" b="1" i="0" u="none" strike="noStrike" kern="1200" baseline="0">
                <a:solidFill>
                  <a:srgbClr val="3F224F"/>
                </a:solidFill>
                <a:latin typeface="+mn-lt"/>
                <a:ea typeface="+mn-ea"/>
                <a:cs typeface="+mn-cs"/>
              </a:defRPr>
            </a:pPr>
            <a:endParaRPr lang="da-DK"/>
          </a:p>
        </c:txPr>
        <c:crossAx val="159084719"/>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77911568814262E-2"/>
          <c:y val="8.9748556281724373E-2"/>
          <c:w val="0.85469374450732816"/>
          <c:h val="0.59085227056204914"/>
        </c:manualLayout>
      </c:layout>
      <c:barChart>
        <c:barDir val="col"/>
        <c:grouping val="clustered"/>
        <c:varyColors val="0"/>
        <c:ser>
          <c:idx val="0"/>
          <c:order val="0"/>
          <c:tx>
            <c:strRef>
              <c:f>'Ark1'!$B$1</c:f>
              <c:strCache>
                <c:ptCount val="1"/>
                <c:pt idx="0">
                  <c:v>Status</c:v>
                </c:pt>
              </c:strCache>
            </c:strRef>
          </c:tx>
          <c:spPr>
            <a:solidFill>
              <a:srgbClr val="3F224F"/>
            </a:solidFill>
            <a:ln>
              <a:noFill/>
            </a:ln>
            <a:effectLst/>
          </c:spPr>
          <c:invertIfNegative val="0"/>
          <c:dLbls>
            <c:dLbl>
              <c:idx val="0"/>
              <c:layout>
                <c:manualLayout>
                  <c:x val="0"/>
                  <c:y val="0.178978022846371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EA-42BC-8742-03CF3DCB643D}"/>
                </c:ext>
              </c:extLst>
            </c:dLbl>
            <c:dLbl>
              <c:idx val="1"/>
              <c:layout>
                <c:manualLayout>
                  <c:x val="-7.0402287168896752E-3"/>
                  <c:y val="0.1204183929293140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9928540754609039"/>
                      <c:h val="0.11192139674708515"/>
                    </c:manualLayout>
                  </c15:layout>
                </c:ext>
                <c:ext xmlns:c16="http://schemas.microsoft.com/office/drawing/2014/chart" uri="{C3380CC4-5D6E-409C-BE32-E72D297353CC}">
                  <c16:uniqueId val="{00000001-8DEA-42BC-8742-03CF3DCB643D}"/>
                </c:ext>
              </c:extLst>
            </c:dLbl>
            <c:spPr>
              <a:noFill/>
              <a:ln>
                <a:noFill/>
              </a:ln>
              <a:effectLst/>
            </c:spPr>
            <c:txPr>
              <a:bodyPr rot="0" spcFirstLastPara="1" vertOverflow="ellipsis" vert="horz" wrap="square" anchor="ctr" anchorCtr="1"/>
              <a:lstStyle/>
              <a:p>
                <a:pPr>
                  <a:defRPr sz="95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31.12.2021</c:v>
                </c:pt>
                <c:pt idx="1">
                  <c:v>31.12.2022</c:v>
                </c:pt>
                <c:pt idx="2">
                  <c:v>30.09.2023</c:v>
                </c:pt>
              </c:strCache>
            </c:strRef>
          </c:cat>
          <c:val>
            <c:numRef>
              <c:f>'Ark1'!$B$2:$B$4</c:f>
              <c:numCache>
                <c:formatCode>General</c:formatCode>
                <c:ptCount val="3"/>
                <c:pt idx="0">
                  <c:v>7.4</c:v>
                </c:pt>
                <c:pt idx="1">
                  <c:v>-1.7</c:v>
                </c:pt>
                <c:pt idx="2">
                  <c:v>2.4</c:v>
                </c:pt>
              </c:numCache>
            </c:numRef>
          </c:val>
          <c:extLst>
            <c:ext xmlns:c16="http://schemas.microsoft.com/office/drawing/2014/chart" uri="{C3380CC4-5D6E-409C-BE32-E72D297353CC}">
              <c16:uniqueId val="{00000002-8DEA-42BC-8742-03CF3DCB643D}"/>
            </c:ext>
          </c:extLst>
        </c:ser>
        <c:dLbls>
          <c:dLblPos val="inBase"/>
          <c:showLegendKey val="0"/>
          <c:showVal val="1"/>
          <c:showCatName val="0"/>
          <c:showSerName val="0"/>
          <c:showPercent val="0"/>
          <c:showBubbleSize val="0"/>
        </c:dLbls>
        <c:gapWidth val="110"/>
        <c:overlap val="-27"/>
        <c:axId val="159084719"/>
        <c:axId val="159090127"/>
      </c:barChart>
      <c:catAx>
        <c:axId val="159084719"/>
        <c:scaling>
          <c:orientation val="minMax"/>
        </c:scaling>
        <c:delete val="1"/>
        <c:axPos val="b"/>
        <c:numFmt formatCode="General" sourceLinked="1"/>
        <c:majorTickMark val="none"/>
        <c:minorTickMark val="none"/>
        <c:tickLblPos val="nextTo"/>
        <c:crossAx val="159090127"/>
        <c:crosses val="autoZero"/>
        <c:auto val="1"/>
        <c:lblAlgn val="ctr"/>
        <c:lblOffset val="100"/>
        <c:noMultiLvlLbl val="0"/>
      </c:catAx>
      <c:valAx>
        <c:axId val="159090127"/>
        <c:scaling>
          <c:orientation val="minMax"/>
          <c:max val="10"/>
          <c:min val="-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50" b="1" i="0" u="none" strike="noStrike" kern="1200" baseline="0">
                <a:solidFill>
                  <a:srgbClr val="3F224F"/>
                </a:solidFill>
                <a:latin typeface="+mn-lt"/>
                <a:ea typeface="+mn-ea"/>
                <a:cs typeface="+mn-cs"/>
              </a:defRPr>
            </a:pPr>
            <a:endParaRPr lang="da-DK"/>
          </a:p>
        </c:txPr>
        <c:crossAx val="159084719"/>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50">
          <a:solidFill>
            <a:schemeClr val="tx1"/>
          </a:solidFill>
        </a:defRPr>
      </a:pPr>
      <a:endParaRPr lang="da-DK"/>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'Ark1'!$A$2:$A$10</cx:f>
        <cx:lvl ptCount="9">
          <cx:pt idx="0">1.-3. kvartal 2022</cx:pt>
          <cx:pt idx="1">Renteindtægter</cx:pt>
          <cx:pt idx="2">Renteudgifter </cx:pt>
          <cx:pt idx="3">Gebyrer og provisioner</cx:pt>
          <cx:pt idx="4">Udgifter person. og adm.</cx:pt>
          <cx:pt idx="5">Af- og nedskrivninger</cx:pt>
          <cx:pt idx="6">Øvrige poster</cx:pt>
          <cx:pt idx="7">Udbytter</cx:pt>
          <cx:pt idx="8">1.-3. kvartal 2023</cx:pt>
        </cx:lvl>
      </cx:strDim>
      <cx:numDim type="val">
        <cx:f>'Ark1'!$B$2:$B$10</cx:f>
        <cx:lvl ptCount="9" formatCode="Standard">
          <cx:pt idx="0">395.30000000000001</cx:pt>
          <cx:pt idx="1">219.80000000000001</cx:pt>
          <cx:pt idx="2">-81.599999999999994</cx:pt>
          <cx:pt idx="3">-50.799999999999997</cx:pt>
          <cx:pt idx="4">-20.300000000000001</cx:pt>
          <cx:pt idx="5">-8.1999999999999993</cx:pt>
          <cx:pt idx="6">-6.7999999999999998</cx:pt>
          <cx:pt idx="7">-6.7000000000000002</cx:pt>
          <cx:pt idx="8">440.69999999999999</cx:pt>
        </cx:lvl>
      </cx:numDim>
    </cx:data>
  </cx:chartData>
  <cx:chart>
    <cx:plotArea>
      <cx:plotAreaRegion>
        <cx:series layoutId="waterfall" uniqueId="{23C55F30-0DC9-46C8-9879-6DBAC02FF5AD}">
          <cx:tx>
            <cx:txData>
              <cx:f>'Ark1'!$B$1</cx:f>
              <cx:v>Serie1</cx:v>
            </cx:txData>
          </cx:tx>
          <cx:spPr>
            <a:solidFill>
              <a:srgbClr val="04594F"/>
            </a:solidFill>
          </cx:spPr>
          <cx:dataPt idx="0">
            <cx:spPr>
              <a:solidFill>
                <a:srgbClr val="3F224F"/>
              </a:solidFill>
            </cx:spPr>
          </cx:dataPt>
          <cx:dataPt idx="1">
            <cx:spPr>
              <a:solidFill>
                <a:srgbClr val="BCDDC5"/>
              </a:solidFill>
            </cx:spPr>
          </cx:dataPt>
          <cx:dataPt idx="2">
            <cx:spPr>
              <a:solidFill>
                <a:srgbClr val="04594F"/>
              </a:solidFill>
            </cx:spPr>
          </cx:dataPt>
          <cx:dataPt idx="3">
            <cx:spPr>
              <a:solidFill>
                <a:srgbClr val="04594F"/>
              </a:solidFill>
            </cx:spPr>
          </cx:dataPt>
          <cx:dataPt idx="4">
            <cx:spPr>
              <a:solidFill>
                <a:srgbClr val="04594F"/>
              </a:solidFill>
            </cx:spPr>
          </cx:dataPt>
          <cx:dataPt idx="5">
            <cx:spPr>
              <a:solidFill>
                <a:srgbClr val="04594F"/>
              </a:solidFill>
            </cx:spPr>
          </cx:dataPt>
          <cx:dataPt idx="6">
            <cx:spPr>
              <a:solidFill>
                <a:srgbClr val="04594F"/>
              </a:solidFill>
            </cx:spPr>
          </cx:dataPt>
          <cx:dataPt idx="7">
            <cx:spPr>
              <a:solidFill>
                <a:srgbClr val="04594F"/>
              </a:solidFill>
            </cx:spPr>
          </cx:dataPt>
          <cx:dataPt idx="8">
            <cx:spPr>
              <a:solidFill>
                <a:srgbClr val="3F224F"/>
              </a:solidFill>
            </cx:spPr>
          </cx:dataPt>
          <cx:dataLabels pos="outEnd">
            <cx:numFmt formatCode="#.##0,0" sourceLinked="0"/>
            <cx:txPr>
              <a:bodyPr vertOverflow="overflow" horzOverflow="overflow" wrap="square" lIns="0" tIns="0" rIns="0" bIns="0"/>
              <a:lstStyle/>
              <a:p>
                <a:pPr algn="ctr" rtl="0">
                  <a:defRPr sz="11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100" b="1">
                  <a:solidFill>
                    <a:schemeClr val="tx1"/>
                  </a:solidFill>
                </a:endParaRPr>
              </a:p>
            </cx:txPr>
            <cx:visibility seriesName="0" categoryName="0" value="1"/>
            <cx:separator>, </cx:separator>
            <cx:dataLabel idx="0">
              <cx:numFmt formatCode="#.##0,0" sourceLinked="0"/>
              <cx:txPr>
                <a:bodyPr vertOverflow="overflow" horzOverflow="overflow" wrap="square" lIns="0" tIns="0" rIns="0" bIns="0"/>
                <a:lstStyle/>
                <a:p>
                  <a:pPr algn="ctr" rtl="0">
                    <a:defRPr sz="1100"/>
                  </a:pPr>
                  <a:r>
                    <a:rPr lang="en-GB" sz="1100">
                      <a:solidFill>
                        <a:schemeClr val="tx1"/>
                      </a:solidFill>
                    </a:rPr>
                    <a:t>395,3</a:t>
                  </a:r>
                </a:p>
              </cx:txPr>
              <cx:visibility seriesName="0" categoryName="0" value="1"/>
              <cx:separator>, </cx:separator>
            </cx:dataLabel>
          </cx:dataLabels>
          <cx:dataId val="0"/>
          <cx:layoutPr>
            <cx:subtotals>
              <cx:idx val="0"/>
              <cx:idx val="8"/>
            </cx:subtotals>
          </cx:layoutPr>
        </cx:series>
      </cx:plotAreaRegion>
      <cx:axis id="0">
        <cx:catScaling gapWidth="0.560000002"/>
        <cx:tickLabels/>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axis id="1">
        <cx:valScaling max="650" min="350"/>
        <cx:majorGridlines/>
        <cx:tickLabels/>
        <cx:spPr>
          <a:ln>
            <a:noFill/>
          </a:ln>
        </cx:spPr>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'Ark1'!$A$2:$A$9</cx:f>
        <cx:lvl ptCount="8">
          <cx:pt idx="0">1.-3. kvartal 2022</cx:pt>
          <cx:pt idx="1">Udlån</cx:pt>
          <cx:pt idx="2">Obligationer</cx:pt>
          <cx:pt idx="3">Kreditinst/centralbanker</cx:pt>
          <cx:pt idx="4">Øvrige </cx:pt>
          <cx:pt idx="5">Afl. fin. instr. mv. </cx:pt>
          <cx:pt idx="6">Indlån </cx:pt>
          <cx:pt idx="7">1.-3. kvartal 2023</cx:pt>
        </cx:lvl>
      </cx:strDim>
      <cx:numDim type="val">
        <cx:f>'Ark1'!$B$2:$B$9</cx:f>
        <cx:lvl ptCount="8" formatCode="Standard">
          <cx:pt idx="0">485.5</cx:pt>
          <cx:pt idx="1">140</cx:pt>
          <cx:pt idx="2">92.400000000000006</cx:pt>
          <cx:pt idx="3">58</cx:pt>
          <cx:pt idx="4">0.80000000000000004</cx:pt>
          <cx:pt idx="5">-14.9</cx:pt>
          <cx:pt idx="6">-139.69999999999999</cx:pt>
          <cx:pt idx="7">623.60000000000002</cx:pt>
        </cx:lvl>
      </cx:numDim>
    </cx:data>
  </cx:chartData>
  <cx:chart>
    <cx:plotArea>
      <cx:plotAreaRegion>
        <cx:series layoutId="waterfall" uniqueId="{23C55F30-0DC9-46C8-9879-6DBAC02FF5AD}">
          <cx:tx>
            <cx:txData>
              <cx:f>'Ark1'!$B$1</cx:f>
              <cx:v>Serie1</cx:v>
            </cx:txData>
          </cx:tx>
          <cx:spPr>
            <a:solidFill>
              <a:srgbClr val="BADDC4"/>
            </a:solidFill>
          </cx:spPr>
          <cx:dataPt idx="0">
            <cx:spPr>
              <a:solidFill>
                <a:srgbClr val="3F224F"/>
              </a:solidFill>
            </cx:spPr>
          </cx:dataPt>
          <cx:dataPt idx="5">
            <cx:spPr>
              <a:solidFill>
                <a:srgbClr val="04594F"/>
              </a:solidFill>
            </cx:spPr>
          </cx:dataPt>
          <cx:dataPt idx="6">
            <cx:spPr>
              <a:solidFill>
                <a:srgbClr val="04594F"/>
              </a:solidFill>
            </cx:spPr>
          </cx:dataPt>
          <cx:dataPt idx="7">
            <cx:spPr>
              <a:solidFill>
                <a:srgbClr val="3F224F"/>
              </a:solidFill>
            </cx:spPr>
          </cx:dataPt>
          <cx:dataLabels pos="outEnd">
            <cx:numFmt formatCode="#.##0,0" sourceLinked="0"/>
            <cx:txPr>
              <a:bodyPr vertOverflow="overflow" horzOverflow="overflow" wrap="square" lIns="0" tIns="0" rIns="0" bIns="0"/>
              <a:lstStyle/>
              <a:p>
                <a:pPr algn="ctr" rtl="0">
                  <a:defRPr sz="11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100" b="1">
                  <a:solidFill>
                    <a:schemeClr val="tx1"/>
                  </a:solidFill>
                </a:endParaRPr>
              </a:p>
            </cx:txPr>
            <cx:visibility seriesName="0" categoryName="0" value="1"/>
            <cx:separator>, </cx:separator>
            <cx:dataLabel idx="0">
              <cx:numFmt formatCode="#.##0,0" sourceLinked="0"/>
              <cx:txPr>
                <a:bodyPr vertOverflow="overflow" horzOverflow="overflow" wrap="square" lIns="0" tIns="0" rIns="0" bIns="0"/>
                <a:lstStyle/>
                <a:p>
                  <a:pPr algn="ctr" rtl="0">
                    <a:defRPr sz="1100"/>
                  </a:pPr>
                  <a:r>
                    <a:rPr lang="en-GB" sz="1100">
                      <a:solidFill>
                        <a:schemeClr val="tx1"/>
                      </a:solidFill>
                    </a:rPr>
                    <a:t>485,5</a:t>
                  </a:r>
                </a:p>
              </cx:txPr>
              <cx:visibility seriesName="0" categoryName="0" value="1"/>
              <cx:separator>, </cx:separator>
            </cx:dataLabel>
            <cx:dataLabel idx="7">
              <cx:numFmt formatCode="#.##0,0" sourceLinked="0"/>
              <cx:visibility seriesName="0" categoryName="0" value="1"/>
              <cx:separator>, </cx:separator>
            </cx:dataLabel>
          </cx:dataLabels>
          <cx:dataId val="0"/>
          <cx:layoutPr>
            <cx:subtotals>
              <cx:idx val="0"/>
              <cx:idx val="7"/>
            </cx:subtotals>
          </cx:layoutPr>
        </cx:series>
      </cx:plotAreaRegion>
      <cx:axis id="0">
        <cx:catScaling gapWidth="0.560000002"/>
        <cx:tickLabels/>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axis id="1">
        <cx:valScaling max="800" min="350"/>
        <cx:majorGridlines/>
        <cx:tickLabels/>
        <cx:spPr>
          <a:ln>
            <a:noFill/>
          </a:ln>
        </cx:spPr>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'Ark1'!$A$2:$A$9</cx:f>
        <cx:lvl ptCount="8">
          <cx:pt idx="0">1.-3. kvartal 2022</cx:pt>
          <cx:pt idx="1">Betalingsformidling</cx:pt>
          <cx:pt idx="2">Værdipapir/depoter</cx:pt>
          <cx:pt idx="3">Lånesagsgebyrer</cx:pt>
          <cx:pt idx="4">Garantiprovision</cx:pt>
          <cx:pt idx="5">Forvaltningsaktivitet</cx:pt>
          <cx:pt idx="6">Øvrige</cx:pt>
          <cx:pt idx="7">1.-3. kvartal 2023</cx:pt>
        </cx:lvl>
      </cx:strDim>
      <cx:numDim type="val">
        <cx:f>'Ark1'!$B$2:$B$9</cx:f>
        <cx:lvl ptCount="8" formatCode="Standard">
          <cx:pt idx="0">502.5</cx:pt>
          <cx:pt idx="1">0.90000000000000002</cx:pt>
          <cx:pt idx="2">-16.899999999999999</cx:pt>
          <cx:pt idx="3">-14.199999999999999</cx:pt>
          <cx:pt idx="4">-8.1999999999999993</cx:pt>
          <cx:pt idx="5">-2.5</cx:pt>
          <cx:pt idx="6">-9.8000000000000007</cx:pt>
          <cx:pt idx="7">451.80000000000001</cx:pt>
        </cx:lvl>
      </cx:numDim>
    </cx:data>
  </cx:chartData>
  <cx:chart>
    <cx:plotArea>
      <cx:plotAreaRegion>
        <cx:series layoutId="waterfall" uniqueId="{23C55F30-0DC9-46C8-9879-6DBAC02FF5AD}">
          <cx:tx>
            <cx:txData>
              <cx:f>'Ark1'!$B$1</cx:f>
              <cx:v>Serie1</cx:v>
            </cx:txData>
          </cx:tx>
          <cx:spPr>
            <a:solidFill>
              <a:srgbClr val="BADDC4"/>
            </a:solidFill>
          </cx:spPr>
          <cx:dataPt idx="0">
            <cx:spPr>
              <a:solidFill>
                <a:srgbClr val="3F224F"/>
              </a:solidFill>
            </cx:spPr>
          </cx:dataPt>
          <cx:dataPt idx="1">
            <cx:spPr>
              <a:solidFill>
                <a:srgbClr val="BADDC4"/>
              </a:solidFill>
            </cx:spPr>
          </cx:dataPt>
          <cx:dataPt idx="2">
            <cx:spPr>
              <a:solidFill>
                <a:srgbClr val="04594F"/>
              </a:solidFill>
            </cx:spPr>
          </cx:dataPt>
          <cx:dataPt idx="3">
            <cx:spPr>
              <a:solidFill>
                <a:srgbClr val="04594F"/>
              </a:solidFill>
            </cx:spPr>
          </cx:dataPt>
          <cx:dataPt idx="4">
            <cx:spPr>
              <a:solidFill>
                <a:srgbClr val="04594F"/>
              </a:solidFill>
            </cx:spPr>
          </cx:dataPt>
          <cx:dataPt idx="5">
            <cx:spPr>
              <a:solidFill>
                <a:srgbClr val="04594F"/>
              </a:solidFill>
            </cx:spPr>
          </cx:dataPt>
          <cx:dataPt idx="6">
            <cx:spPr>
              <a:solidFill>
                <a:srgbClr val="04594F"/>
              </a:solidFill>
            </cx:spPr>
          </cx:dataPt>
          <cx:dataPt idx="7">
            <cx:spPr>
              <a:solidFill>
                <a:srgbClr val="3F224F"/>
              </a:solidFill>
            </cx:spPr>
          </cx:dataPt>
          <cx:dataLabels pos="outEnd">
            <cx:numFmt formatCode="#.##0,0" sourceLinked="0"/>
            <cx:txPr>
              <a:bodyPr vertOverflow="overflow" horzOverflow="overflow" wrap="square" lIns="0" tIns="0" rIns="0" bIns="0"/>
              <a:lstStyle/>
              <a:p>
                <a:pPr algn="ctr" rtl="0">
                  <a:defRPr sz="11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100" b="1">
                  <a:solidFill>
                    <a:schemeClr val="tx1"/>
                  </a:solidFill>
                </a:endParaRPr>
              </a:p>
            </cx:txPr>
            <cx:visibility seriesName="0" categoryName="0" value="1"/>
            <cx:separator>, </cx:separator>
            <cx:dataLabel idx="0">
              <cx:numFmt formatCode="#.##0,0" sourceLinked="0"/>
              <cx:txPr>
                <a:bodyPr vertOverflow="overflow" horzOverflow="overflow" wrap="square" lIns="0" tIns="0" rIns="0" bIns="0"/>
                <a:lstStyle/>
                <a:p>
                  <a:pPr algn="ctr" rtl="0">
                    <a:defRPr sz="1100"/>
                  </a:pPr>
                  <a:r>
                    <a:rPr lang="en-GB" sz="1100">
                      <a:solidFill>
                        <a:schemeClr val="tx1"/>
                      </a:solidFill>
                    </a:rPr>
                    <a:t>502,5</a:t>
                  </a:r>
                </a:p>
              </cx:txPr>
              <cx:visibility seriesName="0" categoryName="0" value="1"/>
              <cx:separator>, </cx:separator>
            </cx:dataLabel>
            <cx:dataLabel idx="7">
              <cx:numFmt formatCode="#.##0,0" sourceLinked="0"/>
              <cx:visibility seriesName="0" categoryName="0" value="1"/>
              <cx:separator>, </cx:separator>
            </cx:dataLabel>
          </cx:dataLabels>
          <cx:dataId val="0"/>
          <cx:layoutPr>
            <cx:subtotals>
              <cx:idx val="0"/>
              <cx:idx val="7"/>
            </cx:subtotals>
          </cx:layoutPr>
        </cx:series>
      </cx:plotAreaRegion>
      <cx:axis id="0">
        <cx:catScaling gapWidth="0.560000002"/>
        <cx:tickLabels/>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axis id="1">
        <cx:valScaling max="550" min="350"/>
        <cx:majorGridlines/>
        <cx:tickLabels/>
        <cx:spPr>
          <a:ln>
            <a:noFill/>
          </a:ln>
        </cx:spPr>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84E7141A-67E0-467D-2452-0209200D20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3DCD9103-D9C3-DFF5-FCCC-C203C9A911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A0A9BD-71CD-45DD-9C74-8045CA2269A8}" type="datetimeFigureOut">
              <a:rPr lang="da-DK" smtClean="0"/>
              <a:t>12-12-2023</a:t>
            </a:fld>
            <a:endParaRPr lang="da-DK"/>
          </a:p>
        </p:txBody>
      </p:sp>
      <p:sp>
        <p:nvSpPr>
          <p:cNvPr id="4" name="Pladsholder til sidefod 3">
            <a:extLst>
              <a:ext uri="{FF2B5EF4-FFF2-40B4-BE49-F238E27FC236}">
                <a16:creationId xmlns:a16="http://schemas.microsoft.com/office/drawing/2014/main" id="{A1290B00-959B-2FB4-7B39-38AC7486A1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EBA139A9-8174-35C9-BF66-66A606AFB9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BDCF76-325E-4A6F-AD15-C73A10F78C5C}" type="slidenum">
              <a:rPr lang="da-DK" smtClean="0"/>
              <a:t>‹nr.›</a:t>
            </a:fld>
            <a:endParaRPr lang="da-DK"/>
          </a:p>
        </p:txBody>
      </p:sp>
    </p:spTree>
    <p:extLst>
      <p:ext uri="{BB962C8B-B14F-4D97-AF65-F5344CB8AC3E}">
        <p14:creationId xmlns:p14="http://schemas.microsoft.com/office/powerpoint/2010/main" val="3495204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F1850-D2CC-4F8C-A769-C65453C26587}" type="datetimeFigureOut">
              <a:rPr lang="en-GB" smtClean="0"/>
              <a:t>12/12/2023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810D4-30AD-460A-A761-7466306FCDE5}" type="slidenum">
              <a:rPr lang="en-GB" smtClean="0"/>
              <a:t>‹nr.›</a:t>
            </a:fld>
            <a:endParaRPr lang="en-GB"/>
          </a:p>
        </p:txBody>
      </p:sp>
    </p:spTree>
    <p:extLst>
      <p:ext uri="{BB962C8B-B14F-4D97-AF65-F5344CB8AC3E}">
        <p14:creationId xmlns:p14="http://schemas.microsoft.com/office/powerpoint/2010/main" val="255196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1</a:t>
            </a:fld>
            <a:endParaRPr lang="en-GB"/>
          </a:p>
        </p:txBody>
      </p:sp>
    </p:spTree>
    <p:extLst>
      <p:ext uri="{BB962C8B-B14F-4D97-AF65-F5344CB8AC3E}">
        <p14:creationId xmlns:p14="http://schemas.microsoft.com/office/powerpoint/2010/main" val="4080659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12</a:t>
            </a:fld>
            <a:endParaRPr lang="en-GB"/>
          </a:p>
        </p:txBody>
      </p:sp>
    </p:spTree>
    <p:extLst>
      <p:ext uri="{BB962C8B-B14F-4D97-AF65-F5344CB8AC3E}">
        <p14:creationId xmlns:p14="http://schemas.microsoft.com/office/powerpoint/2010/main" val="4259776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13</a:t>
            </a:fld>
            <a:endParaRPr lang="en-GB"/>
          </a:p>
        </p:txBody>
      </p:sp>
    </p:spTree>
    <p:extLst>
      <p:ext uri="{BB962C8B-B14F-4D97-AF65-F5344CB8AC3E}">
        <p14:creationId xmlns:p14="http://schemas.microsoft.com/office/powerpoint/2010/main" val="92250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16</a:t>
            </a:fld>
            <a:endParaRPr lang="en-GB"/>
          </a:p>
        </p:txBody>
      </p:sp>
    </p:spTree>
    <p:extLst>
      <p:ext uri="{BB962C8B-B14F-4D97-AF65-F5344CB8AC3E}">
        <p14:creationId xmlns:p14="http://schemas.microsoft.com/office/powerpoint/2010/main" val="316727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810D4-30AD-460A-A761-7466306FCD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65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3</a:t>
            </a:fld>
            <a:endParaRPr lang="en-GB"/>
          </a:p>
        </p:txBody>
      </p:sp>
    </p:spTree>
    <p:extLst>
      <p:ext uri="{BB962C8B-B14F-4D97-AF65-F5344CB8AC3E}">
        <p14:creationId xmlns:p14="http://schemas.microsoft.com/office/powerpoint/2010/main" val="293370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4</a:t>
            </a:fld>
            <a:endParaRPr lang="en-GB"/>
          </a:p>
        </p:txBody>
      </p:sp>
    </p:spTree>
    <p:extLst>
      <p:ext uri="{BB962C8B-B14F-4D97-AF65-F5344CB8AC3E}">
        <p14:creationId xmlns:p14="http://schemas.microsoft.com/office/powerpoint/2010/main" val="316567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6</a:t>
            </a:fld>
            <a:endParaRPr lang="en-GB"/>
          </a:p>
        </p:txBody>
      </p:sp>
    </p:spTree>
    <p:extLst>
      <p:ext uri="{BB962C8B-B14F-4D97-AF65-F5344CB8AC3E}">
        <p14:creationId xmlns:p14="http://schemas.microsoft.com/office/powerpoint/2010/main" val="233942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7</a:t>
            </a:fld>
            <a:endParaRPr lang="en-GB"/>
          </a:p>
        </p:txBody>
      </p:sp>
    </p:spTree>
    <p:extLst>
      <p:ext uri="{BB962C8B-B14F-4D97-AF65-F5344CB8AC3E}">
        <p14:creationId xmlns:p14="http://schemas.microsoft.com/office/powerpoint/2010/main" val="2863441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8</a:t>
            </a:fld>
            <a:endParaRPr lang="en-GB"/>
          </a:p>
        </p:txBody>
      </p:sp>
    </p:spTree>
    <p:extLst>
      <p:ext uri="{BB962C8B-B14F-4D97-AF65-F5344CB8AC3E}">
        <p14:creationId xmlns:p14="http://schemas.microsoft.com/office/powerpoint/2010/main" val="395968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9</a:t>
            </a:fld>
            <a:endParaRPr lang="en-GB"/>
          </a:p>
        </p:txBody>
      </p:sp>
    </p:spTree>
    <p:extLst>
      <p:ext uri="{BB962C8B-B14F-4D97-AF65-F5344CB8AC3E}">
        <p14:creationId xmlns:p14="http://schemas.microsoft.com/office/powerpoint/2010/main" val="261115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810D4-30AD-460A-A761-7466306FCD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061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810D4-30AD-460A-A761-7466306FCD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919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6ABDF52-E372-57B9-6342-5018A9ADA179}"/>
              </a:ext>
            </a:extLst>
          </p:cNvPr>
          <p:cNvSpPr>
            <a:spLocks noGrp="1"/>
          </p:cNvSpPr>
          <p:nvPr>
            <p:ph type="pic" sz="quarter" idx="11"/>
          </p:nvPr>
        </p:nvSpPr>
        <p:spPr>
          <a:xfrm>
            <a:off x="0" y="0"/>
            <a:ext cx="12192000" cy="6858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endParaRPr lang="en-GB"/>
          </a:p>
        </p:txBody>
      </p:sp>
      <p:sp>
        <p:nvSpPr>
          <p:cNvPr id="2" name="Title 1">
            <a:extLst>
              <a:ext uri="{FF2B5EF4-FFF2-40B4-BE49-F238E27FC236}">
                <a16:creationId xmlns:a16="http://schemas.microsoft.com/office/drawing/2014/main" id="{E3694F92-19E4-32BE-51DB-68829084D806}"/>
              </a:ext>
            </a:extLst>
          </p:cNvPr>
          <p:cNvSpPr>
            <a:spLocks noGrp="1"/>
          </p:cNvSpPr>
          <p:nvPr>
            <p:ph type="ctrTitle" hasCustomPrompt="1"/>
          </p:nvPr>
        </p:nvSpPr>
        <p:spPr>
          <a:xfrm>
            <a:off x="744718" y="1002674"/>
            <a:ext cx="8314441" cy="992509"/>
          </a:xfrm>
        </p:spPr>
        <p:txBody>
          <a:bodyPr anchor="t"/>
          <a:lstStyle>
            <a:lvl1pPr algn="l">
              <a:defRPr sz="7000">
                <a:solidFill>
                  <a:schemeClr val="bg1"/>
                </a:solidFill>
              </a:defRPr>
            </a:lvl1pPr>
          </a:lstStyle>
          <a:p>
            <a:r>
              <a:rPr lang="en-US"/>
              <a:t>Investormøde</a:t>
            </a:r>
            <a:endParaRPr lang="en-GB"/>
          </a:p>
        </p:txBody>
      </p:sp>
      <p:sp>
        <p:nvSpPr>
          <p:cNvPr id="11" name="Date Placeholder 10">
            <a:extLst>
              <a:ext uri="{FF2B5EF4-FFF2-40B4-BE49-F238E27FC236}">
                <a16:creationId xmlns:a16="http://schemas.microsoft.com/office/drawing/2014/main" id="{213666D8-5F98-6E4E-1EB3-6C7D6C0ABBDF}"/>
              </a:ext>
            </a:extLst>
          </p:cNvPr>
          <p:cNvSpPr>
            <a:spLocks noGrp="1"/>
          </p:cNvSpPr>
          <p:nvPr>
            <p:ph type="dt" sz="half" idx="10"/>
          </p:nvPr>
        </p:nvSpPr>
        <p:spPr>
          <a:xfrm>
            <a:off x="744717" y="1995183"/>
            <a:ext cx="4656841" cy="365125"/>
          </a:xfrm>
          <a:prstGeom prst="rect">
            <a:avLst/>
          </a:prstGeom>
        </p:spPr>
        <p:txBody>
          <a:bodyPr lIns="0" tIns="0" rIns="0" bIns="0"/>
          <a:lstStyle>
            <a:lvl1pPr>
              <a:defRPr sz="2300">
                <a:solidFill>
                  <a:schemeClr val="accent2"/>
                </a:solidFill>
              </a:defRPr>
            </a:lvl1pPr>
          </a:lstStyle>
          <a:p>
            <a:endParaRPr lang="en-GB"/>
          </a:p>
        </p:txBody>
      </p:sp>
      <p:sp>
        <p:nvSpPr>
          <p:cNvPr id="17" name="Text Placeholder 16">
            <a:extLst>
              <a:ext uri="{FF2B5EF4-FFF2-40B4-BE49-F238E27FC236}">
                <a16:creationId xmlns:a16="http://schemas.microsoft.com/office/drawing/2014/main" id="{76D07DD0-EEF8-31C0-E32B-114C4E53905A}"/>
              </a:ext>
            </a:extLst>
          </p:cNvPr>
          <p:cNvSpPr>
            <a:spLocks noGrp="1"/>
          </p:cNvSpPr>
          <p:nvPr>
            <p:ph type="body" sz="quarter" idx="12"/>
          </p:nvPr>
        </p:nvSpPr>
        <p:spPr>
          <a:xfrm>
            <a:off x="9676800" y="493200"/>
            <a:ext cx="1850400" cy="5544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Klik for at redigere teksttypografierne i masteren</a:t>
            </a:r>
          </a:p>
        </p:txBody>
      </p:sp>
    </p:spTree>
    <p:extLst>
      <p:ext uri="{BB962C8B-B14F-4D97-AF65-F5344CB8AC3E}">
        <p14:creationId xmlns:p14="http://schemas.microsoft.com/office/powerpoint/2010/main" val="1733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ørre overskriftsfelt farvet baggrun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94E3-FFB2-20BB-00BE-CAA29FC5904D}"/>
              </a:ext>
            </a:extLst>
          </p:cNvPr>
          <p:cNvSpPr>
            <a:spLocks noGrp="1"/>
          </p:cNvSpPr>
          <p:nvPr>
            <p:ph type="title"/>
          </p:nvPr>
        </p:nvSpPr>
        <p:spPr>
          <a:xfrm>
            <a:off x="540000" y="486251"/>
            <a:ext cx="5465146" cy="1500811"/>
          </a:xfrm>
        </p:spPr>
        <p:txBody>
          <a:bodyPr/>
          <a:lstStyle>
            <a:lvl1pPr>
              <a:defRPr>
                <a:solidFill>
                  <a:schemeClr val="bg1"/>
                </a:solidFill>
              </a:defRPr>
            </a:lvl1pPr>
          </a:lstStyle>
          <a:p>
            <a:r>
              <a:rPr lang="da-DK"/>
              <a:t>Klik for at redigere titeltypografien i masteren</a:t>
            </a:r>
            <a:endParaRPr lang="en-GB"/>
          </a:p>
        </p:txBody>
      </p:sp>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lvl1pPr>
              <a:defRPr>
                <a:solidFill>
                  <a:schemeClr val="bg1"/>
                </a:solidFill>
              </a:defRPr>
            </a:lvl1p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lvl1pPr>
              <a:defRPr>
                <a:solidFill>
                  <a:schemeClr val="bg1"/>
                </a:solidFill>
              </a:defRPr>
            </a:lvl1pPr>
          </a:lstStyle>
          <a:p>
            <a:fld id="{80C8D7FC-5453-4551-986F-8508D8A43D6D}" type="slidenum">
              <a:rPr lang="en-GB" smtClean="0"/>
              <a:pPr/>
              <a:t>‹nr.›</a:t>
            </a:fld>
            <a:endParaRPr lang="en-GB"/>
          </a:p>
        </p:txBody>
      </p:sp>
      <p:sp>
        <p:nvSpPr>
          <p:cNvPr id="8" name="Pladsholder til indhold 6">
            <a:extLst>
              <a:ext uri="{FF2B5EF4-FFF2-40B4-BE49-F238E27FC236}">
                <a16:creationId xmlns:a16="http://schemas.microsoft.com/office/drawing/2014/main" id="{50060725-6152-4FF8-467B-3467020100C7}"/>
              </a:ext>
            </a:extLst>
          </p:cNvPr>
          <p:cNvSpPr>
            <a:spLocks noGrp="1"/>
          </p:cNvSpPr>
          <p:nvPr>
            <p:ph sz="quarter" idx="13"/>
          </p:nvPr>
        </p:nvSpPr>
        <p:spPr>
          <a:xfrm>
            <a:off x="538164" y="2242037"/>
            <a:ext cx="4684468" cy="37982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pic>
        <p:nvPicPr>
          <p:cNvPr id="9" name="Picture 6">
            <a:extLst>
              <a:ext uri="{FF2B5EF4-FFF2-40B4-BE49-F238E27FC236}">
                <a16:creationId xmlns:a16="http://schemas.microsoft.com/office/drawing/2014/main" id="{E4E157C4-EB66-49F5-B6C1-0488AF0EA8B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10" name="TextBox 15">
            <a:extLst>
              <a:ext uri="{FF2B5EF4-FFF2-40B4-BE49-F238E27FC236}">
                <a16:creationId xmlns:a16="http://schemas.microsoft.com/office/drawing/2014/main" id="{22445DFE-20CC-D76C-6BF7-0916F5DEA342}"/>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11090167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el og indholdsobjekt med ikon">
    <p:bg>
      <p:bgPr>
        <a:solidFill>
          <a:schemeClr val="bg1">
            <a:alpha val="30000"/>
          </a:schemeClr>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07A5C4BB-3AA2-DAA2-C788-A98085CC6EAB}"/>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290C56EF-0E8F-C9FA-83FB-102442092BB2}"/>
              </a:ext>
            </a:extLst>
          </p:cNvPr>
          <p:cNvSpPr>
            <a:spLocks noChangeAspect="1"/>
          </p:cNvSpPr>
          <p:nvPr userDrawn="1"/>
        </p:nvSpPr>
        <p:spPr>
          <a:xfrm>
            <a:off x="10032000" y="2006585"/>
            <a:ext cx="2160000" cy="21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623888" y="1233488"/>
            <a:ext cx="8786812" cy="686751"/>
          </a:xfrm>
        </p:spPr>
        <p:txBody>
          <a:bodyPr/>
          <a:lstStyle>
            <a:lvl1pPr>
              <a:defRPr sz="3200">
                <a:solidFill>
                  <a:schemeClr val="tx1"/>
                </a:solidFill>
              </a:defRPr>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lvl1pPr>
              <a:defRPr>
                <a:solidFill>
                  <a:schemeClr val="tx2"/>
                </a:solidFill>
              </a:defRPr>
            </a:lvl1pPr>
          </a:lstStyle>
          <a:p>
            <a:fld id="{D76DE381-6409-5740-BAEC-BD66A51D168E}" type="datetime1">
              <a:rPr lang="da-DK" smtClean="0"/>
              <a:pPr/>
              <a:t>12-12-2023</a:t>
            </a:fld>
            <a:endParaRPr lang="da-DK"/>
          </a:p>
        </p:txBody>
      </p:sp>
      <p:sp>
        <p:nvSpPr>
          <p:cNvPr id="5" name="Pladsholder til sidefod 4"/>
          <p:cNvSpPr>
            <a:spLocks noGrp="1"/>
          </p:cNvSpPr>
          <p:nvPr>
            <p:ph type="ftr" sz="quarter" idx="11"/>
          </p:nvPr>
        </p:nvSpPr>
        <p:spPr/>
        <p:txBody>
          <a:bodyPr/>
          <a:lstStyle>
            <a:lvl1pPr>
              <a:defRPr>
                <a:solidFill>
                  <a:schemeClr val="tx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8786812" cy="41226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ladsholder til billede 8">
            <a:extLst>
              <a:ext uri="{FF2B5EF4-FFF2-40B4-BE49-F238E27FC236}">
                <a16:creationId xmlns:a16="http://schemas.microsoft.com/office/drawing/2014/main" id="{A00DB6C8-D370-B0AF-771D-E9F087B7A674}"/>
              </a:ext>
            </a:extLst>
          </p:cNvPr>
          <p:cNvSpPr>
            <a:spLocks noGrp="1"/>
          </p:cNvSpPr>
          <p:nvPr>
            <p:ph type="pic" sz="quarter" idx="14"/>
          </p:nvPr>
        </p:nvSpPr>
        <p:spPr>
          <a:xfrm>
            <a:off x="10302000" y="2276585"/>
            <a:ext cx="1620000" cy="1620000"/>
          </a:xfrm>
        </p:spPr>
        <p:txBody>
          <a:bodyPr anchor="ctr" anchorCtr="0"/>
          <a:lstStyle>
            <a:lvl1pPr marL="0" indent="0" algn="ctr">
              <a:buNone/>
              <a:defRPr sz="1200">
                <a:solidFill>
                  <a:schemeClr val="bg2"/>
                </a:solidFill>
              </a:defRPr>
            </a:lvl1pPr>
          </a:lstStyle>
          <a:p>
            <a:r>
              <a:rPr lang="da-DK"/>
              <a:t>Klik på ikonet for at tilføje et billede</a:t>
            </a:r>
            <a:endParaRPr lang="en-GB" dirty="0"/>
          </a:p>
        </p:txBody>
      </p:sp>
      <p:grpSp>
        <p:nvGrpSpPr>
          <p:cNvPr id="3" name="Gruppe 2">
            <a:extLst>
              <a:ext uri="{FF2B5EF4-FFF2-40B4-BE49-F238E27FC236}">
                <a16:creationId xmlns:a16="http://schemas.microsoft.com/office/drawing/2014/main" id="{9269F672-E84B-7308-A289-A814271879BB}"/>
              </a:ext>
            </a:extLst>
          </p:cNvPr>
          <p:cNvGrpSpPr/>
          <p:nvPr userDrawn="1"/>
        </p:nvGrpSpPr>
        <p:grpSpPr>
          <a:xfrm>
            <a:off x="10097870" y="196552"/>
            <a:ext cx="2094129" cy="574822"/>
            <a:chOff x="10097870" y="196552"/>
            <a:chExt cx="2094129" cy="574822"/>
          </a:xfrm>
        </p:grpSpPr>
        <p:sp>
          <p:nvSpPr>
            <p:cNvPr id="7" name="Rektangel 6">
              <a:extLst>
                <a:ext uri="{FF2B5EF4-FFF2-40B4-BE49-F238E27FC236}">
                  <a16:creationId xmlns:a16="http://schemas.microsoft.com/office/drawing/2014/main" id="{3B663D0B-49E2-C89D-98A0-4BF429A6F0A8}"/>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A7C471E1-B1B7-BCA5-D353-AAADD14418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3878983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el og indholdsobjekt med ikon">
    <p:bg>
      <p:bgPr>
        <a:solidFill>
          <a:schemeClr val="bg1">
            <a:alpha val="30000"/>
          </a:schemeClr>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FF6E98F-CCE4-DF0A-A507-1C1A909283FE}"/>
              </a:ext>
            </a:extLst>
          </p:cNvPr>
          <p:cNvSpPr/>
          <p:nvPr userDrawn="1"/>
        </p:nvSpPr>
        <p:spPr>
          <a:xfrm>
            <a:off x="1" y="65700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0" name="Rektangel 9">
            <a:extLst>
              <a:ext uri="{FF2B5EF4-FFF2-40B4-BE49-F238E27FC236}">
                <a16:creationId xmlns:a16="http://schemas.microsoft.com/office/drawing/2014/main" id="{290C56EF-0E8F-C9FA-83FB-102442092BB2}"/>
              </a:ext>
            </a:extLst>
          </p:cNvPr>
          <p:cNvSpPr>
            <a:spLocks noChangeAspect="1"/>
          </p:cNvSpPr>
          <p:nvPr userDrawn="1"/>
        </p:nvSpPr>
        <p:spPr>
          <a:xfrm>
            <a:off x="10032000" y="2006585"/>
            <a:ext cx="2160000" cy="21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Titel 1"/>
          <p:cNvSpPr>
            <a:spLocks noGrp="1"/>
          </p:cNvSpPr>
          <p:nvPr>
            <p:ph type="title"/>
          </p:nvPr>
        </p:nvSpPr>
        <p:spPr>
          <a:xfrm>
            <a:off x="623888" y="1233488"/>
            <a:ext cx="8786812" cy="686751"/>
          </a:xfrm>
        </p:spPr>
        <p:txBody>
          <a:bodyPr/>
          <a:lstStyle>
            <a:lvl1pPr>
              <a:defRPr sz="3200">
                <a:solidFill>
                  <a:schemeClr val="tx1"/>
                </a:solidFill>
              </a:defRPr>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lvl1pPr>
              <a:defRPr>
                <a:solidFill>
                  <a:schemeClr val="tx2"/>
                </a:solidFill>
              </a:defRPr>
            </a:lvl1pPr>
          </a:lstStyle>
          <a:p>
            <a:fld id="{D76DE381-6409-5740-BAEC-BD66A51D168E}" type="datetime1">
              <a:rPr lang="da-DK" smtClean="0"/>
              <a:pPr/>
              <a:t>12-12-2023</a:t>
            </a:fld>
            <a:endParaRPr lang="da-DK"/>
          </a:p>
        </p:txBody>
      </p:sp>
      <p:sp>
        <p:nvSpPr>
          <p:cNvPr id="5" name="Pladsholder til sidefod 4"/>
          <p:cNvSpPr>
            <a:spLocks noGrp="1"/>
          </p:cNvSpPr>
          <p:nvPr>
            <p:ph type="ftr" sz="quarter" idx="11"/>
          </p:nvPr>
        </p:nvSpPr>
        <p:spPr/>
        <p:txBody>
          <a:bodyPr/>
          <a:lstStyle>
            <a:lvl1pPr>
              <a:defRPr>
                <a:solidFill>
                  <a:schemeClr val="tx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8786812" cy="41226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ladsholder til billede 8">
            <a:extLst>
              <a:ext uri="{FF2B5EF4-FFF2-40B4-BE49-F238E27FC236}">
                <a16:creationId xmlns:a16="http://schemas.microsoft.com/office/drawing/2014/main" id="{A00DB6C8-D370-B0AF-771D-E9F087B7A674}"/>
              </a:ext>
            </a:extLst>
          </p:cNvPr>
          <p:cNvSpPr>
            <a:spLocks noGrp="1"/>
          </p:cNvSpPr>
          <p:nvPr>
            <p:ph type="pic" sz="quarter" idx="14"/>
          </p:nvPr>
        </p:nvSpPr>
        <p:spPr>
          <a:xfrm>
            <a:off x="10302000" y="2276585"/>
            <a:ext cx="1620000" cy="1620000"/>
          </a:xfrm>
        </p:spPr>
        <p:txBody>
          <a:bodyPr anchor="ctr" anchorCtr="0"/>
          <a:lstStyle>
            <a:lvl1pPr marL="0" indent="0" algn="ctr">
              <a:buNone/>
              <a:defRPr sz="1200">
                <a:solidFill>
                  <a:schemeClr val="bg1"/>
                </a:solidFill>
              </a:defRPr>
            </a:lvl1pPr>
          </a:lstStyle>
          <a:p>
            <a:r>
              <a:rPr lang="da-DK"/>
              <a:t>Klik på ikonet for at tilføje et billede</a:t>
            </a:r>
            <a:endParaRPr lang="en-GB" dirty="0"/>
          </a:p>
        </p:txBody>
      </p:sp>
      <p:grpSp>
        <p:nvGrpSpPr>
          <p:cNvPr id="3" name="Gruppe 2">
            <a:extLst>
              <a:ext uri="{FF2B5EF4-FFF2-40B4-BE49-F238E27FC236}">
                <a16:creationId xmlns:a16="http://schemas.microsoft.com/office/drawing/2014/main" id="{9269F672-E84B-7308-A289-A814271879BB}"/>
              </a:ext>
            </a:extLst>
          </p:cNvPr>
          <p:cNvGrpSpPr/>
          <p:nvPr userDrawn="1"/>
        </p:nvGrpSpPr>
        <p:grpSpPr>
          <a:xfrm>
            <a:off x="10097870" y="196552"/>
            <a:ext cx="2094129" cy="574822"/>
            <a:chOff x="10097870" y="196552"/>
            <a:chExt cx="2094129" cy="574822"/>
          </a:xfrm>
        </p:grpSpPr>
        <p:sp>
          <p:nvSpPr>
            <p:cNvPr id="7" name="Rektangel 6">
              <a:extLst>
                <a:ext uri="{FF2B5EF4-FFF2-40B4-BE49-F238E27FC236}">
                  <a16:creationId xmlns:a16="http://schemas.microsoft.com/office/drawing/2014/main" id="{3B663D0B-49E2-C89D-98A0-4BF429A6F0A8}"/>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A7C471E1-B1B7-BCA5-D353-AAADD14418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7730344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kst og billede indholdsobjekt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0D916AC-811F-CC01-7D07-5808CDE56180}"/>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accent2"/>
                </a:solidFill>
              </a:defRPr>
            </a:lvl1pPr>
          </a:lstStyle>
          <a:p>
            <a:fld id="{ED280B4D-8722-414F-942E-84382C816727}" type="datetime1">
              <a:rPr lang="da-DK" smtClean="0"/>
              <a:pPr/>
              <a:t>12-12-2023</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Pladsholder til billede 10">
            <a:extLst>
              <a:ext uri="{FF2B5EF4-FFF2-40B4-BE49-F238E27FC236}">
                <a16:creationId xmlns:a16="http://schemas.microsoft.com/office/drawing/2014/main" id="{3CB098DE-8244-AAE0-44CB-F9EE52C85511}"/>
              </a:ext>
            </a:extLst>
          </p:cNvPr>
          <p:cNvSpPr>
            <a:spLocks noGrp="1"/>
          </p:cNvSpPr>
          <p:nvPr>
            <p:ph type="pic" sz="quarter" idx="14"/>
          </p:nvPr>
        </p:nvSpPr>
        <p:spPr>
          <a:xfrm>
            <a:off x="6327775" y="2097088"/>
            <a:ext cx="5205413" cy="3527425"/>
          </a:xfrm>
        </p:spPr>
        <p:txBody>
          <a:bodyPr/>
          <a:lstStyle/>
          <a:p>
            <a:r>
              <a:rPr lang="da-DK"/>
              <a:t>Klik på ikonet for at tilføje et billede</a:t>
            </a:r>
            <a:endParaRPr lang="en-GB" dirty="0"/>
          </a:p>
        </p:txBody>
      </p:sp>
      <p:grpSp>
        <p:nvGrpSpPr>
          <p:cNvPr id="3" name="Gruppe 2">
            <a:extLst>
              <a:ext uri="{FF2B5EF4-FFF2-40B4-BE49-F238E27FC236}">
                <a16:creationId xmlns:a16="http://schemas.microsoft.com/office/drawing/2014/main" id="{68975E64-6DE2-FFB5-6BB2-287DA9A53A2C}"/>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683DA9BF-E960-723C-F30C-37F7E8C1FC74}"/>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A01919F4-CD2A-16F4-47B9-6393D950EE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5210900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kst og diagram indholdsobjekte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355817D-C063-AA99-C73E-AA48EBA9B581}"/>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accent2"/>
                </a:solidFill>
              </a:defRPr>
            </a:lvl1pPr>
          </a:lstStyle>
          <a:p>
            <a:fld id="{5B200993-DCAB-3A47-8A21-78FB69E9540A}" type="datetime1">
              <a:rPr lang="da-DK" smtClean="0"/>
              <a:pPr/>
              <a:t>12-12-2023</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ladsholder til diagram 9">
            <a:extLst>
              <a:ext uri="{FF2B5EF4-FFF2-40B4-BE49-F238E27FC236}">
                <a16:creationId xmlns:a16="http://schemas.microsoft.com/office/drawing/2014/main" id="{0A617C21-E80C-9E60-24A9-FDBDDE7D4AA7}"/>
              </a:ext>
            </a:extLst>
          </p:cNvPr>
          <p:cNvSpPr>
            <a:spLocks noGrp="1"/>
          </p:cNvSpPr>
          <p:nvPr>
            <p:ph type="chart" sz="quarter" idx="14"/>
          </p:nvPr>
        </p:nvSpPr>
        <p:spPr>
          <a:xfrm>
            <a:off x="6336918" y="2097088"/>
            <a:ext cx="5196269" cy="3527425"/>
          </a:xfrm>
        </p:spPr>
        <p:txBody>
          <a:bodyPr/>
          <a:lstStyle/>
          <a:p>
            <a:r>
              <a:rPr lang="da-DK"/>
              <a:t>Klik på ikonet for at tilføje et diagram</a:t>
            </a:r>
            <a:endParaRPr lang="en-GB"/>
          </a:p>
        </p:txBody>
      </p:sp>
      <p:grpSp>
        <p:nvGrpSpPr>
          <p:cNvPr id="3" name="Gruppe 2">
            <a:extLst>
              <a:ext uri="{FF2B5EF4-FFF2-40B4-BE49-F238E27FC236}">
                <a16:creationId xmlns:a16="http://schemas.microsoft.com/office/drawing/2014/main" id="{D56D6AED-915D-B08A-EE34-D3007D2B5427}"/>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FE861F13-05E2-25AD-0D31-2FCF910EFA4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B0D47A29-D5AB-6493-82C6-A9F3A0468F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6836645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kst og video indholdsobjekte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2E473C86-C97C-8469-FF14-85C71E8FFA2E}"/>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accent2"/>
                </a:solidFill>
              </a:defRPr>
            </a:lvl1pPr>
          </a:lstStyle>
          <a:p>
            <a:fld id="{2D5E04FD-0EA3-6D4E-875F-675ACC532312}" type="datetime1">
              <a:rPr lang="da-DK" smtClean="0"/>
              <a:pPr/>
              <a:t>12-12-2023</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medieklip 3">
            <a:extLst>
              <a:ext uri="{FF2B5EF4-FFF2-40B4-BE49-F238E27FC236}">
                <a16:creationId xmlns:a16="http://schemas.microsoft.com/office/drawing/2014/main" id="{D93B67CE-115F-C60F-046B-E2A702D63F57}"/>
              </a:ext>
            </a:extLst>
          </p:cNvPr>
          <p:cNvSpPr>
            <a:spLocks noGrp="1"/>
          </p:cNvSpPr>
          <p:nvPr>
            <p:ph type="media" sz="quarter" idx="14"/>
          </p:nvPr>
        </p:nvSpPr>
        <p:spPr>
          <a:xfrm>
            <a:off x="6337426" y="2097088"/>
            <a:ext cx="5195762" cy="3527425"/>
          </a:xfrm>
        </p:spPr>
        <p:txBody>
          <a:bodyPr/>
          <a:lstStyle/>
          <a:p>
            <a:r>
              <a:rPr lang="da-DK"/>
              <a:t>Klik på ikonet for at tilføje et medie</a:t>
            </a:r>
            <a:endParaRPr lang="en-GB"/>
          </a:p>
        </p:txBody>
      </p:sp>
      <p:grpSp>
        <p:nvGrpSpPr>
          <p:cNvPr id="3" name="Gruppe 2">
            <a:extLst>
              <a:ext uri="{FF2B5EF4-FFF2-40B4-BE49-F238E27FC236}">
                <a16:creationId xmlns:a16="http://schemas.microsoft.com/office/drawing/2014/main" id="{71A5D91A-14E8-534C-811E-5C3D0B08322A}"/>
              </a:ext>
            </a:extLst>
          </p:cNvPr>
          <p:cNvGrpSpPr/>
          <p:nvPr userDrawn="1"/>
        </p:nvGrpSpPr>
        <p:grpSpPr>
          <a:xfrm>
            <a:off x="10097870" y="196552"/>
            <a:ext cx="2094129" cy="574822"/>
            <a:chOff x="10097870" y="196552"/>
            <a:chExt cx="2094129" cy="574822"/>
          </a:xfrm>
        </p:grpSpPr>
        <p:sp>
          <p:nvSpPr>
            <p:cNvPr id="8" name="Rektangel 7">
              <a:extLst>
                <a:ext uri="{FF2B5EF4-FFF2-40B4-BE49-F238E27FC236}">
                  <a16:creationId xmlns:a16="http://schemas.microsoft.com/office/drawing/2014/main" id="{96316310-E1C1-B556-A13A-439EC5C834D5}"/>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722D2389-B507-4033-48E6-C0B10BE17A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9238069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Billede med billedtekst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95023A-6FDD-9CCD-9A81-DB4F9CD67398}"/>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accent2"/>
                </a:solidFill>
              </a:defRPr>
            </a:lvl1pPr>
          </a:lstStyle>
          <a:p>
            <a:fld id="{1729CF11-B9EA-D84E-8471-7F61E0D31E8D}" type="datetime1">
              <a:rPr lang="da-DK" smtClean="0"/>
              <a:pPr/>
              <a:t>12-12-2023</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a:p>
        </p:txBody>
      </p:sp>
      <p:grpSp>
        <p:nvGrpSpPr>
          <p:cNvPr id="8" name="Gruppe 7">
            <a:extLst>
              <a:ext uri="{FF2B5EF4-FFF2-40B4-BE49-F238E27FC236}">
                <a16:creationId xmlns:a16="http://schemas.microsoft.com/office/drawing/2014/main" id="{54A5F497-AFAB-0F1B-08F7-9398A54F1018}"/>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7AA65138-E36F-7F1C-AE01-F77509227FCD}"/>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82C542EC-61FA-6D18-915C-AF184CA9BA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9294798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2a_Billede med billedteks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3FE98EA-FFE3-8CD7-81B2-6A42831C3F67}"/>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0"/>
            <a:ext cx="7008812"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accent2"/>
                </a:solidFill>
              </a:defRPr>
            </a:lvl1pPr>
          </a:lstStyle>
          <a:p>
            <a:fld id="{1EFA1330-F4A1-C54F-8999-D0D986E0063D}" type="datetime1">
              <a:rPr lang="da-DK" smtClean="0"/>
              <a:pPr/>
              <a:t>12-12-2023</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a:p>
        </p:txBody>
      </p:sp>
    </p:spTree>
    <p:extLst>
      <p:ext uri="{BB962C8B-B14F-4D97-AF65-F5344CB8AC3E}">
        <p14:creationId xmlns:p14="http://schemas.microsoft.com/office/powerpoint/2010/main" val="18995843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1_2a_Billede med billedteks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D3021D-CEE0-337C-8A3C-17F3C08D747C}"/>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635773" y="1233488"/>
            <a:ext cx="6304854"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7689410" y="0"/>
            <a:ext cx="4502590"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6304854"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accent2"/>
                </a:solidFill>
              </a:defRPr>
            </a:lvl1pPr>
          </a:lstStyle>
          <a:p>
            <a:fld id="{1EFA1330-F4A1-C54F-8999-D0D986E0063D}" type="datetime1">
              <a:rPr lang="da-DK" smtClean="0"/>
              <a:pPr/>
              <a:t>12-12-2023</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a:p>
        </p:txBody>
      </p:sp>
      <p:sp>
        <p:nvSpPr>
          <p:cNvPr id="9" name="Tekstfelt 8">
            <a:extLst>
              <a:ext uri="{FF2B5EF4-FFF2-40B4-BE49-F238E27FC236}">
                <a16:creationId xmlns:a16="http://schemas.microsoft.com/office/drawing/2014/main" id="{8532FE61-3967-A976-6F1B-6CA48FAD8478}"/>
              </a:ext>
            </a:extLst>
          </p:cNvPr>
          <p:cNvSpPr txBox="1"/>
          <p:nvPr userDrawn="1"/>
        </p:nvSpPr>
        <p:spPr>
          <a:xfrm>
            <a:off x="2556588" y="8164286"/>
            <a:ext cx="184731" cy="369332"/>
          </a:xfrm>
          <a:prstGeom prst="rect">
            <a:avLst/>
          </a:prstGeom>
          <a:noFill/>
        </p:spPr>
        <p:txBody>
          <a:bodyPr wrap="none" rtlCol="0">
            <a:spAutoFit/>
          </a:bodyPr>
          <a:lstStyle/>
          <a:p>
            <a:endParaRPr lang="da-DK" dirty="0"/>
          </a:p>
        </p:txBody>
      </p:sp>
    </p:spTree>
    <p:extLst>
      <p:ext uri="{BB962C8B-B14F-4D97-AF65-F5344CB8AC3E}">
        <p14:creationId xmlns:p14="http://schemas.microsoft.com/office/powerpoint/2010/main" val="2423782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ekst-billede indholdsobjekter – lys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ED280B4D-8722-414F-942E-84382C816727}" type="datetime1">
              <a:rPr lang="da-DK" smtClean="0"/>
              <a:t>12-12-2023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Pladsholder til billede 10">
            <a:extLst>
              <a:ext uri="{FF2B5EF4-FFF2-40B4-BE49-F238E27FC236}">
                <a16:creationId xmlns:a16="http://schemas.microsoft.com/office/drawing/2014/main" id="{3CB098DE-8244-AAE0-44CB-F9EE52C85511}"/>
              </a:ext>
            </a:extLst>
          </p:cNvPr>
          <p:cNvSpPr>
            <a:spLocks noGrp="1"/>
          </p:cNvSpPr>
          <p:nvPr>
            <p:ph type="pic" sz="quarter" idx="14"/>
          </p:nvPr>
        </p:nvSpPr>
        <p:spPr>
          <a:xfrm>
            <a:off x="6327775" y="2097088"/>
            <a:ext cx="5205413" cy="3527425"/>
          </a:xfrm>
        </p:spPr>
        <p:txBody>
          <a:bodyPr/>
          <a:lstStyle/>
          <a:p>
            <a:r>
              <a:rPr lang="da-DK"/>
              <a:t>Klik på ikonet for at tilføje et billede</a:t>
            </a:r>
            <a:endParaRPr lang="en-GB" dirty="0"/>
          </a:p>
        </p:txBody>
      </p:sp>
      <p:grpSp>
        <p:nvGrpSpPr>
          <p:cNvPr id="3" name="Gruppe 2">
            <a:extLst>
              <a:ext uri="{FF2B5EF4-FFF2-40B4-BE49-F238E27FC236}">
                <a16:creationId xmlns:a16="http://schemas.microsoft.com/office/drawing/2014/main" id="{E5317FEC-F567-BFFF-E8F5-5EB10E401506}"/>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4F756A1D-8053-AA26-2910-61B351B3F0D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30B7E59C-2DED-5BAF-7F22-C2D03C0C79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4679173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kst -diagram indholdsobjekter – lys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5B200993-DCAB-3A47-8A21-78FB69E9540A}" type="datetime1">
              <a:rPr lang="da-DK" smtClean="0"/>
              <a:t>12-12-2023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ladsholder til diagram 9">
            <a:extLst>
              <a:ext uri="{FF2B5EF4-FFF2-40B4-BE49-F238E27FC236}">
                <a16:creationId xmlns:a16="http://schemas.microsoft.com/office/drawing/2014/main" id="{0A617C21-E80C-9E60-24A9-FDBDDE7D4AA7}"/>
              </a:ext>
            </a:extLst>
          </p:cNvPr>
          <p:cNvSpPr>
            <a:spLocks noGrp="1"/>
          </p:cNvSpPr>
          <p:nvPr>
            <p:ph type="chart" sz="quarter" idx="14"/>
          </p:nvPr>
        </p:nvSpPr>
        <p:spPr>
          <a:xfrm>
            <a:off x="6292850" y="2097088"/>
            <a:ext cx="5240338" cy="3527425"/>
          </a:xfrm>
        </p:spPr>
        <p:txBody>
          <a:bodyPr/>
          <a:lstStyle/>
          <a:p>
            <a:r>
              <a:rPr lang="da-DK"/>
              <a:t>Klik på ikonet for at tilføje et diagram</a:t>
            </a:r>
            <a:endParaRPr lang="en-GB"/>
          </a:p>
        </p:txBody>
      </p:sp>
      <p:grpSp>
        <p:nvGrpSpPr>
          <p:cNvPr id="3" name="Gruppe 2">
            <a:extLst>
              <a:ext uri="{FF2B5EF4-FFF2-40B4-BE49-F238E27FC236}">
                <a16:creationId xmlns:a16="http://schemas.microsoft.com/office/drawing/2014/main" id="{26DF3317-CD2D-3B8B-7C24-C5039D00B140}"/>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A31B3429-93B9-2DCB-41E9-4AA9AC189AB9}"/>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3119B255-302A-F7C0-E8A8-3B754ADFCA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43555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underoverskrift 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8" name="Pladsholder til indhold 6">
            <a:extLst>
              <a:ext uri="{FF2B5EF4-FFF2-40B4-BE49-F238E27FC236}">
                <a16:creationId xmlns:a16="http://schemas.microsoft.com/office/drawing/2014/main" id="{50060725-6152-4FF8-467B-3467020100C7}"/>
              </a:ext>
            </a:extLst>
          </p:cNvPr>
          <p:cNvSpPr>
            <a:spLocks noGrp="1"/>
          </p:cNvSpPr>
          <p:nvPr>
            <p:ph sz="quarter" idx="13"/>
          </p:nvPr>
        </p:nvSpPr>
        <p:spPr>
          <a:xfrm>
            <a:off x="538164" y="2242037"/>
            <a:ext cx="4684468" cy="379827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5" name="Titel 4">
            <a:extLst>
              <a:ext uri="{FF2B5EF4-FFF2-40B4-BE49-F238E27FC236}">
                <a16:creationId xmlns:a16="http://schemas.microsoft.com/office/drawing/2014/main" id="{481C0060-4CE8-DA2F-DB3E-45D8CAB954FD}"/>
              </a:ext>
            </a:extLst>
          </p:cNvPr>
          <p:cNvSpPr>
            <a:spLocks noGrp="1"/>
          </p:cNvSpPr>
          <p:nvPr>
            <p:ph type="title"/>
          </p:nvPr>
        </p:nvSpPr>
        <p:spPr>
          <a:xfrm>
            <a:off x="540000" y="486251"/>
            <a:ext cx="8520812" cy="603995"/>
          </a:xfrm>
        </p:spPr>
        <p:txBody>
          <a:bodyPr/>
          <a:lstStyle/>
          <a:p>
            <a:r>
              <a:rPr lang="da-DK"/>
              <a:t>Klik for at redigere titeltypografien i masteren</a:t>
            </a:r>
            <a:endParaRPr lang="en-GB"/>
          </a:p>
        </p:txBody>
      </p:sp>
      <p:sp>
        <p:nvSpPr>
          <p:cNvPr id="9" name="Text Placeholder 2">
            <a:extLst>
              <a:ext uri="{FF2B5EF4-FFF2-40B4-BE49-F238E27FC236}">
                <a16:creationId xmlns:a16="http://schemas.microsoft.com/office/drawing/2014/main" id="{DCD831DE-F591-5AFD-BFC8-F82969A089E5}"/>
              </a:ext>
            </a:extLst>
          </p:cNvPr>
          <p:cNvSpPr>
            <a:spLocks noGrp="1"/>
          </p:cNvSpPr>
          <p:nvPr>
            <p:ph type="body" idx="1"/>
          </p:nvPr>
        </p:nvSpPr>
        <p:spPr>
          <a:xfrm>
            <a:off x="538163" y="1164541"/>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16661844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kst-video indholdsobjekter – lys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2D5E04FD-0EA3-6D4E-875F-675ACC532312}" type="datetime1">
              <a:rPr lang="da-DK" smtClean="0"/>
              <a:t>12-12-2023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medieklip 3">
            <a:extLst>
              <a:ext uri="{FF2B5EF4-FFF2-40B4-BE49-F238E27FC236}">
                <a16:creationId xmlns:a16="http://schemas.microsoft.com/office/drawing/2014/main" id="{D93B67CE-115F-C60F-046B-E2A702D63F57}"/>
              </a:ext>
            </a:extLst>
          </p:cNvPr>
          <p:cNvSpPr>
            <a:spLocks noGrp="1"/>
          </p:cNvSpPr>
          <p:nvPr>
            <p:ph type="media" sz="quarter" idx="14"/>
          </p:nvPr>
        </p:nvSpPr>
        <p:spPr>
          <a:xfrm>
            <a:off x="6337426" y="2097088"/>
            <a:ext cx="5195762" cy="3527425"/>
          </a:xfrm>
        </p:spPr>
        <p:txBody>
          <a:bodyPr/>
          <a:lstStyle/>
          <a:p>
            <a:r>
              <a:rPr lang="da-DK"/>
              <a:t>Klik på ikonet for at tilføje et medie</a:t>
            </a:r>
            <a:endParaRPr lang="en-GB"/>
          </a:p>
        </p:txBody>
      </p:sp>
      <p:grpSp>
        <p:nvGrpSpPr>
          <p:cNvPr id="3" name="Gruppe 2">
            <a:extLst>
              <a:ext uri="{FF2B5EF4-FFF2-40B4-BE49-F238E27FC236}">
                <a16:creationId xmlns:a16="http://schemas.microsoft.com/office/drawing/2014/main" id="{4EE8B2BA-2BDD-8F93-A3E2-321F1CE4DE70}"/>
              </a:ext>
            </a:extLst>
          </p:cNvPr>
          <p:cNvGrpSpPr/>
          <p:nvPr userDrawn="1"/>
        </p:nvGrpSpPr>
        <p:grpSpPr>
          <a:xfrm>
            <a:off x="10097870" y="196552"/>
            <a:ext cx="2094129" cy="574822"/>
            <a:chOff x="10097870" y="196552"/>
            <a:chExt cx="2094129" cy="574822"/>
          </a:xfrm>
        </p:grpSpPr>
        <p:sp>
          <p:nvSpPr>
            <p:cNvPr id="8" name="Rektangel 7">
              <a:extLst>
                <a:ext uri="{FF2B5EF4-FFF2-40B4-BE49-F238E27FC236}">
                  <a16:creationId xmlns:a16="http://schemas.microsoft.com/office/drawing/2014/main" id="{B9F56442-24DE-A14D-C67D-72ED0D3E591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A3CEA7BC-999D-4DA4-220A-75659DABC8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2420934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Billede med billedtekst – lys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gn="l">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FB0D631D-80EB-C044-8FB0-FF085D966581}" type="datetime1">
              <a:rPr lang="da-DK" smtClean="0"/>
              <a:t>12-12-2023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grpSp>
        <p:nvGrpSpPr>
          <p:cNvPr id="8" name="Gruppe 7">
            <a:extLst>
              <a:ext uri="{FF2B5EF4-FFF2-40B4-BE49-F238E27FC236}">
                <a16:creationId xmlns:a16="http://schemas.microsoft.com/office/drawing/2014/main" id="{B683FCD7-9841-0451-4CF4-439B4DE14728}"/>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5B84C51B-069B-DC5F-A3A7-07ECF4E5A33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4517B21F-B8DF-CE97-3CE3-482CFF2091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5153190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Billede med billedtekst –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CC577917-427F-3740-872A-1B26F71D782F}" type="datetime1">
              <a:rPr lang="da-DK" smtClean="0"/>
              <a:t>12-12-2023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grpSp>
        <p:nvGrpSpPr>
          <p:cNvPr id="8" name="Gruppe 7">
            <a:extLst>
              <a:ext uri="{FF2B5EF4-FFF2-40B4-BE49-F238E27FC236}">
                <a16:creationId xmlns:a16="http://schemas.microsoft.com/office/drawing/2014/main" id="{EB25A5AE-A0D1-7BB7-CC6E-F9B98586FD10}"/>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637D9E7E-0F87-4F24-B606-39FCF11C5B34}"/>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0A7EDA3-47A5-2690-8EF8-EBA168EDFD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2002925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2_Billede med billedtekst - lys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0"/>
            <a:ext cx="7008812"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1EFA1330-F4A1-C54F-8999-D0D986E0063D}" type="datetime1">
              <a:rPr lang="da-DK" smtClean="0"/>
              <a:t>12-12-2023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37965816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3_Billede med billedtekst - lys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6304854"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7689410" y="0"/>
            <a:ext cx="4502590"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6304854"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1EFA1330-F4A1-C54F-8999-D0D986E0063D}" type="datetime1">
              <a:rPr lang="da-DK" smtClean="0"/>
              <a:t>12-12-2023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10569488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kst-billede indholdsobjekter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solidFill>
                  <a:schemeClr val="bg2"/>
                </a:solidFill>
              </a:defRPr>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bg2"/>
                </a:solidFill>
              </a:defRPr>
            </a:lvl1pPr>
          </a:lstStyle>
          <a:p>
            <a:fld id="{ED280B4D-8722-414F-942E-84382C816727}" type="datetime1">
              <a:rPr lang="da-DK" smtClean="0"/>
              <a:pPr/>
              <a:t>12-12-2023</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Pladsholder til billede 10">
            <a:extLst>
              <a:ext uri="{FF2B5EF4-FFF2-40B4-BE49-F238E27FC236}">
                <a16:creationId xmlns:a16="http://schemas.microsoft.com/office/drawing/2014/main" id="{3CB098DE-8244-AAE0-44CB-F9EE52C85511}"/>
              </a:ext>
            </a:extLst>
          </p:cNvPr>
          <p:cNvSpPr>
            <a:spLocks noGrp="1"/>
          </p:cNvSpPr>
          <p:nvPr>
            <p:ph type="pic" sz="quarter" idx="14"/>
          </p:nvPr>
        </p:nvSpPr>
        <p:spPr>
          <a:xfrm>
            <a:off x="6327775" y="2097088"/>
            <a:ext cx="5205413" cy="3527425"/>
          </a:xfrm>
        </p:spPr>
        <p:txBody>
          <a:bodyPr/>
          <a:lstStyle>
            <a:lvl1pPr>
              <a:defRPr>
                <a:solidFill>
                  <a:schemeClr val="bg2"/>
                </a:solidFill>
              </a:defRPr>
            </a:lvl1pPr>
          </a:lstStyle>
          <a:p>
            <a:r>
              <a:rPr lang="da-DK"/>
              <a:t>Klik på ikonet for at tilføje et billede</a:t>
            </a:r>
            <a:endParaRPr lang="en-GB" dirty="0"/>
          </a:p>
        </p:txBody>
      </p:sp>
      <p:grpSp>
        <p:nvGrpSpPr>
          <p:cNvPr id="3" name="Gruppe 2">
            <a:extLst>
              <a:ext uri="{FF2B5EF4-FFF2-40B4-BE49-F238E27FC236}">
                <a16:creationId xmlns:a16="http://schemas.microsoft.com/office/drawing/2014/main" id="{E5317FEC-F567-BFFF-E8F5-5EB10E401506}"/>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4F756A1D-8053-AA26-2910-61B351B3F0D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30B7E59C-2DED-5BAF-7F22-C2D03C0C79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8155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kst -diagram indholdsobjekter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solidFill>
                  <a:schemeClr val="bg2"/>
                </a:solidFill>
              </a:defRPr>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bg2"/>
                </a:solidFill>
              </a:defRPr>
            </a:lvl1pPr>
          </a:lstStyle>
          <a:p>
            <a:fld id="{5B200993-DCAB-3A47-8A21-78FB69E9540A}" type="datetime1">
              <a:rPr lang="da-DK" smtClean="0"/>
              <a:pPr/>
              <a:t>12-12-2023</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ladsholder til diagram 9">
            <a:extLst>
              <a:ext uri="{FF2B5EF4-FFF2-40B4-BE49-F238E27FC236}">
                <a16:creationId xmlns:a16="http://schemas.microsoft.com/office/drawing/2014/main" id="{0A617C21-E80C-9E60-24A9-FDBDDE7D4AA7}"/>
              </a:ext>
            </a:extLst>
          </p:cNvPr>
          <p:cNvSpPr>
            <a:spLocks noGrp="1"/>
          </p:cNvSpPr>
          <p:nvPr>
            <p:ph type="chart" sz="quarter" idx="14"/>
          </p:nvPr>
        </p:nvSpPr>
        <p:spPr>
          <a:xfrm>
            <a:off x="6292850" y="2097088"/>
            <a:ext cx="5240338" cy="3527425"/>
          </a:xfrm>
        </p:spPr>
        <p:txBody>
          <a:bodyPr/>
          <a:lstStyle>
            <a:lvl1pPr>
              <a:defRPr>
                <a:solidFill>
                  <a:schemeClr val="bg2"/>
                </a:solidFill>
              </a:defRPr>
            </a:lvl1pPr>
          </a:lstStyle>
          <a:p>
            <a:r>
              <a:rPr lang="da-DK"/>
              <a:t>Klik på ikonet for at tilføje et diagram</a:t>
            </a:r>
            <a:endParaRPr lang="en-GB"/>
          </a:p>
        </p:txBody>
      </p:sp>
      <p:grpSp>
        <p:nvGrpSpPr>
          <p:cNvPr id="3" name="Gruppe 2">
            <a:extLst>
              <a:ext uri="{FF2B5EF4-FFF2-40B4-BE49-F238E27FC236}">
                <a16:creationId xmlns:a16="http://schemas.microsoft.com/office/drawing/2014/main" id="{26DF3317-CD2D-3B8B-7C24-C5039D00B140}"/>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A31B3429-93B9-2DCB-41E9-4AA9AC189AB9}"/>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3119B255-302A-F7C0-E8A8-3B754ADFCA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41134173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kst-video indholdsobjekter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solidFill>
                  <a:schemeClr val="bg2"/>
                </a:solidFill>
              </a:defRPr>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bg2"/>
                </a:solidFill>
              </a:defRPr>
            </a:lvl1pPr>
          </a:lstStyle>
          <a:p>
            <a:fld id="{2D5E04FD-0EA3-6D4E-875F-675ACC532312}" type="datetime1">
              <a:rPr lang="da-DK" smtClean="0"/>
              <a:pPr/>
              <a:t>12-12-2023</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medieklip 3">
            <a:extLst>
              <a:ext uri="{FF2B5EF4-FFF2-40B4-BE49-F238E27FC236}">
                <a16:creationId xmlns:a16="http://schemas.microsoft.com/office/drawing/2014/main" id="{D93B67CE-115F-C60F-046B-E2A702D63F57}"/>
              </a:ext>
            </a:extLst>
          </p:cNvPr>
          <p:cNvSpPr>
            <a:spLocks noGrp="1"/>
          </p:cNvSpPr>
          <p:nvPr>
            <p:ph type="media" sz="quarter" idx="14"/>
          </p:nvPr>
        </p:nvSpPr>
        <p:spPr>
          <a:xfrm>
            <a:off x="6337426" y="2097088"/>
            <a:ext cx="5195762" cy="3527425"/>
          </a:xfrm>
        </p:spPr>
        <p:txBody>
          <a:bodyPr/>
          <a:lstStyle>
            <a:lvl1pPr>
              <a:defRPr>
                <a:solidFill>
                  <a:schemeClr val="bg2"/>
                </a:solidFill>
              </a:defRPr>
            </a:lvl1pPr>
          </a:lstStyle>
          <a:p>
            <a:r>
              <a:rPr lang="da-DK"/>
              <a:t>Klik på ikonet for at tilføje et medie</a:t>
            </a:r>
            <a:endParaRPr lang="en-GB"/>
          </a:p>
        </p:txBody>
      </p:sp>
      <p:grpSp>
        <p:nvGrpSpPr>
          <p:cNvPr id="3" name="Gruppe 2">
            <a:extLst>
              <a:ext uri="{FF2B5EF4-FFF2-40B4-BE49-F238E27FC236}">
                <a16:creationId xmlns:a16="http://schemas.microsoft.com/office/drawing/2014/main" id="{4EE8B2BA-2BDD-8F93-A3E2-321F1CE4DE70}"/>
              </a:ext>
            </a:extLst>
          </p:cNvPr>
          <p:cNvGrpSpPr/>
          <p:nvPr userDrawn="1"/>
        </p:nvGrpSpPr>
        <p:grpSpPr>
          <a:xfrm>
            <a:off x="10097870" y="196552"/>
            <a:ext cx="2094129" cy="574822"/>
            <a:chOff x="10097870" y="196552"/>
            <a:chExt cx="2094129" cy="574822"/>
          </a:xfrm>
        </p:grpSpPr>
        <p:sp>
          <p:nvSpPr>
            <p:cNvPr id="8" name="Rektangel 7">
              <a:extLst>
                <a:ext uri="{FF2B5EF4-FFF2-40B4-BE49-F238E27FC236}">
                  <a16:creationId xmlns:a16="http://schemas.microsoft.com/office/drawing/2014/main" id="{B9F56442-24DE-A14D-C67D-72ED0D3E591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A3CEA7BC-999D-4DA4-220A-75659DABC8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40472481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Billede med billedtekst – mørk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solidFill>
                  <a:schemeClr val="bg2"/>
                </a:solidFill>
              </a:defRPr>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gn="l">
              <a:lnSpc>
                <a:spcPct val="100000"/>
              </a:lnSpc>
              <a:buNone/>
              <a:defRPr sz="18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bg2"/>
                </a:solidFill>
              </a:defRPr>
            </a:lvl1pPr>
          </a:lstStyle>
          <a:p>
            <a:fld id="{FB0D631D-80EB-C044-8FB0-FF085D966581}" type="datetime1">
              <a:rPr lang="da-DK" smtClean="0"/>
              <a:pPr/>
              <a:t>12-12-2023</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a:p>
        </p:txBody>
      </p:sp>
      <p:grpSp>
        <p:nvGrpSpPr>
          <p:cNvPr id="8" name="Gruppe 7">
            <a:extLst>
              <a:ext uri="{FF2B5EF4-FFF2-40B4-BE49-F238E27FC236}">
                <a16:creationId xmlns:a16="http://schemas.microsoft.com/office/drawing/2014/main" id="{B683FCD7-9841-0451-4CF4-439B4DE14728}"/>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5B84C51B-069B-DC5F-A3A7-07ECF4E5A33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4517B21F-B8DF-CE97-3CE3-482CFF2091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9026327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2_Billede med billedtekst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solidFill>
                  <a:schemeClr val="bg2"/>
                </a:solidFill>
              </a:defRPr>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0"/>
            <a:ext cx="7008812" cy="685800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bg2"/>
                </a:solidFill>
              </a:defRPr>
            </a:lvl1pPr>
          </a:lstStyle>
          <a:p>
            <a:fld id="{1EFA1330-F4A1-C54F-8999-D0D986E0063D}" type="datetime1">
              <a:rPr lang="da-DK" smtClean="0"/>
              <a:pPr/>
              <a:t>12-12-2023</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a:p>
        </p:txBody>
      </p:sp>
    </p:spTree>
    <p:extLst>
      <p:ext uri="{BB962C8B-B14F-4D97-AF65-F5344CB8AC3E}">
        <p14:creationId xmlns:p14="http://schemas.microsoft.com/office/powerpoint/2010/main" val="3065675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til højr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11" name="Titel 4">
            <a:extLst>
              <a:ext uri="{FF2B5EF4-FFF2-40B4-BE49-F238E27FC236}">
                <a16:creationId xmlns:a16="http://schemas.microsoft.com/office/drawing/2014/main" id="{9EE36618-CF9D-590D-8ECE-489F232A96A8}"/>
              </a:ext>
            </a:extLst>
          </p:cNvPr>
          <p:cNvSpPr>
            <a:spLocks noGrp="1"/>
          </p:cNvSpPr>
          <p:nvPr>
            <p:ph type="title"/>
          </p:nvPr>
        </p:nvSpPr>
        <p:spPr>
          <a:xfrm>
            <a:off x="6117429" y="1923578"/>
            <a:ext cx="5557837" cy="1111449"/>
          </a:xfrm>
        </p:spPr>
        <p:txBody>
          <a:bodyPr/>
          <a:lstStyle/>
          <a:p>
            <a:r>
              <a:rPr lang="da-DK"/>
              <a:t>Klik for at redigere titeltypografien i masteren</a:t>
            </a:r>
            <a:endParaRPr lang="en-GB"/>
          </a:p>
        </p:txBody>
      </p:sp>
      <p:sp>
        <p:nvSpPr>
          <p:cNvPr id="12" name="Pladsholder til indhold 6">
            <a:extLst>
              <a:ext uri="{FF2B5EF4-FFF2-40B4-BE49-F238E27FC236}">
                <a16:creationId xmlns:a16="http://schemas.microsoft.com/office/drawing/2014/main" id="{668520FB-1568-32E1-E35C-F3D8B65E08CF}"/>
              </a:ext>
            </a:extLst>
          </p:cNvPr>
          <p:cNvSpPr>
            <a:spLocks noGrp="1"/>
          </p:cNvSpPr>
          <p:nvPr>
            <p:ph sz="quarter" idx="14"/>
          </p:nvPr>
        </p:nvSpPr>
        <p:spPr>
          <a:xfrm>
            <a:off x="6117430" y="3211213"/>
            <a:ext cx="5236368" cy="281017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17487343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3_Billede med billedtekst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6304854" cy="694166"/>
          </a:xfrm>
        </p:spPr>
        <p:txBody>
          <a:bodyPr anchor="t" anchorCtr="0"/>
          <a:lstStyle>
            <a:lvl1pPr>
              <a:defRPr sz="2400">
                <a:solidFill>
                  <a:schemeClr val="bg2"/>
                </a:solidFill>
              </a:defRPr>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7689410" y="0"/>
            <a:ext cx="4502590" cy="685800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6304854" cy="3401669"/>
          </a:xfrm>
        </p:spPr>
        <p:txBody>
          <a:bodyPr>
            <a:normAutofit/>
          </a:bodyPr>
          <a:lstStyle>
            <a:lvl1pPr marL="0" indent="0">
              <a:lnSpc>
                <a:spcPct val="100000"/>
              </a:lnSpc>
              <a:buNone/>
              <a:defRPr sz="18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bg2"/>
                </a:solidFill>
              </a:defRPr>
            </a:lvl1pPr>
          </a:lstStyle>
          <a:p>
            <a:fld id="{1EFA1330-F4A1-C54F-8999-D0D986E0063D}" type="datetime1">
              <a:rPr lang="da-DK" smtClean="0"/>
              <a:pPr/>
              <a:t>12-12-2023</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a:p>
        </p:txBody>
      </p:sp>
    </p:spTree>
    <p:extLst>
      <p:ext uri="{BB962C8B-B14F-4D97-AF65-F5344CB8AC3E}">
        <p14:creationId xmlns:p14="http://schemas.microsoft.com/office/powerpoint/2010/main" val="41812704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9212471-5701-AE43-813C-B693DA6B6AD6}" type="datetime1">
              <a:rPr lang="da-DK" smtClean="0"/>
              <a:t>12-12-2023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40761526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2 Kolo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a:xfrm>
            <a:off x="540000" y="486252"/>
            <a:ext cx="8520812" cy="678290"/>
          </a:xfrm>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a:xfrm>
            <a:off x="9907571" y="6316690"/>
            <a:ext cx="1424798" cy="365125"/>
          </a:xfrm>
          <a:prstGeom prst="rect">
            <a:avLst/>
          </a:prstGeom>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4" y="1781667"/>
            <a:ext cx="5219170" cy="42508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6">
            <a:extLst>
              <a:ext uri="{FF2B5EF4-FFF2-40B4-BE49-F238E27FC236}">
                <a16:creationId xmlns:a16="http://schemas.microsoft.com/office/drawing/2014/main" id="{190C6E90-FCFA-214B-25B1-650829C6A86F}"/>
              </a:ext>
            </a:extLst>
          </p:cNvPr>
          <p:cNvSpPr>
            <a:spLocks noGrp="1"/>
          </p:cNvSpPr>
          <p:nvPr>
            <p:ph sz="quarter" idx="14"/>
          </p:nvPr>
        </p:nvSpPr>
        <p:spPr>
          <a:xfrm>
            <a:off x="6451227" y="1781667"/>
            <a:ext cx="5219170" cy="42508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Text Placeholder 2">
            <a:extLst>
              <a:ext uri="{FF2B5EF4-FFF2-40B4-BE49-F238E27FC236}">
                <a16:creationId xmlns:a16="http://schemas.microsoft.com/office/drawing/2014/main" id="{654E3272-83F8-1D1B-FB23-CC7A0BD9762E}"/>
              </a:ext>
            </a:extLst>
          </p:cNvPr>
          <p:cNvSpPr>
            <a:spLocks noGrp="1"/>
          </p:cNvSpPr>
          <p:nvPr>
            <p:ph type="body" idx="1"/>
          </p:nvPr>
        </p:nvSpPr>
        <p:spPr>
          <a:xfrm>
            <a:off x="540000" y="1036054"/>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grpSp>
        <p:nvGrpSpPr>
          <p:cNvPr id="3" name="Gruppe 2">
            <a:extLst>
              <a:ext uri="{FF2B5EF4-FFF2-40B4-BE49-F238E27FC236}">
                <a16:creationId xmlns:a16="http://schemas.microsoft.com/office/drawing/2014/main" id="{11EADCB3-5A21-4C41-2B72-40F577E441F0}"/>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53175462-A164-66FC-0A56-32D96788BE83}"/>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AF07D890-4444-4631-E85A-3251331977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95331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til højre farvet baggrund">
    <p:bg>
      <p:bgPr>
        <a:solidFill>
          <a:schemeClr val="accent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lvl1pPr>
              <a:defRPr>
                <a:solidFill>
                  <a:schemeClr val="bg1"/>
                </a:solidFill>
              </a:defRPr>
            </a:lvl1p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lvl1pPr>
              <a:defRPr>
                <a:solidFill>
                  <a:schemeClr val="bg1"/>
                </a:solidFill>
              </a:defRPr>
            </a:lvl1pPr>
          </a:lstStyle>
          <a:p>
            <a:fld id="{80C8D7FC-5453-4551-986F-8508D8A43D6D}" type="slidenum">
              <a:rPr lang="en-GB" smtClean="0"/>
              <a:pPr/>
              <a:t>‹nr.›</a:t>
            </a:fld>
            <a:endParaRPr lang="en-GB"/>
          </a:p>
        </p:txBody>
      </p:sp>
      <p:sp>
        <p:nvSpPr>
          <p:cNvPr id="8" name="Pladsholder til indhold 6">
            <a:extLst>
              <a:ext uri="{FF2B5EF4-FFF2-40B4-BE49-F238E27FC236}">
                <a16:creationId xmlns:a16="http://schemas.microsoft.com/office/drawing/2014/main" id="{50060725-6152-4FF8-467B-3467020100C7}"/>
              </a:ext>
            </a:extLst>
          </p:cNvPr>
          <p:cNvSpPr>
            <a:spLocks noGrp="1"/>
          </p:cNvSpPr>
          <p:nvPr>
            <p:ph sz="quarter" idx="13"/>
          </p:nvPr>
        </p:nvSpPr>
        <p:spPr>
          <a:xfrm>
            <a:off x="538164" y="1899139"/>
            <a:ext cx="4684468" cy="4141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5" name="Titel 4">
            <a:extLst>
              <a:ext uri="{FF2B5EF4-FFF2-40B4-BE49-F238E27FC236}">
                <a16:creationId xmlns:a16="http://schemas.microsoft.com/office/drawing/2014/main" id="{481C0060-4CE8-DA2F-DB3E-45D8CAB954FD}"/>
              </a:ext>
            </a:extLst>
          </p:cNvPr>
          <p:cNvSpPr>
            <a:spLocks noGrp="1"/>
          </p:cNvSpPr>
          <p:nvPr>
            <p:ph type="title"/>
          </p:nvPr>
        </p:nvSpPr>
        <p:spPr>
          <a:xfrm>
            <a:off x="6095999" y="1582615"/>
            <a:ext cx="5557837" cy="1111449"/>
          </a:xfrm>
        </p:spPr>
        <p:txBody>
          <a:bodyPr/>
          <a:lstStyle>
            <a:lvl1pPr>
              <a:defRPr>
                <a:solidFill>
                  <a:schemeClr val="bg1"/>
                </a:solidFill>
              </a:defRPr>
            </a:lvl1pPr>
          </a:lstStyle>
          <a:p>
            <a:r>
              <a:rPr lang="da-DK"/>
              <a:t>Klik for at redigere titeltypografien i masteren</a:t>
            </a:r>
            <a:endParaRPr lang="en-GB"/>
          </a:p>
        </p:txBody>
      </p:sp>
      <p:sp>
        <p:nvSpPr>
          <p:cNvPr id="10" name="Pladsholder til indhold 6">
            <a:extLst>
              <a:ext uri="{FF2B5EF4-FFF2-40B4-BE49-F238E27FC236}">
                <a16:creationId xmlns:a16="http://schemas.microsoft.com/office/drawing/2014/main" id="{4EB0DD89-136A-33DC-8AD0-CC37EC261635}"/>
              </a:ext>
            </a:extLst>
          </p:cNvPr>
          <p:cNvSpPr>
            <a:spLocks noGrp="1"/>
          </p:cNvSpPr>
          <p:nvPr>
            <p:ph sz="quarter" idx="14"/>
          </p:nvPr>
        </p:nvSpPr>
        <p:spPr>
          <a:xfrm>
            <a:off x="6096000" y="2870249"/>
            <a:ext cx="5557838" cy="3151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pic>
        <p:nvPicPr>
          <p:cNvPr id="9" name="Picture 6">
            <a:extLst>
              <a:ext uri="{FF2B5EF4-FFF2-40B4-BE49-F238E27FC236}">
                <a16:creationId xmlns:a16="http://schemas.microsoft.com/office/drawing/2014/main" id="{D9F053B5-1510-4DD4-10B5-DE79A7CD414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11" name="TextBox 15">
            <a:extLst>
              <a:ext uri="{FF2B5EF4-FFF2-40B4-BE49-F238E27FC236}">
                <a16:creationId xmlns:a16="http://schemas.microsoft.com/office/drawing/2014/main" id="{9CE1FD5B-A7E3-873D-8E99-3CEECA440619}"/>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70920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2CEDB-83C4-80A6-02D2-83BFCFE218BC}"/>
              </a:ext>
            </a:extLst>
          </p:cNvPr>
          <p:cNvSpPr>
            <a:spLocks noGrp="1"/>
          </p:cNvSpPr>
          <p:nvPr>
            <p:ph type="title"/>
          </p:nvPr>
        </p:nvSpPr>
        <p:spPr/>
        <p:txBody>
          <a:bodyPr/>
          <a:lstStyle/>
          <a:p>
            <a:r>
              <a:rPr lang="da-DK"/>
              <a:t>Klik for at redigere titeltypografien i masteren</a:t>
            </a:r>
            <a:endParaRPr lang="en-GB"/>
          </a:p>
        </p:txBody>
      </p:sp>
      <p:sp>
        <p:nvSpPr>
          <p:cNvPr id="4" name="Footer Placeholder 3">
            <a:extLst>
              <a:ext uri="{FF2B5EF4-FFF2-40B4-BE49-F238E27FC236}">
                <a16:creationId xmlns:a16="http://schemas.microsoft.com/office/drawing/2014/main" id="{EF99E179-674F-DEDD-4EF3-8BDE69FE9E3F}"/>
              </a:ext>
            </a:extLst>
          </p:cNvPr>
          <p:cNvSpPr>
            <a:spLocks noGrp="1"/>
          </p:cNvSpPr>
          <p:nvPr>
            <p:ph type="ftr" sz="quarter" idx="11"/>
          </p:nvPr>
        </p:nvSpPr>
        <p:spPr/>
        <p:txBody>
          <a:bodyPr/>
          <a:lstStyle/>
          <a:p>
            <a:r>
              <a:rPr lang="en-GB"/>
              <a:t>Investormøde 10. marts 2021</a:t>
            </a:r>
          </a:p>
        </p:txBody>
      </p:sp>
      <p:sp>
        <p:nvSpPr>
          <p:cNvPr id="5" name="Slide Number Placeholder 4">
            <a:extLst>
              <a:ext uri="{FF2B5EF4-FFF2-40B4-BE49-F238E27FC236}">
                <a16:creationId xmlns:a16="http://schemas.microsoft.com/office/drawing/2014/main" id="{A127DC18-1CCD-E0B3-74EC-CFF55B7D985F}"/>
              </a:ext>
            </a:extLst>
          </p:cNvPr>
          <p:cNvSpPr>
            <a:spLocks noGrp="1"/>
          </p:cNvSpPr>
          <p:nvPr>
            <p:ph type="sldNum" sz="quarter" idx="12"/>
          </p:nvPr>
        </p:nvSpPr>
        <p:spPr/>
        <p:txBody>
          <a:bodyPr/>
          <a:lstStyle/>
          <a:p>
            <a:fld id="{80C8D7FC-5453-4551-986F-8508D8A43D6D}" type="slidenum">
              <a:rPr lang="en-GB" smtClean="0"/>
              <a:t>‹nr.›</a:t>
            </a:fld>
            <a:endParaRPr lang="en-GB"/>
          </a:p>
        </p:txBody>
      </p:sp>
    </p:spTree>
    <p:extLst>
      <p:ext uri="{BB962C8B-B14F-4D97-AF65-F5344CB8AC3E}">
        <p14:creationId xmlns:p14="http://schemas.microsoft.com/office/powerpoint/2010/main" val="1239695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F2BD933-126C-625D-ADEA-4630EFCB72F6}"/>
              </a:ext>
            </a:extLst>
          </p:cNvPr>
          <p:cNvSpPr>
            <a:spLocks noGrp="1"/>
          </p:cNvSpPr>
          <p:nvPr>
            <p:ph type="ftr" sz="quarter" idx="11"/>
          </p:nvPr>
        </p:nvSpPr>
        <p:spPr/>
        <p:txBody>
          <a:bodyPr/>
          <a:lstStyle/>
          <a:p>
            <a:r>
              <a:rPr lang="en-GB"/>
              <a:t>Investormøde 10. marts 2021</a:t>
            </a:r>
          </a:p>
        </p:txBody>
      </p:sp>
      <p:sp>
        <p:nvSpPr>
          <p:cNvPr id="4" name="Slide Number Placeholder 3">
            <a:extLst>
              <a:ext uri="{FF2B5EF4-FFF2-40B4-BE49-F238E27FC236}">
                <a16:creationId xmlns:a16="http://schemas.microsoft.com/office/drawing/2014/main" id="{1AF0D349-95BA-1DD1-DBAF-787BF9A50C00}"/>
              </a:ext>
            </a:extLst>
          </p:cNvPr>
          <p:cNvSpPr>
            <a:spLocks noGrp="1"/>
          </p:cNvSpPr>
          <p:nvPr>
            <p:ph type="sldNum" sz="quarter" idx="12"/>
          </p:nvPr>
        </p:nvSpPr>
        <p:spPr/>
        <p:txBody>
          <a:bodyPr/>
          <a:lstStyle/>
          <a:p>
            <a:fld id="{80C8D7FC-5453-4551-986F-8508D8A43D6D}" type="slidenum">
              <a:rPr lang="en-GB" smtClean="0"/>
              <a:t>‹nr.›</a:t>
            </a:fld>
            <a:endParaRPr lang="en-GB"/>
          </a:p>
        </p:txBody>
      </p:sp>
    </p:spTree>
    <p:extLst>
      <p:ext uri="{BB962C8B-B14F-4D97-AF65-F5344CB8AC3E}">
        <p14:creationId xmlns:p14="http://schemas.microsoft.com/office/powerpoint/2010/main" val="2773375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57947FD-5859-43A4-B41B-FE941FD3FB8E}"/>
              </a:ext>
            </a:extLst>
          </p:cNvPr>
          <p:cNvSpPr/>
          <p:nvPr userDrawn="1"/>
        </p:nvSpPr>
        <p:spPr>
          <a:xfrm>
            <a:off x="0" y="0"/>
            <a:ext cx="12192000" cy="6858000"/>
          </a:xfrm>
          <a:prstGeom prst="rect">
            <a:avLst/>
          </a:prstGeom>
          <a:solidFill>
            <a:srgbClr val="0200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Footer Placeholder 2">
            <a:extLst>
              <a:ext uri="{FF2B5EF4-FFF2-40B4-BE49-F238E27FC236}">
                <a16:creationId xmlns:a16="http://schemas.microsoft.com/office/drawing/2014/main" id="{DF2BD933-126C-625D-ADEA-4630EFCB72F6}"/>
              </a:ext>
            </a:extLst>
          </p:cNvPr>
          <p:cNvSpPr>
            <a:spLocks noGrp="1"/>
          </p:cNvSpPr>
          <p:nvPr>
            <p:ph type="ftr" sz="quarter" idx="11"/>
          </p:nvPr>
        </p:nvSpPr>
        <p:spPr/>
        <p:txBody>
          <a:bodyPr/>
          <a:lstStyle>
            <a:lvl1pPr>
              <a:defRPr>
                <a:solidFill>
                  <a:schemeClr val="bg1"/>
                </a:solidFill>
              </a:defRPr>
            </a:lvl1pPr>
          </a:lstStyle>
          <a:p>
            <a:r>
              <a:rPr lang="en-GB"/>
              <a:t>Investormøde 10. marts 2021</a:t>
            </a:r>
            <a:endParaRPr lang="en-GB" dirty="0"/>
          </a:p>
        </p:txBody>
      </p:sp>
      <p:sp>
        <p:nvSpPr>
          <p:cNvPr id="4" name="Slide Number Placeholder 3">
            <a:extLst>
              <a:ext uri="{FF2B5EF4-FFF2-40B4-BE49-F238E27FC236}">
                <a16:creationId xmlns:a16="http://schemas.microsoft.com/office/drawing/2014/main" id="{1AF0D349-95BA-1DD1-DBAF-787BF9A50C00}"/>
              </a:ext>
            </a:extLst>
          </p:cNvPr>
          <p:cNvSpPr>
            <a:spLocks noGrp="1"/>
          </p:cNvSpPr>
          <p:nvPr>
            <p:ph type="sldNum" sz="quarter" idx="12"/>
          </p:nvPr>
        </p:nvSpPr>
        <p:spPr/>
        <p:txBody>
          <a:bodyPr/>
          <a:lstStyle>
            <a:lvl1pPr>
              <a:defRPr>
                <a:solidFill>
                  <a:schemeClr val="bg1"/>
                </a:solidFill>
              </a:defRPr>
            </a:lvl1pPr>
          </a:lstStyle>
          <a:p>
            <a:fld id="{80C8D7FC-5453-4551-986F-8508D8A43D6D}" type="slidenum">
              <a:rPr lang="en-GB" smtClean="0"/>
              <a:pPr/>
              <a:t>‹nr.›</a:t>
            </a:fld>
            <a:endParaRPr lang="en-GB"/>
          </a:p>
        </p:txBody>
      </p:sp>
      <p:pic>
        <p:nvPicPr>
          <p:cNvPr id="6" name="Picture 6">
            <a:extLst>
              <a:ext uri="{FF2B5EF4-FFF2-40B4-BE49-F238E27FC236}">
                <a16:creationId xmlns:a16="http://schemas.microsoft.com/office/drawing/2014/main" id="{027B97FC-2331-446B-B999-AAECEC66239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7" name="TextBox 15">
            <a:extLst>
              <a:ext uri="{FF2B5EF4-FFF2-40B4-BE49-F238E27FC236}">
                <a16:creationId xmlns:a16="http://schemas.microsoft.com/office/drawing/2014/main" id="{3C249FF7-A580-431C-A103-7971B4A1959E}"/>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3224215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5" name="Billede 4" descr="Et billede, der indeholder tekst, indendørs, person&#10;&#10;Automatisk genereret beskrivelse">
            <a:extLst>
              <a:ext uri="{FF2B5EF4-FFF2-40B4-BE49-F238E27FC236}">
                <a16:creationId xmlns:a16="http://schemas.microsoft.com/office/drawing/2014/main" id="{2450E6CB-654E-7EA6-AD3F-1E68B37934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0950" y="-3101852"/>
            <a:ext cx="15278100" cy="9959852"/>
          </a:xfrm>
          <a:prstGeom prst="rect">
            <a:avLst/>
          </a:prstGeom>
        </p:spPr>
      </p:pic>
      <p:pic>
        <p:nvPicPr>
          <p:cNvPr id="3" name="Billede 2" descr="Et billede, der indeholder vindue, indendørs, person&#10;&#10;Automatisk genereret beskrivelse">
            <a:extLst>
              <a:ext uri="{FF2B5EF4-FFF2-40B4-BE49-F238E27FC236}">
                <a16:creationId xmlns:a16="http://schemas.microsoft.com/office/drawing/2014/main" id="{2A1AB0F8-71FE-4C37-82A5-62520FA62E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 y="-1106906"/>
            <a:ext cx="12126200" cy="8085221"/>
          </a:xfrm>
          <a:prstGeom prst="rect">
            <a:avLst/>
          </a:prstGeom>
        </p:spPr>
      </p:pic>
    </p:spTree>
    <p:extLst>
      <p:ext uri="{BB962C8B-B14F-4D97-AF65-F5344CB8AC3E}">
        <p14:creationId xmlns:p14="http://schemas.microsoft.com/office/powerpoint/2010/main" val="4133731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92033" y="2916975"/>
            <a:ext cx="2185219" cy="319843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3803" y="5627631"/>
            <a:ext cx="2386353" cy="721549"/>
          </a:xfrm>
          <a:prstGeom prst="rect">
            <a:avLst/>
          </a:prstGeom>
        </p:spPr>
      </p:pic>
    </p:spTree>
    <p:extLst>
      <p:ext uri="{BB962C8B-B14F-4D97-AF65-F5344CB8AC3E}">
        <p14:creationId xmlns:p14="http://schemas.microsoft.com/office/powerpoint/2010/main" val="2790868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2955" y="1216742"/>
            <a:ext cx="11263108" cy="877529"/>
          </a:xfrm>
        </p:spPr>
        <p:txBody>
          <a:bodyPr>
            <a:normAutofit/>
          </a:bodyPr>
          <a:lstStyle>
            <a:lvl1pPr>
              <a:defRPr sz="4400" b="1"/>
            </a:lvl1pPr>
          </a:lstStyle>
          <a:p>
            <a:r>
              <a:rPr lang="en-US" dirty="0"/>
              <a:t>Click to edit Master title style</a:t>
            </a:r>
            <a:endParaRPr lang="da-DK" dirty="0"/>
          </a:p>
        </p:txBody>
      </p:sp>
      <p:sp>
        <p:nvSpPr>
          <p:cNvPr id="3" name="Content Placeholder 2"/>
          <p:cNvSpPr>
            <a:spLocks noGrp="1"/>
          </p:cNvSpPr>
          <p:nvPr>
            <p:ph idx="1"/>
          </p:nvPr>
        </p:nvSpPr>
        <p:spPr>
          <a:xfrm>
            <a:off x="412956" y="2094271"/>
            <a:ext cx="4188542" cy="3554361"/>
          </a:xfrm>
        </p:spPr>
        <p:txBody>
          <a:bodyPr>
            <a:normAutofit/>
          </a:bodyPr>
          <a:lstStyle>
            <a:lvl1pPr marL="0" indent="0">
              <a:buNone/>
              <a:defRPr sz="2000" b="1">
                <a:solidFill>
                  <a:srgbClr val="676767"/>
                </a:solidFill>
              </a:defRPr>
            </a:lvl1pPr>
          </a:lstStyle>
          <a:p>
            <a:pPr lvl="0"/>
            <a:r>
              <a:rPr lang="en-US" dirty="0"/>
              <a:t>Edit Master text styles</a:t>
            </a:r>
          </a:p>
        </p:txBody>
      </p:sp>
      <p:sp>
        <p:nvSpPr>
          <p:cNvPr id="4" name="Date Placeholder 3"/>
          <p:cNvSpPr>
            <a:spLocks noGrp="1"/>
          </p:cNvSpPr>
          <p:nvPr>
            <p:ph type="dt" sz="half" idx="10"/>
          </p:nvPr>
        </p:nvSpPr>
        <p:spPr>
          <a:xfrm>
            <a:off x="8529487" y="6304732"/>
            <a:ext cx="2743200" cy="365125"/>
          </a:xfrm>
          <a:prstGeom prst="rect">
            <a:avLst/>
          </a:prstGeom>
        </p:spPr>
        <p:txBody>
          <a:bodyPr/>
          <a:lstStyle>
            <a:lvl1pPr>
              <a:defRPr>
                <a:solidFill>
                  <a:schemeClr val="bg1"/>
                </a:solidFill>
              </a:defRPr>
            </a:lvl1pPr>
          </a:lstStyle>
          <a:p>
            <a:endParaRPr lang="da-DK"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solidFill>
                <a:prstClr val="white"/>
              </a:solidFill>
            </a:endParaRPr>
          </a:p>
        </p:txBody>
      </p:sp>
      <p:sp>
        <p:nvSpPr>
          <p:cNvPr id="6" name="Slide Number Placeholder 5"/>
          <p:cNvSpPr>
            <a:spLocks noGrp="1"/>
          </p:cNvSpPr>
          <p:nvPr>
            <p:ph type="sldNum" sz="quarter" idx="12"/>
          </p:nvPr>
        </p:nvSpPr>
        <p:spPr/>
        <p:txBody>
          <a:bodyPr/>
          <a:lstStyle>
            <a:lvl1pPr>
              <a:defRPr sz="1600" b="1">
                <a:solidFill>
                  <a:schemeClr val="bg1"/>
                </a:solidFill>
              </a:defRPr>
            </a:lvl1pPr>
          </a:lstStyle>
          <a:p>
            <a:fld id="{1D631772-11A9-44F1-9EFE-500B2EAFA8E3}" type="slidenum">
              <a:rPr lang="da-DK" smtClean="0">
                <a:solidFill>
                  <a:prstClr val="white"/>
                </a:solidFill>
              </a:rPr>
              <a:pPr/>
              <a:t>‹nr.›</a:t>
            </a:fld>
            <a:endParaRPr lang="da-DK" dirty="0">
              <a:solidFill>
                <a:prstClr val="white"/>
              </a:solidFill>
            </a:endParaRPr>
          </a:p>
        </p:txBody>
      </p:sp>
      <p:sp>
        <p:nvSpPr>
          <p:cNvPr id="9" name="Text Placeholder 8"/>
          <p:cNvSpPr>
            <a:spLocks noGrp="1"/>
          </p:cNvSpPr>
          <p:nvPr>
            <p:ph type="body" sz="quarter" idx="13" hasCustomPrompt="1"/>
          </p:nvPr>
        </p:nvSpPr>
        <p:spPr>
          <a:xfrm>
            <a:off x="4601498" y="5603564"/>
            <a:ext cx="2485103" cy="562286"/>
          </a:xfrm>
        </p:spPr>
        <p:txBody>
          <a:bodyPr/>
          <a:lstStyle>
            <a:lvl3pPr algn="r">
              <a:defRPr>
                <a:solidFill>
                  <a:schemeClr val="bg1"/>
                </a:solidFill>
              </a:defRPr>
            </a:lvl3pPr>
          </a:lstStyle>
          <a:p>
            <a:pPr lvl="2"/>
            <a:r>
              <a:rPr lang="en-US" dirty="0"/>
              <a:t>Third level</a:t>
            </a:r>
          </a:p>
        </p:txBody>
      </p:sp>
      <p:sp>
        <p:nvSpPr>
          <p:cNvPr id="10" name="Text Placeholder 8"/>
          <p:cNvSpPr>
            <a:spLocks noGrp="1"/>
          </p:cNvSpPr>
          <p:nvPr>
            <p:ph type="body" sz="quarter" idx="14" hasCustomPrompt="1"/>
          </p:nvPr>
        </p:nvSpPr>
        <p:spPr>
          <a:xfrm>
            <a:off x="8745796" y="5600283"/>
            <a:ext cx="2485103" cy="562286"/>
          </a:xfrm>
        </p:spPr>
        <p:txBody>
          <a:bodyPr/>
          <a:lstStyle>
            <a:lvl3pPr algn="l">
              <a:defRPr>
                <a:solidFill>
                  <a:schemeClr val="bg1"/>
                </a:solidFill>
              </a:defRPr>
            </a:lvl3pPr>
          </a:lstStyle>
          <a:p>
            <a:pPr lvl="2"/>
            <a:r>
              <a:rPr lang="en-US" dirty="0"/>
              <a:t>Third level</a:t>
            </a:r>
          </a:p>
        </p:txBody>
      </p:sp>
      <p:pic>
        <p:nvPicPr>
          <p:cNvPr id="8" name="Billed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2406" y="0"/>
            <a:ext cx="8579594" cy="6858000"/>
          </a:xfrm>
          <a:prstGeom prst="rect">
            <a:avLst/>
          </a:prstGeom>
        </p:spPr>
      </p:pic>
    </p:spTree>
    <p:extLst>
      <p:ext uri="{BB962C8B-B14F-4D97-AF65-F5344CB8AC3E}">
        <p14:creationId xmlns:p14="http://schemas.microsoft.com/office/powerpoint/2010/main" val="165089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i fuld bred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3" y="1438275"/>
            <a:ext cx="11115675"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3866813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056"/>
            <a:ext cx="7049729"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2355" y="-8771"/>
            <a:ext cx="5152937" cy="6867827"/>
          </a:xfrm>
          <a:prstGeom prst="rect">
            <a:avLst/>
          </a:prstGeom>
        </p:spPr>
      </p:pic>
      <p:sp>
        <p:nvSpPr>
          <p:cNvPr id="4" name="Date Placeholder 3"/>
          <p:cNvSpPr>
            <a:spLocks noGrp="1"/>
          </p:cNvSpPr>
          <p:nvPr>
            <p:ph type="dt" sz="half" idx="10"/>
          </p:nvPr>
        </p:nvSpPr>
        <p:spPr>
          <a:xfrm>
            <a:off x="8529487" y="6304732"/>
            <a:ext cx="2743200" cy="365125"/>
          </a:xfrm>
          <a:prstGeom prst="rect">
            <a:avLst/>
          </a:prstGeom>
        </p:spPr>
        <p:txBody>
          <a:bodyPr/>
          <a:lstStyle>
            <a:lvl1pPr>
              <a:defRPr>
                <a:solidFill>
                  <a:schemeClr val="bg1"/>
                </a:solidFill>
              </a:defRPr>
            </a:lvl1pPr>
          </a:lstStyle>
          <a:p>
            <a:endParaRPr lang="da-DK"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solidFill>
                <a:prstClr val="white"/>
              </a:solidFill>
            </a:endParaRPr>
          </a:p>
        </p:txBody>
      </p:sp>
      <p:sp>
        <p:nvSpPr>
          <p:cNvPr id="6" name="Slide Number Placeholder 5"/>
          <p:cNvSpPr>
            <a:spLocks noGrp="1"/>
          </p:cNvSpPr>
          <p:nvPr>
            <p:ph type="sldNum" sz="quarter" idx="12"/>
          </p:nvPr>
        </p:nvSpPr>
        <p:spPr/>
        <p:txBody>
          <a:bodyPr/>
          <a:lstStyle>
            <a:lvl1pPr>
              <a:defRPr sz="1600" b="1">
                <a:solidFill>
                  <a:schemeClr val="bg1"/>
                </a:solidFill>
              </a:defRPr>
            </a:lvl1pPr>
          </a:lstStyle>
          <a:p>
            <a:fld id="{1D631772-11A9-44F1-9EFE-500B2EAFA8E3}" type="slidenum">
              <a:rPr lang="da-DK" smtClean="0">
                <a:solidFill>
                  <a:prstClr val="white"/>
                </a:solidFill>
              </a:rPr>
              <a:pPr/>
              <a:t>‹nr.›</a:t>
            </a:fld>
            <a:endParaRPr lang="da-DK">
              <a:solidFill>
                <a:prstClr val="white"/>
              </a:solidFill>
            </a:endParaRPr>
          </a:p>
        </p:txBody>
      </p:sp>
    </p:spTree>
    <p:extLst>
      <p:ext uri="{BB962C8B-B14F-4D97-AF65-F5344CB8AC3E}">
        <p14:creationId xmlns:p14="http://schemas.microsoft.com/office/powerpoint/2010/main" val="869076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4" name="object 2">
            <a:extLst>
              <a:ext uri="{FF2B5EF4-FFF2-40B4-BE49-F238E27FC236}">
                <a16:creationId xmlns:a16="http://schemas.microsoft.com/office/drawing/2014/main" id="{8753D65A-240A-A344-A4F2-92C788330B6A}"/>
              </a:ext>
            </a:extLst>
          </p:cNvPr>
          <p:cNvSpPr/>
          <p:nvPr userDrawn="1"/>
        </p:nvSpPr>
        <p:spPr>
          <a:xfrm>
            <a:off x="0" y="-55662"/>
            <a:ext cx="12405360" cy="6913662"/>
          </a:xfrm>
          <a:custGeom>
            <a:avLst/>
            <a:gdLst/>
            <a:ahLst/>
            <a:cxnLst/>
            <a:rect l="l" t="t" r="r" b="b"/>
            <a:pathLst>
              <a:path w="12017375" h="6858000">
                <a:moveTo>
                  <a:pt x="0" y="6858000"/>
                </a:moveTo>
                <a:lnTo>
                  <a:pt x="12016803" y="6858000"/>
                </a:lnTo>
                <a:lnTo>
                  <a:pt x="12016803" y="0"/>
                </a:lnTo>
                <a:lnTo>
                  <a:pt x="0" y="0"/>
                </a:lnTo>
                <a:lnTo>
                  <a:pt x="0" y="6858000"/>
                </a:lnTo>
                <a:close/>
              </a:path>
            </a:pathLst>
          </a:custGeom>
          <a:solidFill>
            <a:srgbClr val="F3F3F4"/>
          </a:solidFill>
        </p:spPr>
        <p:txBody>
          <a:bodyPr wrap="square" lIns="0" tIns="0" rIns="0" bIns="0" rtlCol="0"/>
          <a:lstStyle/>
          <a:p>
            <a:endParaRPr>
              <a:solidFill>
                <a:prstClr val="black"/>
              </a:solidFill>
            </a:endParaRPr>
          </a:p>
        </p:txBody>
      </p:sp>
      <p:sp>
        <p:nvSpPr>
          <p:cNvPr id="22" name="Footer Placeholder 4">
            <a:extLst>
              <a:ext uri="{FF2B5EF4-FFF2-40B4-BE49-F238E27FC236}">
                <a16:creationId xmlns:a16="http://schemas.microsoft.com/office/drawing/2014/main" id="{67F5A724-D137-1546-8455-CCFE111A6101}"/>
              </a:ext>
            </a:extLst>
          </p:cNvPr>
          <p:cNvSpPr>
            <a:spLocks noGrp="1"/>
          </p:cNvSpPr>
          <p:nvPr>
            <p:ph type="ftr" sz="quarter" idx="11"/>
          </p:nvPr>
        </p:nvSpPr>
        <p:spPr>
          <a:xfrm>
            <a:off x="410503" y="6297358"/>
            <a:ext cx="4114800" cy="365125"/>
          </a:xfrm>
        </p:spPr>
        <p:txBody>
          <a:bodyPr/>
          <a:lstStyle/>
          <a:p>
            <a:endParaRPr lang="da-DK" dirty="0"/>
          </a:p>
        </p:txBody>
      </p:sp>
      <p:sp>
        <p:nvSpPr>
          <p:cNvPr id="23" name="Slide Number Placeholder 5">
            <a:extLst>
              <a:ext uri="{FF2B5EF4-FFF2-40B4-BE49-F238E27FC236}">
                <a16:creationId xmlns:a16="http://schemas.microsoft.com/office/drawing/2014/main" id="{662965A5-0DAF-2946-907C-84F831B24029}"/>
              </a:ext>
            </a:extLst>
          </p:cNvPr>
          <p:cNvSpPr>
            <a:spLocks noGrp="1"/>
          </p:cNvSpPr>
          <p:nvPr>
            <p:ph type="sldNum" sz="quarter" idx="12"/>
          </p:nvPr>
        </p:nvSpPr>
        <p:spPr>
          <a:xfrm>
            <a:off x="10840065" y="6297358"/>
            <a:ext cx="911944" cy="365125"/>
          </a:xfrm>
        </p:spPr>
        <p:txBody>
          <a:bodyPr/>
          <a:lstStyle>
            <a:lvl1pPr>
              <a:defRPr sz="1600" b="1"/>
            </a:lvl1pPr>
          </a:lstStyle>
          <a:p>
            <a:fld id="{1D631772-11A9-44F1-9EFE-500B2EAFA8E3}"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2086040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lvl1pPr>
              <a:defRPr sz="1600" b="1"/>
            </a:lvl1pPr>
          </a:lstStyle>
          <a:p>
            <a:fld id="{1D631772-11A9-44F1-9EFE-500B2EAFA8E3}"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4123102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1" name="Ellipse 10"/>
          <p:cNvSpPr/>
          <p:nvPr userDrawn="1"/>
        </p:nvSpPr>
        <p:spPr>
          <a:xfrm>
            <a:off x="1179217" y="1759690"/>
            <a:ext cx="1288686" cy="1288686"/>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22" name="Ellipse 11"/>
          <p:cNvSpPr/>
          <p:nvPr userDrawn="1"/>
        </p:nvSpPr>
        <p:spPr>
          <a:xfrm>
            <a:off x="1179217" y="3788634"/>
            <a:ext cx="1288686" cy="1288686"/>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24" name="Ellipse 13"/>
          <p:cNvSpPr/>
          <p:nvPr userDrawn="1"/>
        </p:nvSpPr>
        <p:spPr>
          <a:xfrm>
            <a:off x="4006255" y="3788634"/>
            <a:ext cx="1288686" cy="1288686"/>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25" name="Ellipse 14"/>
          <p:cNvSpPr/>
          <p:nvPr userDrawn="1"/>
        </p:nvSpPr>
        <p:spPr>
          <a:xfrm>
            <a:off x="6853588" y="3788634"/>
            <a:ext cx="1288686" cy="1288686"/>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26" name="Ellipse 15"/>
          <p:cNvSpPr/>
          <p:nvPr userDrawn="1"/>
        </p:nvSpPr>
        <p:spPr>
          <a:xfrm>
            <a:off x="6853588" y="1759690"/>
            <a:ext cx="1288686" cy="1288686"/>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27" name="Ellipse 16"/>
          <p:cNvSpPr/>
          <p:nvPr userDrawn="1"/>
        </p:nvSpPr>
        <p:spPr>
          <a:xfrm>
            <a:off x="9680626" y="3788634"/>
            <a:ext cx="1288686" cy="1288686"/>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28" name="Ellipse 18"/>
          <p:cNvSpPr/>
          <p:nvPr userDrawn="1"/>
        </p:nvSpPr>
        <p:spPr>
          <a:xfrm>
            <a:off x="4006255" y="1759690"/>
            <a:ext cx="1288686" cy="1288686"/>
          </a:xfrm>
          <a:prstGeom prst="ellipse">
            <a:avLst/>
          </a:prstGeom>
          <a:blipFill dpi="0" rotWithShape="1">
            <a:blip r:embed="rId8"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29" name="Ellipse 28">
            <a:extLst>
              <a:ext uri="{FF2B5EF4-FFF2-40B4-BE49-F238E27FC236}">
                <a16:creationId xmlns:a16="http://schemas.microsoft.com/office/drawing/2014/main" id="{BB8EA8A6-B81B-5E4E-B2C5-51B9874C9999}"/>
              </a:ext>
            </a:extLst>
          </p:cNvPr>
          <p:cNvSpPr/>
          <p:nvPr userDrawn="1"/>
        </p:nvSpPr>
        <p:spPr>
          <a:xfrm>
            <a:off x="9700921" y="1759690"/>
            <a:ext cx="1288686" cy="1288686"/>
          </a:xfrm>
          <a:prstGeom prst="ellipse">
            <a:avLst/>
          </a:prstGeom>
          <a:blipFill dpi="0" rotWithShape="1">
            <a:blip r:embed="rId9"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31" name="Footer Placeholder 4">
            <a:extLst>
              <a:ext uri="{FF2B5EF4-FFF2-40B4-BE49-F238E27FC236}">
                <a16:creationId xmlns:a16="http://schemas.microsoft.com/office/drawing/2014/main" id="{65754202-5CFA-304F-8841-B2489B6E4B26}"/>
              </a:ext>
            </a:extLst>
          </p:cNvPr>
          <p:cNvSpPr>
            <a:spLocks noGrp="1"/>
          </p:cNvSpPr>
          <p:nvPr>
            <p:ph type="ftr" sz="quarter" idx="11"/>
          </p:nvPr>
        </p:nvSpPr>
        <p:spPr>
          <a:xfrm>
            <a:off x="410503" y="6297358"/>
            <a:ext cx="4114800" cy="365125"/>
          </a:xfrm>
        </p:spPr>
        <p:txBody>
          <a:bodyPr/>
          <a:lstStyle/>
          <a:p>
            <a:endParaRPr lang="da-DK" dirty="0"/>
          </a:p>
        </p:txBody>
      </p:sp>
      <p:sp>
        <p:nvSpPr>
          <p:cNvPr id="32" name="Slide Number Placeholder 5">
            <a:extLst>
              <a:ext uri="{FF2B5EF4-FFF2-40B4-BE49-F238E27FC236}">
                <a16:creationId xmlns:a16="http://schemas.microsoft.com/office/drawing/2014/main" id="{503CEA72-4800-B948-9289-98B76BBD7C72}"/>
              </a:ext>
            </a:extLst>
          </p:cNvPr>
          <p:cNvSpPr>
            <a:spLocks noGrp="1"/>
          </p:cNvSpPr>
          <p:nvPr>
            <p:ph type="sldNum" sz="quarter" idx="12"/>
          </p:nvPr>
        </p:nvSpPr>
        <p:spPr>
          <a:xfrm>
            <a:off x="10840065" y="6297358"/>
            <a:ext cx="911944" cy="365125"/>
          </a:xfrm>
        </p:spPr>
        <p:txBody>
          <a:bodyPr/>
          <a:lstStyle>
            <a:lvl1pPr>
              <a:defRPr sz="1600" b="1"/>
            </a:lvl1pPr>
          </a:lstStyle>
          <a:p>
            <a:fld id="{1D631772-11A9-44F1-9EFE-500B2EAFA8E3}"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3034369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a:xfrm>
            <a:off x="8529487" y="6304732"/>
            <a:ext cx="2743200" cy="365125"/>
          </a:xfrm>
          <a:prstGeom prst="rect">
            <a:avLst/>
          </a:prstGeom>
        </p:spPr>
        <p:txBody>
          <a:bodyPr/>
          <a:lstStyle>
            <a:lvl1pPr>
              <a:defRPr>
                <a:solidFill>
                  <a:schemeClr val="bg1"/>
                </a:solidFill>
              </a:defRPr>
            </a:lvl1pPr>
          </a:lstStyle>
          <a:p>
            <a:endParaRPr lang="da-DK"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solidFill>
                <a:prstClr val="white"/>
              </a:solidFill>
            </a:endParaRPr>
          </a:p>
        </p:txBody>
      </p:sp>
      <p:sp>
        <p:nvSpPr>
          <p:cNvPr id="6" name="Slide Number Placeholder 5"/>
          <p:cNvSpPr>
            <a:spLocks noGrp="1"/>
          </p:cNvSpPr>
          <p:nvPr>
            <p:ph type="sldNum" sz="quarter" idx="12"/>
          </p:nvPr>
        </p:nvSpPr>
        <p:spPr/>
        <p:txBody>
          <a:bodyPr/>
          <a:lstStyle>
            <a:lvl1pPr>
              <a:defRPr sz="1600" b="1">
                <a:solidFill>
                  <a:schemeClr val="bg1"/>
                </a:solidFill>
              </a:defRPr>
            </a:lvl1pPr>
          </a:lstStyle>
          <a:p>
            <a:fld id="{1D631772-11A9-44F1-9EFE-500B2EAFA8E3}" type="slidenum">
              <a:rPr lang="da-DK" smtClean="0">
                <a:solidFill>
                  <a:prstClr val="white"/>
                </a:solidFill>
              </a:rPr>
              <a:pPr/>
              <a:t>‹nr.›</a:t>
            </a:fld>
            <a:endParaRPr lang="da-DK" dirty="0">
              <a:solidFill>
                <a:prstClr val="white"/>
              </a:solidFill>
            </a:endParaRPr>
          </a:p>
        </p:txBody>
      </p:sp>
    </p:spTree>
    <p:extLst>
      <p:ext uri="{BB962C8B-B14F-4D97-AF65-F5344CB8AC3E}">
        <p14:creationId xmlns:p14="http://schemas.microsoft.com/office/powerpoint/2010/main" val="2555955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61866" y="1056"/>
            <a:ext cx="5927674" cy="68580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73" y="0"/>
            <a:ext cx="6260592" cy="6858000"/>
          </a:xfrm>
          <a:prstGeom prst="rect">
            <a:avLst/>
          </a:prstGeom>
        </p:spPr>
      </p:pic>
      <p:sp>
        <p:nvSpPr>
          <p:cNvPr id="4" name="Date Placeholder 3"/>
          <p:cNvSpPr>
            <a:spLocks noGrp="1"/>
          </p:cNvSpPr>
          <p:nvPr>
            <p:ph type="dt" sz="half" idx="10"/>
          </p:nvPr>
        </p:nvSpPr>
        <p:spPr>
          <a:xfrm>
            <a:off x="8529487" y="6304732"/>
            <a:ext cx="2743200" cy="365125"/>
          </a:xfrm>
          <a:prstGeom prst="rect">
            <a:avLst/>
          </a:prstGeom>
        </p:spPr>
        <p:txBody>
          <a:bodyPr/>
          <a:lstStyle>
            <a:lvl1pPr>
              <a:defRPr>
                <a:solidFill>
                  <a:schemeClr val="bg1"/>
                </a:solidFill>
              </a:defRPr>
            </a:lvl1pPr>
          </a:lstStyle>
          <a:p>
            <a:endParaRPr lang="da-DK"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solidFill>
                <a:prstClr val="white"/>
              </a:solidFill>
            </a:endParaRPr>
          </a:p>
        </p:txBody>
      </p:sp>
      <p:sp>
        <p:nvSpPr>
          <p:cNvPr id="6" name="Slide Number Placeholder 5"/>
          <p:cNvSpPr>
            <a:spLocks noGrp="1"/>
          </p:cNvSpPr>
          <p:nvPr>
            <p:ph type="sldNum" sz="quarter" idx="12"/>
          </p:nvPr>
        </p:nvSpPr>
        <p:spPr/>
        <p:txBody>
          <a:bodyPr/>
          <a:lstStyle>
            <a:lvl1pPr>
              <a:defRPr sz="1600" b="1">
                <a:solidFill>
                  <a:schemeClr val="bg1"/>
                </a:solidFill>
              </a:defRPr>
            </a:lvl1pPr>
          </a:lstStyle>
          <a:p>
            <a:fld id="{1D631772-11A9-44F1-9EFE-500B2EAFA8E3}" type="slidenum">
              <a:rPr lang="da-DK" smtClean="0">
                <a:solidFill>
                  <a:prstClr val="white"/>
                </a:solidFill>
              </a:rPr>
              <a:pPr/>
              <a:t>‹nr.›</a:t>
            </a:fld>
            <a:endParaRPr lang="da-DK" dirty="0">
              <a:solidFill>
                <a:prstClr val="white"/>
              </a:solidFill>
            </a:endParaRPr>
          </a:p>
        </p:txBody>
      </p:sp>
    </p:spTree>
    <p:extLst>
      <p:ext uri="{BB962C8B-B14F-4D97-AF65-F5344CB8AC3E}">
        <p14:creationId xmlns:p14="http://schemas.microsoft.com/office/powerpoint/2010/main" val="3064810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 y="0"/>
            <a:ext cx="5335524" cy="68580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9085" y="0"/>
            <a:ext cx="6858000" cy="6858000"/>
          </a:xfrm>
          <a:prstGeom prst="rect">
            <a:avLst/>
          </a:prstGeom>
        </p:spPr>
      </p:pic>
      <p:sp>
        <p:nvSpPr>
          <p:cNvPr id="3" name="Content Placeholder 2"/>
          <p:cNvSpPr>
            <a:spLocks noGrp="1"/>
          </p:cNvSpPr>
          <p:nvPr>
            <p:ph idx="1"/>
          </p:nvPr>
        </p:nvSpPr>
        <p:spPr>
          <a:xfrm>
            <a:off x="428885" y="2325740"/>
            <a:ext cx="4659309" cy="9262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8529487" y="6304732"/>
            <a:ext cx="2743200" cy="365125"/>
          </a:xfrm>
          <a:prstGeom prst="rect">
            <a:avLst/>
          </a:prstGeom>
        </p:spPr>
        <p:txBody>
          <a:bodyPr/>
          <a:lstStyle>
            <a:lvl1pPr>
              <a:defRPr>
                <a:solidFill>
                  <a:schemeClr val="bg1"/>
                </a:solidFill>
              </a:defRPr>
            </a:lvl1pPr>
          </a:lstStyle>
          <a:p>
            <a:endParaRPr lang="da-DK"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solidFill>
                <a:prstClr val="white"/>
              </a:solidFill>
            </a:endParaRPr>
          </a:p>
        </p:txBody>
      </p:sp>
      <p:sp>
        <p:nvSpPr>
          <p:cNvPr id="6" name="Slide Number Placeholder 5"/>
          <p:cNvSpPr>
            <a:spLocks noGrp="1"/>
          </p:cNvSpPr>
          <p:nvPr>
            <p:ph type="sldNum" sz="quarter" idx="12"/>
          </p:nvPr>
        </p:nvSpPr>
        <p:spPr/>
        <p:txBody>
          <a:bodyPr/>
          <a:lstStyle>
            <a:lvl1pPr>
              <a:defRPr sz="1600" b="1">
                <a:solidFill>
                  <a:schemeClr val="bg1"/>
                </a:solidFill>
              </a:defRPr>
            </a:lvl1pPr>
          </a:lstStyle>
          <a:p>
            <a:fld id="{1D631772-11A9-44F1-9EFE-500B2EAFA8E3}" type="slidenum">
              <a:rPr lang="da-DK" smtClean="0">
                <a:solidFill>
                  <a:prstClr val="white"/>
                </a:solidFill>
              </a:rPr>
              <a:pPr/>
              <a:t>‹nr.›</a:t>
            </a:fld>
            <a:endParaRPr lang="da-DK" dirty="0">
              <a:solidFill>
                <a:prstClr val="white"/>
              </a:solidFill>
            </a:endParaRPr>
          </a:p>
        </p:txBody>
      </p:sp>
      <p:sp>
        <p:nvSpPr>
          <p:cNvPr id="11" name="Content Placeholder 2"/>
          <p:cNvSpPr>
            <a:spLocks noGrp="1"/>
          </p:cNvSpPr>
          <p:nvPr>
            <p:ph idx="13"/>
          </p:nvPr>
        </p:nvSpPr>
        <p:spPr>
          <a:xfrm>
            <a:off x="663930" y="3508602"/>
            <a:ext cx="4424264" cy="22959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7800" y="3619549"/>
            <a:ext cx="164592" cy="164592"/>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0426" y="4113624"/>
            <a:ext cx="164592" cy="164592"/>
          </a:xfrm>
          <a:prstGeom prst="rect">
            <a:avLst/>
          </a:prstGeom>
        </p:spPr>
      </p:pic>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7800" y="4644566"/>
            <a:ext cx="164592" cy="164592"/>
          </a:xfrm>
          <a:prstGeom prst="rect">
            <a:avLst/>
          </a:prstGeom>
        </p:spPr>
      </p:pic>
      <p:sp>
        <p:nvSpPr>
          <p:cNvPr id="25" name="Title 1"/>
          <p:cNvSpPr>
            <a:spLocks noGrp="1"/>
          </p:cNvSpPr>
          <p:nvPr>
            <p:ph type="title"/>
          </p:nvPr>
        </p:nvSpPr>
        <p:spPr>
          <a:xfrm>
            <a:off x="412955" y="494071"/>
            <a:ext cx="4675239" cy="1439965"/>
          </a:xfrm>
        </p:spPr>
        <p:txBody>
          <a:bodyPr/>
          <a:lstStyle>
            <a:lvl1pPr>
              <a:defRPr>
                <a:solidFill>
                  <a:schemeClr val="bg1"/>
                </a:solidFill>
              </a:defRPr>
            </a:lvl1pPr>
          </a:lstStyle>
          <a:p>
            <a:r>
              <a:rPr lang="en-US" dirty="0"/>
              <a:t>Click to edit Master title style</a:t>
            </a:r>
            <a:endParaRPr lang="da-DK" dirty="0"/>
          </a:p>
        </p:txBody>
      </p:sp>
    </p:spTree>
    <p:extLst>
      <p:ext uri="{BB962C8B-B14F-4D97-AF65-F5344CB8AC3E}">
        <p14:creationId xmlns:p14="http://schemas.microsoft.com/office/powerpoint/2010/main" val="2421068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2955" y="250723"/>
            <a:ext cx="6902245" cy="1439965"/>
          </a:xfrm>
        </p:spPr>
        <p:txBody>
          <a:bodyPr/>
          <a:lstStyle/>
          <a:p>
            <a:r>
              <a:rPr lang="en-US" dirty="0"/>
              <a:t>Click to edit Master title style</a:t>
            </a:r>
            <a:endParaRPr lang="da-DK" dirty="0"/>
          </a:p>
        </p:txBody>
      </p:sp>
      <p:sp>
        <p:nvSpPr>
          <p:cNvPr id="3" name="Content Placeholder 2"/>
          <p:cNvSpPr>
            <a:spLocks noGrp="1"/>
          </p:cNvSpPr>
          <p:nvPr>
            <p:ph idx="1" hasCustomPrompt="1"/>
          </p:nvPr>
        </p:nvSpPr>
        <p:spPr>
          <a:xfrm>
            <a:off x="412955" y="2094271"/>
            <a:ext cx="6902245" cy="368710"/>
          </a:xfrm>
        </p:spPr>
        <p:txBody>
          <a:bodyPr/>
          <a:lstStyle/>
          <a:p>
            <a:pPr lvl="1"/>
            <a:r>
              <a:rPr lang="en-US" dirty="0"/>
              <a:t>Second level</a:t>
            </a:r>
          </a:p>
        </p:txBody>
      </p:sp>
      <p:sp>
        <p:nvSpPr>
          <p:cNvPr id="4" name="Date Placeholder 3"/>
          <p:cNvSpPr>
            <a:spLocks noGrp="1"/>
          </p:cNvSpPr>
          <p:nvPr>
            <p:ph type="dt" sz="half" idx="10"/>
          </p:nvPr>
        </p:nvSpPr>
        <p:spPr>
          <a:xfrm>
            <a:off x="8529487" y="6304732"/>
            <a:ext cx="2743200" cy="365125"/>
          </a:xfrm>
          <a:prstGeom prst="rect">
            <a:avLst/>
          </a:prstGeom>
        </p:spPr>
        <p:txBody>
          <a:bodyPr/>
          <a:lstStyle>
            <a:lvl1pPr>
              <a:defRPr/>
            </a:lvl1pPr>
          </a:lstStyle>
          <a:p>
            <a:endParaRPr lang="da-DK" dirty="0">
              <a:solidFill>
                <a:prstClr val="black"/>
              </a:solidFill>
            </a:endParaRPr>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lvl1pPr>
              <a:defRPr sz="1600" b="1"/>
            </a:lvl1pPr>
          </a:lstStyle>
          <a:p>
            <a:fld id="{1D631772-11A9-44F1-9EFE-500B2EAFA8E3}" type="slidenum">
              <a:rPr lang="da-DK" smtClean="0">
                <a:solidFill>
                  <a:prstClr val="black">
                    <a:tint val="75000"/>
                  </a:prstClr>
                </a:solidFill>
              </a:rPr>
              <a:pPr/>
              <a:t>‹nr.›</a:t>
            </a:fld>
            <a:endParaRPr lang="da-DK" dirty="0">
              <a:solidFill>
                <a:prstClr val="black">
                  <a:tint val="75000"/>
                </a:prstClr>
              </a:solidFill>
            </a:endParaRPr>
          </a:p>
        </p:txBody>
      </p:sp>
      <p:sp>
        <p:nvSpPr>
          <p:cNvPr id="8" name="Content Placeholder 2"/>
          <p:cNvSpPr>
            <a:spLocks noGrp="1"/>
          </p:cNvSpPr>
          <p:nvPr>
            <p:ph idx="13"/>
          </p:nvPr>
        </p:nvSpPr>
        <p:spPr>
          <a:xfrm>
            <a:off x="8234520" y="698756"/>
            <a:ext cx="3441543" cy="1764225"/>
          </a:xfrm>
        </p:spPr>
        <p:txBody>
          <a:bodyPr/>
          <a:lstStyle>
            <a:lvl5pPr>
              <a:defRPr>
                <a:solidFill>
                  <a:srgbClr val="77C8A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9" name="Content Placeholder 2"/>
          <p:cNvSpPr>
            <a:spLocks noGrp="1"/>
          </p:cNvSpPr>
          <p:nvPr>
            <p:ph idx="14"/>
          </p:nvPr>
        </p:nvSpPr>
        <p:spPr>
          <a:xfrm>
            <a:off x="8234519" y="2624242"/>
            <a:ext cx="3441543" cy="1744558"/>
          </a:xfrm>
        </p:spPr>
        <p:txBody>
          <a:bodyPr/>
          <a:lstStyle>
            <a:lvl5pPr>
              <a:defRPr>
                <a:solidFill>
                  <a:srgbClr val="77C8A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0" name="Content Placeholder 2"/>
          <p:cNvSpPr>
            <a:spLocks noGrp="1"/>
          </p:cNvSpPr>
          <p:nvPr>
            <p:ph idx="15"/>
          </p:nvPr>
        </p:nvSpPr>
        <p:spPr>
          <a:xfrm>
            <a:off x="8234520" y="4530061"/>
            <a:ext cx="3441543" cy="1562049"/>
          </a:xfrm>
        </p:spPr>
        <p:txBody>
          <a:bodyPr/>
          <a:lstStyle>
            <a:lvl5pPr>
              <a:defRPr>
                <a:solidFill>
                  <a:srgbClr val="77C8A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2" name="Chart Placeholder 11"/>
          <p:cNvSpPr>
            <a:spLocks noGrp="1"/>
          </p:cNvSpPr>
          <p:nvPr>
            <p:ph type="chart" sz="quarter" idx="16"/>
          </p:nvPr>
        </p:nvSpPr>
        <p:spPr>
          <a:xfrm>
            <a:off x="407988" y="2544763"/>
            <a:ext cx="6907212" cy="3621087"/>
          </a:xfrm>
        </p:spPr>
        <p:txBody>
          <a:bodyPr/>
          <a:lstStyle/>
          <a:p>
            <a:endParaRPr lang="da-DK" dirty="0"/>
          </a:p>
        </p:txBody>
      </p:sp>
    </p:spTree>
    <p:extLst>
      <p:ext uri="{BB962C8B-B14F-4D97-AF65-F5344CB8AC3E}">
        <p14:creationId xmlns:p14="http://schemas.microsoft.com/office/powerpoint/2010/main" val="2519485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34"/>
            <a:ext cx="12202370" cy="6863833"/>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endParaRPr lang="da-DK" dirty="0">
              <a:solidFill>
                <a:prstClr val="white"/>
              </a:solidFill>
            </a:endParaRPr>
          </a:p>
        </p:txBody>
      </p:sp>
      <p:sp>
        <p:nvSpPr>
          <p:cNvPr id="6" name="Slide Number Placeholder 5"/>
          <p:cNvSpPr>
            <a:spLocks noGrp="1"/>
          </p:cNvSpPr>
          <p:nvPr>
            <p:ph type="sldNum" sz="quarter" idx="12"/>
          </p:nvPr>
        </p:nvSpPr>
        <p:spPr/>
        <p:txBody>
          <a:bodyPr/>
          <a:lstStyle>
            <a:lvl1pPr>
              <a:defRPr sz="1600" b="1">
                <a:solidFill>
                  <a:schemeClr val="bg1"/>
                </a:solidFill>
              </a:defRPr>
            </a:lvl1pPr>
          </a:lstStyle>
          <a:p>
            <a:fld id="{1D631772-11A9-44F1-9EFE-500B2EAFA8E3}" type="slidenum">
              <a:rPr lang="da-DK" smtClean="0">
                <a:solidFill>
                  <a:prstClr val="white"/>
                </a:solidFill>
              </a:rPr>
              <a:pPr/>
              <a:t>‹nr.›</a:t>
            </a:fld>
            <a:endParaRPr lang="da-DK">
              <a:solidFill>
                <a:prstClr val="white"/>
              </a:solidFill>
            </a:endParaRPr>
          </a:p>
        </p:txBody>
      </p:sp>
    </p:spTree>
    <p:extLst>
      <p:ext uri="{BB962C8B-B14F-4D97-AF65-F5344CB8AC3E}">
        <p14:creationId xmlns:p14="http://schemas.microsoft.com/office/powerpoint/2010/main" val="2976949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da-DK"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8" name="Footer Placeholder 4">
            <a:extLst>
              <a:ext uri="{FF2B5EF4-FFF2-40B4-BE49-F238E27FC236}">
                <a16:creationId xmlns:a16="http://schemas.microsoft.com/office/drawing/2014/main" id="{3B152E91-C5C1-324B-93CE-C16C201A0E35}"/>
              </a:ext>
            </a:extLst>
          </p:cNvPr>
          <p:cNvSpPr>
            <a:spLocks noGrp="1"/>
          </p:cNvSpPr>
          <p:nvPr>
            <p:ph type="ftr" sz="quarter" idx="11"/>
          </p:nvPr>
        </p:nvSpPr>
        <p:spPr>
          <a:xfrm>
            <a:off x="410503" y="6297358"/>
            <a:ext cx="4114800" cy="365125"/>
          </a:xfrm>
        </p:spPr>
        <p:txBody>
          <a:bodyPr/>
          <a:lstStyle/>
          <a:p>
            <a:endParaRPr lang="da-DK" dirty="0"/>
          </a:p>
        </p:txBody>
      </p:sp>
      <p:sp>
        <p:nvSpPr>
          <p:cNvPr id="9" name="Slide Number Placeholder 5">
            <a:extLst>
              <a:ext uri="{FF2B5EF4-FFF2-40B4-BE49-F238E27FC236}">
                <a16:creationId xmlns:a16="http://schemas.microsoft.com/office/drawing/2014/main" id="{93F0C37D-1CF6-5F40-9A17-A6F4A0DBC176}"/>
              </a:ext>
            </a:extLst>
          </p:cNvPr>
          <p:cNvSpPr>
            <a:spLocks noGrp="1"/>
          </p:cNvSpPr>
          <p:nvPr>
            <p:ph type="sldNum" sz="quarter" idx="12"/>
          </p:nvPr>
        </p:nvSpPr>
        <p:spPr>
          <a:xfrm>
            <a:off x="10840065" y="6297358"/>
            <a:ext cx="911944" cy="365125"/>
          </a:xfrm>
        </p:spPr>
        <p:txBody>
          <a:bodyPr/>
          <a:lstStyle>
            <a:lvl1pPr>
              <a:defRPr sz="1600" b="1"/>
            </a:lvl1pPr>
          </a:lstStyle>
          <a:p>
            <a:fld id="{1D631772-11A9-44F1-9EFE-500B2EAFA8E3}"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29805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med underoverskrift  i fuld bredde">
    <p:bg>
      <p:bgPr>
        <a:solidFill>
          <a:srgbClr val="CBE6D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a:xfrm>
            <a:off x="540000" y="486252"/>
            <a:ext cx="8520812" cy="549802"/>
          </a:xfrm>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3" y="2234153"/>
            <a:ext cx="11115675" cy="379834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Text Placeholder 2">
            <a:extLst>
              <a:ext uri="{FF2B5EF4-FFF2-40B4-BE49-F238E27FC236}">
                <a16:creationId xmlns:a16="http://schemas.microsoft.com/office/drawing/2014/main" id="{AEEBBAAC-55D3-D674-442B-640DEFF4E5E7}"/>
              </a:ext>
            </a:extLst>
          </p:cNvPr>
          <p:cNvSpPr>
            <a:spLocks noGrp="1"/>
          </p:cNvSpPr>
          <p:nvPr>
            <p:ph type="body" idx="1"/>
          </p:nvPr>
        </p:nvSpPr>
        <p:spPr>
          <a:xfrm>
            <a:off x="540000" y="1036054"/>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165788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39"/>
            <a:ext cx="3901440" cy="342900"/>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609600" y="6377939"/>
            <a:ext cx="2804160" cy="342900"/>
          </a:xfrm>
          <a:prstGeom prst="rect">
            <a:avLst/>
          </a:prstGeom>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4" name="Holder 4"/>
          <p:cNvSpPr>
            <a:spLocks noGrp="1"/>
          </p:cNvSpPr>
          <p:nvPr>
            <p:ph type="sldNum" sz="quarter" idx="7"/>
          </p:nvPr>
        </p:nvSpPr>
        <p:spPr>
          <a:xfrm>
            <a:off x="8778240" y="6377939"/>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1385365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da-DK"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8" name="Footer Placeholder 4">
            <a:extLst>
              <a:ext uri="{FF2B5EF4-FFF2-40B4-BE49-F238E27FC236}">
                <a16:creationId xmlns:a16="http://schemas.microsoft.com/office/drawing/2014/main" id="{3B152E91-C5C1-324B-93CE-C16C201A0E35}"/>
              </a:ext>
            </a:extLst>
          </p:cNvPr>
          <p:cNvSpPr>
            <a:spLocks noGrp="1"/>
          </p:cNvSpPr>
          <p:nvPr>
            <p:ph type="ftr" sz="quarter" idx="11"/>
          </p:nvPr>
        </p:nvSpPr>
        <p:spPr>
          <a:xfrm>
            <a:off x="410503" y="6297358"/>
            <a:ext cx="4114800" cy="365125"/>
          </a:xfrm>
        </p:spPr>
        <p:txBody>
          <a:bodyPr/>
          <a:lstStyle/>
          <a:p>
            <a:endParaRPr lang="da-DK" dirty="0"/>
          </a:p>
        </p:txBody>
      </p:sp>
      <p:sp>
        <p:nvSpPr>
          <p:cNvPr id="9" name="Slide Number Placeholder 5">
            <a:extLst>
              <a:ext uri="{FF2B5EF4-FFF2-40B4-BE49-F238E27FC236}">
                <a16:creationId xmlns:a16="http://schemas.microsoft.com/office/drawing/2014/main" id="{93F0C37D-1CF6-5F40-9A17-A6F4A0DBC176}"/>
              </a:ext>
            </a:extLst>
          </p:cNvPr>
          <p:cNvSpPr>
            <a:spLocks noGrp="1"/>
          </p:cNvSpPr>
          <p:nvPr>
            <p:ph type="sldNum" sz="quarter" idx="12"/>
          </p:nvPr>
        </p:nvSpPr>
        <p:spPr>
          <a:xfrm>
            <a:off x="10840065" y="6297358"/>
            <a:ext cx="911944" cy="365125"/>
          </a:xfrm>
        </p:spPr>
        <p:txBody>
          <a:bodyPr/>
          <a:lstStyle>
            <a:lvl1pPr>
              <a:defRPr sz="1600" b="1"/>
            </a:lvl1pPr>
          </a:lstStyle>
          <a:p>
            <a:fld id="{1D631772-11A9-44F1-9EFE-500B2EAFA8E3}" type="slidenum">
              <a:rPr lang="da-DK" smtClean="0"/>
              <a:pPr/>
              <a:t>‹nr.›</a:t>
            </a:fld>
            <a:endParaRPr lang="da-DK" dirty="0"/>
          </a:p>
        </p:txBody>
      </p:sp>
    </p:spTree>
    <p:extLst>
      <p:ext uri="{BB962C8B-B14F-4D97-AF65-F5344CB8AC3E}">
        <p14:creationId xmlns:p14="http://schemas.microsoft.com/office/powerpoint/2010/main" val="686210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60AB350-57A7-4962-B5AC-C7D6DD9910D3}"/>
              </a:ext>
            </a:extLst>
          </p:cNvPr>
          <p:cNvSpPr>
            <a:spLocks noGrp="1"/>
          </p:cNvSpPr>
          <p:nvPr>
            <p:ph type="dt" sz="half" idx="10"/>
          </p:nvPr>
        </p:nvSpPr>
        <p:spPr/>
        <p:txBody>
          <a:bodyPr/>
          <a:lstStyle/>
          <a:p>
            <a:fld id="{B7F0749A-3CFD-4F6C-8B5A-74353EC68169}" type="datetimeFigureOut">
              <a:rPr lang="da-DK" smtClean="0"/>
              <a:t>12-12-2023</a:t>
            </a:fld>
            <a:endParaRPr lang="da-DK"/>
          </a:p>
        </p:txBody>
      </p:sp>
      <p:sp>
        <p:nvSpPr>
          <p:cNvPr id="3" name="Pladsholder til sidefod 2">
            <a:extLst>
              <a:ext uri="{FF2B5EF4-FFF2-40B4-BE49-F238E27FC236}">
                <a16:creationId xmlns:a16="http://schemas.microsoft.com/office/drawing/2014/main" id="{E31562F1-55FA-426C-9B58-0470AA43E4C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E16EF1A-A062-4173-B4A6-F3A7C2AC0F74}"/>
              </a:ext>
            </a:extLst>
          </p:cNvPr>
          <p:cNvSpPr>
            <a:spLocks noGrp="1"/>
          </p:cNvSpPr>
          <p:nvPr>
            <p:ph type="sldNum" sz="quarter" idx="12"/>
          </p:nvPr>
        </p:nvSpPr>
        <p:spPr/>
        <p:txBody>
          <a:bodyPr/>
          <a:lstStyle/>
          <a:p>
            <a:fld id="{4510AC00-E7C4-4383-A343-22DABEAB827A}" type="slidenum">
              <a:rPr lang="da-DK" smtClean="0"/>
              <a:t>‹nr.›</a:t>
            </a:fld>
            <a:endParaRPr lang="da-DK"/>
          </a:p>
        </p:txBody>
      </p:sp>
    </p:spTree>
    <p:extLst>
      <p:ext uri="{BB962C8B-B14F-4D97-AF65-F5344CB8AC3E}">
        <p14:creationId xmlns:p14="http://schemas.microsoft.com/office/powerpoint/2010/main" val="3962427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623887" y="2372008"/>
            <a:ext cx="10909299" cy="3376942"/>
          </a:xfrm>
        </p:spPr>
        <p:txBody>
          <a:bodyPr anchor="t" anchorCtr="0"/>
          <a:lstStyle>
            <a:lvl1pPr algn="ctr">
              <a:defRPr sz="7000" b="1" spc="-150"/>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4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p>
            <a:fld id="{9390286A-4FFF-064D-B98C-800C4447009A}" type="datetime1">
              <a:rPr lang="da-DK" smtClean="0"/>
              <a:t>12-12-2023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10" name="Rektangel 9"/>
          <p:cNvSpPr/>
          <p:nvPr userDrawn="1"/>
        </p:nvSpPr>
        <p:spPr>
          <a:xfrm>
            <a:off x="9421089" y="67428"/>
            <a:ext cx="2197653" cy="200055"/>
          </a:xfrm>
          <a:prstGeom prst="rect">
            <a:avLst/>
          </a:prstGeom>
        </p:spPr>
        <p:txBody>
          <a:bodyPr wrap="square">
            <a:spAutoFit/>
          </a:bodyPr>
          <a:lstStyle/>
          <a:p>
            <a:pPr algn="r"/>
            <a:r>
              <a:rPr lang="is-IS" sz="700" dirty="0">
                <a:effectLst/>
                <a:latin typeface="Helvetica" charset="0"/>
                <a:ea typeface="Helvetica" charset="0"/>
                <a:cs typeface="Helvetica" charset="0"/>
              </a:rPr>
              <a:t>BEST IN CLASS 2021   </a:t>
            </a:r>
            <a:r>
              <a:rPr lang="is-IS" sz="700" dirty="0">
                <a:solidFill>
                  <a:srgbClr val="3FA43C"/>
                </a:solidFill>
                <a:effectLst/>
                <a:latin typeface="Helvetica" charset="0"/>
                <a:ea typeface="Helvetica" charset="0"/>
                <a:cs typeface="Helvetica" charset="0"/>
              </a:rPr>
              <a:t>l</a:t>
            </a:r>
            <a:r>
              <a:rPr lang="is-IS" sz="700" dirty="0">
                <a:effectLst/>
                <a:latin typeface="Helvetica" charset="0"/>
                <a:ea typeface="Helvetica" charset="0"/>
                <a:cs typeface="Helvetica" charset="0"/>
              </a:rPr>
              <a:t>   </a:t>
            </a:r>
            <a:r>
              <a:rPr lang="is-IS" sz="700" b="1" dirty="0">
                <a:effectLst/>
                <a:latin typeface="Helvetica" charset="0"/>
                <a:ea typeface="Helvetica" charset="0"/>
                <a:cs typeface="Helvetica" charset="0"/>
              </a:rPr>
              <a:t>BIC 2021</a:t>
            </a:r>
            <a:endParaRPr lang="is-IS" sz="700" dirty="0">
              <a:effectLst/>
              <a:latin typeface="Helvetica" charset="0"/>
              <a:ea typeface="Helvetica" charset="0"/>
              <a:cs typeface="Helvetica" charset="0"/>
            </a:endParaRPr>
          </a:p>
        </p:txBody>
      </p:sp>
    </p:spTree>
    <p:extLst>
      <p:ext uri="{BB962C8B-B14F-4D97-AF65-F5344CB8AC3E}">
        <p14:creationId xmlns:p14="http://schemas.microsoft.com/office/powerpoint/2010/main" val="1368224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2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2620621"/>
            <a:ext cx="9144000" cy="1103428"/>
          </a:xfrm>
        </p:spPr>
        <p:txBody>
          <a:bodyPr anchor="t" anchorCtr="0"/>
          <a:lstStyle>
            <a:lvl1pPr algn="ctr">
              <a:defRPr sz="6000" b="1" spc="-150"/>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2049307"/>
            <a:ext cx="10909300" cy="56731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4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p>
            <a:fld id="{A9A9C6AC-3C6A-E348-91F3-10A9E44E7B5A}" type="datetime1">
              <a:rPr lang="da-DK" smtClean="0"/>
              <a:t>12-12-2023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10" name="Rektangel 9"/>
          <p:cNvSpPr/>
          <p:nvPr userDrawn="1"/>
        </p:nvSpPr>
        <p:spPr>
          <a:xfrm>
            <a:off x="9421089" y="67428"/>
            <a:ext cx="2197653" cy="200055"/>
          </a:xfrm>
          <a:prstGeom prst="rect">
            <a:avLst/>
          </a:prstGeom>
        </p:spPr>
        <p:txBody>
          <a:bodyPr wrap="square">
            <a:spAutoFit/>
          </a:bodyPr>
          <a:lstStyle/>
          <a:p>
            <a:pPr algn="r"/>
            <a:r>
              <a:rPr lang="is-IS" sz="700" dirty="0">
                <a:effectLst/>
                <a:latin typeface="Helvetica" charset="0"/>
                <a:ea typeface="Helvetica" charset="0"/>
                <a:cs typeface="Helvetica" charset="0"/>
              </a:rPr>
              <a:t>BEST IN CLASS 2021   </a:t>
            </a:r>
            <a:r>
              <a:rPr lang="is-IS" sz="700" dirty="0">
                <a:solidFill>
                  <a:srgbClr val="3FA43C"/>
                </a:solidFill>
                <a:effectLst/>
                <a:latin typeface="Helvetica" charset="0"/>
                <a:ea typeface="Helvetica" charset="0"/>
                <a:cs typeface="Helvetica" charset="0"/>
              </a:rPr>
              <a:t>l</a:t>
            </a:r>
            <a:r>
              <a:rPr lang="is-IS" sz="700" dirty="0">
                <a:effectLst/>
                <a:latin typeface="Helvetica" charset="0"/>
                <a:ea typeface="Helvetica" charset="0"/>
                <a:cs typeface="Helvetica" charset="0"/>
              </a:rPr>
              <a:t>   </a:t>
            </a:r>
            <a:r>
              <a:rPr lang="is-IS" sz="700" b="1" dirty="0">
                <a:effectLst/>
                <a:latin typeface="Helvetica" charset="0"/>
                <a:ea typeface="Helvetica" charset="0"/>
                <a:cs typeface="Helvetica" charset="0"/>
              </a:rPr>
              <a:t>BIC 2021</a:t>
            </a:r>
            <a:endParaRPr lang="is-IS" sz="700" dirty="0">
              <a:effectLst/>
              <a:latin typeface="Helvetica" charset="0"/>
              <a:ea typeface="Helvetica" charset="0"/>
              <a:cs typeface="Helvetica" charset="0"/>
            </a:endParaRPr>
          </a:p>
        </p:txBody>
      </p:sp>
    </p:spTree>
    <p:extLst>
      <p:ext uri="{BB962C8B-B14F-4D97-AF65-F5344CB8AC3E}">
        <p14:creationId xmlns:p14="http://schemas.microsoft.com/office/powerpoint/2010/main" val="2730004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3_Titelslid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7" y="2372008"/>
            <a:ext cx="10909299" cy="3376942"/>
          </a:xfrm>
        </p:spPr>
        <p:txBody>
          <a:bodyPr anchor="t" anchorCtr="0"/>
          <a:lstStyle>
            <a:lvl1pPr algn="ctr">
              <a:defRPr sz="7000" b="1" spc="-150">
                <a:solidFill>
                  <a:schemeClr val="accent3"/>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400" spc="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bg1"/>
                </a:solidFill>
              </a:defRPr>
            </a:lvl1pPr>
          </a:lstStyle>
          <a:p>
            <a:fld id="{57DD35F3-E50D-944C-9B3C-3ABB488B72C2}" type="datetime1">
              <a:rPr lang="da-DK" smtClean="0"/>
              <a:t>12-12-2023</a:t>
            </a:fld>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p:cNvSpPr>
            <a:spLocks noGrp="1"/>
          </p:cNvSpPr>
          <p:nvPr>
            <p:ph type="sldNum" sz="quarter" idx="12"/>
          </p:nvPr>
        </p:nvSpPr>
        <p:spPr/>
        <p:txBody>
          <a:bodyPr/>
          <a:lstStyle>
            <a:lvl1pPr>
              <a:defRPr>
                <a:solidFill>
                  <a:schemeClr val="bg1"/>
                </a:solidFill>
              </a:defRPr>
            </a:lvl1pPr>
          </a:lstStyle>
          <a:p>
            <a:fld id="{CD3521F6-ABE2-DF4A-A30A-AF2564ABEA76}" type="slidenum">
              <a:rPr lang="da-DK" smtClean="0"/>
              <a:pPr/>
              <a:t>‹nr.›</a:t>
            </a:fld>
            <a:endParaRPr lang="da-DK"/>
          </a:p>
        </p:txBody>
      </p:sp>
      <p:sp>
        <p:nvSpPr>
          <p:cNvPr id="10" name="Rektangel 9"/>
          <p:cNvSpPr/>
          <p:nvPr userDrawn="1"/>
        </p:nvSpPr>
        <p:spPr>
          <a:xfrm>
            <a:off x="9421089" y="67428"/>
            <a:ext cx="2197653" cy="200055"/>
          </a:xfrm>
          <a:prstGeom prst="rect">
            <a:avLst/>
          </a:prstGeom>
        </p:spPr>
        <p:txBody>
          <a:bodyPr wrap="square">
            <a:spAutoFit/>
          </a:bodyPr>
          <a:lstStyle/>
          <a:p>
            <a:pPr algn="r"/>
            <a:r>
              <a:rPr lang="is-IS" sz="700" dirty="0">
                <a:effectLst/>
                <a:latin typeface="Helvetica" charset="0"/>
                <a:ea typeface="Helvetica" charset="0"/>
                <a:cs typeface="Helvetica" charset="0"/>
              </a:rPr>
              <a:t>BEST IN CLASS 2021   </a:t>
            </a:r>
            <a:r>
              <a:rPr lang="is-IS" sz="700" dirty="0">
                <a:solidFill>
                  <a:srgbClr val="3FA43C"/>
                </a:solidFill>
                <a:effectLst/>
                <a:latin typeface="Helvetica" charset="0"/>
                <a:ea typeface="Helvetica" charset="0"/>
                <a:cs typeface="Helvetica" charset="0"/>
              </a:rPr>
              <a:t>l</a:t>
            </a:r>
            <a:r>
              <a:rPr lang="is-IS" sz="700" dirty="0">
                <a:effectLst/>
                <a:latin typeface="Helvetica" charset="0"/>
                <a:ea typeface="Helvetica" charset="0"/>
                <a:cs typeface="Helvetica" charset="0"/>
              </a:rPr>
              <a:t>   </a:t>
            </a:r>
            <a:r>
              <a:rPr lang="is-IS" sz="700" b="1" dirty="0">
                <a:effectLst/>
                <a:latin typeface="Helvetica" charset="0"/>
                <a:ea typeface="Helvetica" charset="0"/>
                <a:cs typeface="Helvetica" charset="0"/>
              </a:rPr>
              <a:t>BIC 2021</a:t>
            </a:r>
            <a:endParaRPr lang="is-IS" sz="700" dirty="0">
              <a:effectLst/>
              <a:latin typeface="Helvetica" charset="0"/>
              <a:ea typeface="Helvetica" charset="0"/>
              <a:cs typeface="Helvetica" charset="0"/>
            </a:endParaRPr>
          </a:p>
        </p:txBody>
      </p:sp>
    </p:spTree>
    <p:extLst>
      <p:ext uri="{BB962C8B-B14F-4D97-AF65-F5344CB8AC3E}">
        <p14:creationId xmlns:p14="http://schemas.microsoft.com/office/powerpoint/2010/main" val="773456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4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3487"/>
            <a:ext cx="10909300" cy="2195513"/>
          </a:xfrm>
        </p:spPr>
        <p:txBody>
          <a:bodyPr anchor="b" anchorCtr="0"/>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4336610"/>
            <a:ext cx="9144000" cy="74815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p>
            <a:fld id="{0DBAA852-CFF5-4642-BDF5-7BB3946738D7}" type="datetime1">
              <a:rPr lang="da-DK" smtClean="0"/>
              <a:t>12-12-2023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1739976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5_Titelslide – Mod nye mål">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3487"/>
            <a:ext cx="10909300" cy="2195513"/>
          </a:xfrm>
        </p:spPr>
        <p:txBody>
          <a:bodyPr anchor="b" anchorCtr="0"/>
          <a:lstStyle>
            <a:lvl1pPr algn="l">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623888" y="3720973"/>
            <a:ext cx="7868262" cy="219551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p>
            <a:fld id="{E89F1650-5D39-364C-A3C8-15F999D508BB}" type="datetime1">
              <a:rPr lang="da-DK" smtClean="0"/>
              <a:t>12-12-2023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10" name="Rektangel 9">
            <a:extLst>
              <a:ext uri="{FF2B5EF4-FFF2-40B4-BE49-F238E27FC236}">
                <a16:creationId xmlns:a16="http://schemas.microsoft.com/office/drawing/2014/main" id="{11985224-0445-9C58-5436-09593304601A}"/>
              </a:ext>
            </a:extLst>
          </p:cNvPr>
          <p:cNvSpPr/>
          <p:nvPr userDrawn="1"/>
        </p:nvSpPr>
        <p:spPr>
          <a:xfrm>
            <a:off x="10264346" y="0"/>
            <a:ext cx="1927653" cy="572956"/>
          </a:xfrm>
          <a:prstGeom prst="rect">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1" name="Grafik 10">
            <a:extLst>
              <a:ext uri="{FF2B5EF4-FFF2-40B4-BE49-F238E27FC236}">
                <a16:creationId xmlns:a16="http://schemas.microsoft.com/office/drawing/2014/main" id="{EF803C54-FBA1-6DC3-8AA2-4577896116C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41187" y="68723"/>
            <a:ext cx="1253501" cy="442024"/>
          </a:xfrm>
          <a:prstGeom prst="rect">
            <a:avLst/>
          </a:prstGeom>
        </p:spPr>
      </p:pic>
    </p:spTree>
    <p:extLst>
      <p:ext uri="{BB962C8B-B14F-4D97-AF65-F5344CB8AC3E}">
        <p14:creationId xmlns:p14="http://schemas.microsoft.com/office/powerpoint/2010/main" val="2389022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9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3487"/>
            <a:ext cx="10909300" cy="2195513"/>
          </a:xfrm>
        </p:spPr>
        <p:txBody>
          <a:bodyPr anchor="b" anchorCtr="0"/>
          <a:lstStyle>
            <a:lvl1pPr algn="l">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623888" y="3720973"/>
            <a:ext cx="7868262" cy="219551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p>
            <a:fld id="{BA2E7F15-B679-834C-952C-17998CD620E1}" type="datetime1">
              <a:rPr lang="da-DK" smtClean="0"/>
              <a:t>12-12-2023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2311738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8_Titelslide">
    <p:bg>
      <p:bgPr>
        <a:solidFill>
          <a:schemeClr val="accent2">
            <a:alpha val="3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3487"/>
            <a:ext cx="10909300" cy="2195513"/>
          </a:xfrm>
        </p:spPr>
        <p:txBody>
          <a:bodyPr anchor="b" anchorCtr="0"/>
          <a:lstStyle>
            <a:lvl1pPr algn="l">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623888" y="3720973"/>
            <a:ext cx="7868262" cy="219551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p>
            <a:fld id="{2E846DF0-F8B2-3D4E-ABC9-2CCF4B487C37}" type="datetime1">
              <a:rPr lang="da-DK" smtClean="0"/>
              <a:t>12-12-2023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3129999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Kolo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4" y="1438275"/>
            <a:ext cx="5219170"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6">
            <a:extLst>
              <a:ext uri="{FF2B5EF4-FFF2-40B4-BE49-F238E27FC236}">
                <a16:creationId xmlns:a16="http://schemas.microsoft.com/office/drawing/2014/main" id="{190C6E90-FCFA-214B-25B1-650829C6A86F}"/>
              </a:ext>
            </a:extLst>
          </p:cNvPr>
          <p:cNvSpPr>
            <a:spLocks noGrp="1"/>
          </p:cNvSpPr>
          <p:nvPr>
            <p:ph sz="quarter" idx="14"/>
          </p:nvPr>
        </p:nvSpPr>
        <p:spPr>
          <a:xfrm>
            <a:off x="6451227" y="1438275"/>
            <a:ext cx="5219170"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836784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6_Titelslide">
    <p:bg>
      <p:bgPr>
        <a:solidFill>
          <a:schemeClr val="accent2">
            <a:alpha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3487"/>
            <a:ext cx="10909300" cy="2195513"/>
          </a:xfrm>
        </p:spPr>
        <p:txBody>
          <a:bodyPr anchor="b" anchorCtr="0"/>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4336610"/>
            <a:ext cx="9144000" cy="74815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lvl1pPr>
              <a:defRPr>
                <a:solidFill>
                  <a:schemeClr val="accent1"/>
                </a:solidFill>
              </a:defRPr>
            </a:lvl1pPr>
          </a:lstStyle>
          <a:p>
            <a:fld id="{0A22E85E-BD45-7945-941F-1C538BBBC769}" type="datetime1">
              <a:rPr lang="da-DK" smtClean="0"/>
              <a:t>12-12-2023</a:t>
            </a:fld>
            <a:endParaRPr lang="da-DK" dirty="0"/>
          </a:p>
        </p:txBody>
      </p:sp>
      <p:sp>
        <p:nvSpPr>
          <p:cNvPr id="5" name="Pladsholder til sidefod 4"/>
          <p:cNvSpPr>
            <a:spLocks noGrp="1"/>
          </p:cNvSpPr>
          <p:nvPr>
            <p:ph type="ftr" sz="quarter" idx="11"/>
          </p:nvPr>
        </p:nvSpPr>
        <p:spPr/>
        <p:txBody>
          <a:bodyPr/>
          <a:lstStyle>
            <a:lvl1pPr>
              <a:defRPr>
                <a:solidFill>
                  <a:schemeClr val="accent1"/>
                </a:solidFill>
              </a:defRPr>
            </a:lvl1p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1495029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7_Titelslide">
    <p:bg>
      <p:bgPr>
        <a:solidFill>
          <a:schemeClr val="accent3">
            <a:alpha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3487"/>
            <a:ext cx="10909300" cy="2195513"/>
          </a:xfrm>
        </p:spPr>
        <p:txBody>
          <a:bodyPr anchor="b" anchorCtr="0"/>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4336610"/>
            <a:ext cx="9144000" cy="74815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lvl1pPr>
              <a:defRPr>
                <a:solidFill>
                  <a:schemeClr val="accent1"/>
                </a:solidFill>
              </a:defRPr>
            </a:lvl1pPr>
          </a:lstStyle>
          <a:p>
            <a:fld id="{8B61C6F1-6F05-D742-9AC7-B5F81E47ABC3}" type="datetime1">
              <a:rPr lang="da-DK" smtClean="0"/>
              <a:t>12-12-2023</a:t>
            </a:fld>
            <a:endParaRPr lang="da-DK" dirty="0"/>
          </a:p>
        </p:txBody>
      </p:sp>
      <p:sp>
        <p:nvSpPr>
          <p:cNvPr id="5" name="Pladsholder til sidefod 4"/>
          <p:cNvSpPr>
            <a:spLocks noGrp="1"/>
          </p:cNvSpPr>
          <p:nvPr>
            <p:ph type="ftr" sz="quarter" idx="11"/>
          </p:nvPr>
        </p:nvSpPr>
        <p:spPr/>
        <p:txBody>
          <a:bodyPr/>
          <a:lstStyle>
            <a:lvl1pPr>
              <a:defRPr>
                <a:solidFill>
                  <a:schemeClr val="accent1"/>
                </a:solidFill>
              </a:defRPr>
            </a:lvl1p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1074791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og indholdsobjekt – Mod nye må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CDC88508-2408-0E43-9B87-CC3D185FD892}" type="datetime1">
              <a:rPr lang="da-DK" smtClean="0"/>
              <a:t>12-12-2023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Rektangel 10">
            <a:extLst>
              <a:ext uri="{FF2B5EF4-FFF2-40B4-BE49-F238E27FC236}">
                <a16:creationId xmlns:a16="http://schemas.microsoft.com/office/drawing/2014/main" id="{FE95A4AC-3F67-5D5B-73D0-6AD43B8DAD67}"/>
              </a:ext>
            </a:extLst>
          </p:cNvPr>
          <p:cNvSpPr/>
          <p:nvPr userDrawn="1"/>
        </p:nvSpPr>
        <p:spPr>
          <a:xfrm>
            <a:off x="10264346" y="0"/>
            <a:ext cx="1927653" cy="572956"/>
          </a:xfrm>
          <a:prstGeom prst="rect">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2" name="Grafik 11">
            <a:extLst>
              <a:ext uri="{FF2B5EF4-FFF2-40B4-BE49-F238E27FC236}">
                <a16:creationId xmlns:a16="http://schemas.microsoft.com/office/drawing/2014/main" id="{6D168A38-91CF-285D-691E-616098AA03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41187" y="68723"/>
            <a:ext cx="1253501" cy="442024"/>
          </a:xfrm>
          <a:prstGeom prst="rect">
            <a:avLst/>
          </a:prstGeom>
        </p:spPr>
      </p:pic>
    </p:spTree>
    <p:extLst>
      <p:ext uri="{BB962C8B-B14F-4D97-AF65-F5344CB8AC3E}">
        <p14:creationId xmlns:p14="http://schemas.microsoft.com/office/powerpoint/2010/main" val="2698289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DF210DB3-0700-604E-9B18-E0E09CD58863}" type="datetime1">
              <a:rPr lang="da-DK" smtClean="0"/>
              <a:t>12-12-2023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Tree>
    <p:extLst>
      <p:ext uri="{BB962C8B-B14F-4D97-AF65-F5344CB8AC3E}">
        <p14:creationId xmlns:p14="http://schemas.microsoft.com/office/powerpoint/2010/main" val="748437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el og indholdsobjekt">
    <p:bg>
      <p:bgPr>
        <a:solidFill>
          <a:schemeClr val="bg1">
            <a:alpha val="30000"/>
          </a:schemeClr>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90C56EF-0E8F-C9FA-83FB-102442092BB2}"/>
              </a:ext>
            </a:extLst>
          </p:cNvPr>
          <p:cNvSpPr>
            <a:spLocks noChangeAspect="1"/>
          </p:cNvSpPr>
          <p:nvPr userDrawn="1"/>
        </p:nvSpPr>
        <p:spPr>
          <a:xfrm>
            <a:off x="9132000" y="2187619"/>
            <a:ext cx="3060000" cy="30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623888" y="1233488"/>
            <a:ext cx="8786812" cy="686751"/>
          </a:xfrm>
        </p:spPr>
        <p:txBody>
          <a:bodyPr/>
          <a:lstStyle>
            <a:lvl1pPr>
              <a:defRPr sz="3200">
                <a:solidFill>
                  <a:schemeClr val="accent1"/>
                </a:solidFill>
              </a:defRPr>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D76DE381-6409-5740-BAEC-BD66A51D168E}" type="datetime1">
              <a:rPr lang="da-DK" smtClean="0"/>
              <a:t>12-12-2023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ladsholder til billede 8">
            <a:extLst>
              <a:ext uri="{FF2B5EF4-FFF2-40B4-BE49-F238E27FC236}">
                <a16:creationId xmlns:a16="http://schemas.microsoft.com/office/drawing/2014/main" id="{A00DB6C8-D370-B0AF-771D-E9F087B7A674}"/>
              </a:ext>
            </a:extLst>
          </p:cNvPr>
          <p:cNvSpPr>
            <a:spLocks noGrp="1"/>
          </p:cNvSpPr>
          <p:nvPr>
            <p:ph type="pic" sz="quarter" idx="14"/>
          </p:nvPr>
        </p:nvSpPr>
        <p:spPr>
          <a:xfrm>
            <a:off x="9438000" y="2493619"/>
            <a:ext cx="2448000" cy="2448000"/>
          </a:xfrm>
        </p:spPr>
        <p:txBody>
          <a:bodyPr/>
          <a:lstStyle>
            <a:lvl1pPr>
              <a:defRPr>
                <a:solidFill>
                  <a:schemeClr val="accent1"/>
                </a:solidFill>
              </a:defRPr>
            </a:lvl1pPr>
          </a:lstStyle>
          <a:p>
            <a:r>
              <a:rPr lang="da-DK"/>
              <a:t>Klik på ikonet for at tilføje et billede</a:t>
            </a:r>
            <a:endParaRPr lang="en-GB" dirty="0"/>
          </a:p>
        </p:txBody>
      </p:sp>
    </p:spTree>
    <p:extLst>
      <p:ext uri="{BB962C8B-B14F-4D97-AF65-F5344CB8AC3E}">
        <p14:creationId xmlns:p14="http://schemas.microsoft.com/office/powerpoint/2010/main" val="12846056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itel og indholdsobjekt">
    <p:bg>
      <p:bgPr>
        <a:solidFill>
          <a:schemeClr val="bg1">
            <a:alpha val="30000"/>
          </a:schemeClr>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A1F3E7B-3AB2-2671-DCAE-5480FE11F182}"/>
              </a:ext>
            </a:extLst>
          </p:cNvPr>
          <p:cNvSpPr/>
          <p:nvPr userDrawn="1"/>
        </p:nvSpPr>
        <p:spPr>
          <a:xfrm>
            <a:off x="0" y="0"/>
            <a:ext cx="10287000" cy="6858000"/>
          </a:xfrm>
          <a:prstGeom prst="rect">
            <a:avLst/>
          </a:prstGeom>
          <a:solidFill>
            <a:schemeClr val="accent1">
              <a:lumMod val="20000"/>
              <a:lumOff val="80000"/>
              <a:alpha val="24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623888" y="1233488"/>
            <a:ext cx="8786812" cy="686751"/>
          </a:xfrm>
        </p:spPr>
        <p:txBody>
          <a:bodyPr/>
          <a:lstStyle>
            <a:lvl1pPr>
              <a:defRPr sz="3200">
                <a:solidFill>
                  <a:schemeClr val="accent1"/>
                </a:solidFill>
              </a:defRPr>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CFF6D5B0-03C5-3A4F-B9F2-7A4A4C08FD05}" type="datetime1">
              <a:rPr lang="da-DK" smtClean="0"/>
              <a:t>12-12-2023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8002876" cy="412264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ladsholder til billede 8">
            <a:extLst>
              <a:ext uri="{FF2B5EF4-FFF2-40B4-BE49-F238E27FC236}">
                <a16:creationId xmlns:a16="http://schemas.microsoft.com/office/drawing/2014/main" id="{A00DB6C8-D370-B0AF-771D-E9F087B7A674}"/>
              </a:ext>
            </a:extLst>
          </p:cNvPr>
          <p:cNvSpPr>
            <a:spLocks noGrp="1"/>
          </p:cNvSpPr>
          <p:nvPr>
            <p:ph type="pic" sz="quarter" idx="14"/>
          </p:nvPr>
        </p:nvSpPr>
        <p:spPr>
          <a:xfrm>
            <a:off x="9085188" y="2187619"/>
            <a:ext cx="2448000" cy="2448000"/>
          </a:xfrm>
        </p:spPr>
        <p:txBody>
          <a:bodyPr/>
          <a:lstStyle>
            <a:lvl1pPr>
              <a:defRPr>
                <a:solidFill>
                  <a:schemeClr val="accent1"/>
                </a:solidFill>
              </a:defRPr>
            </a:lvl1pPr>
          </a:lstStyle>
          <a:p>
            <a:r>
              <a:rPr lang="da-DK"/>
              <a:t>Klik på ikonet for at tilføje et billede</a:t>
            </a:r>
            <a:endParaRPr lang="en-GB" dirty="0"/>
          </a:p>
        </p:txBody>
      </p:sp>
    </p:spTree>
    <p:extLst>
      <p:ext uri="{BB962C8B-B14F-4D97-AF65-F5344CB8AC3E}">
        <p14:creationId xmlns:p14="http://schemas.microsoft.com/office/powerpoint/2010/main" val="81015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el og indholdsobjekt">
    <p:bg>
      <p:bgPr>
        <a:solidFill>
          <a:schemeClr val="bg1">
            <a:alpha val="30000"/>
          </a:schemeClr>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A1F3E7B-3AB2-2671-DCAE-5480FE11F182}"/>
              </a:ext>
            </a:extLst>
          </p:cNvPr>
          <p:cNvSpPr/>
          <p:nvPr userDrawn="1"/>
        </p:nvSpPr>
        <p:spPr>
          <a:xfrm>
            <a:off x="0" y="0"/>
            <a:ext cx="10287000" cy="6858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623888" y="1233488"/>
            <a:ext cx="8786812" cy="686751"/>
          </a:xfrm>
        </p:spPr>
        <p:txBody>
          <a:bodyPr/>
          <a:lstStyle>
            <a:lvl1pPr>
              <a:defRPr sz="3200">
                <a:solidFill>
                  <a:schemeClr val="accent1"/>
                </a:solidFill>
              </a:defRPr>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9649E797-3E99-4E48-AE16-394AFACA162D}" type="datetime1">
              <a:rPr lang="da-DK" smtClean="0"/>
              <a:t>12-12-2023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7984403" cy="412264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ladsholder til billede 8">
            <a:extLst>
              <a:ext uri="{FF2B5EF4-FFF2-40B4-BE49-F238E27FC236}">
                <a16:creationId xmlns:a16="http://schemas.microsoft.com/office/drawing/2014/main" id="{A00DB6C8-D370-B0AF-771D-E9F087B7A674}"/>
              </a:ext>
            </a:extLst>
          </p:cNvPr>
          <p:cNvSpPr>
            <a:spLocks noGrp="1"/>
          </p:cNvSpPr>
          <p:nvPr>
            <p:ph type="pic" sz="quarter" idx="14"/>
          </p:nvPr>
        </p:nvSpPr>
        <p:spPr>
          <a:xfrm>
            <a:off x="9085188" y="2187619"/>
            <a:ext cx="2448000" cy="2448000"/>
          </a:xfrm>
        </p:spPr>
        <p:txBody>
          <a:bodyPr/>
          <a:lstStyle>
            <a:lvl1pPr>
              <a:defRPr>
                <a:solidFill>
                  <a:schemeClr val="accent1"/>
                </a:solidFill>
              </a:defRPr>
            </a:lvl1pPr>
          </a:lstStyle>
          <a:p>
            <a:r>
              <a:rPr lang="da-DK"/>
              <a:t>Klik på ikonet for at tilføje et billede</a:t>
            </a:r>
            <a:endParaRPr lang="en-GB" dirty="0"/>
          </a:p>
        </p:txBody>
      </p:sp>
    </p:spTree>
    <p:extLst>
      <p:ext uri="{BB962C8B-B14F-4D97-AF65-F5344CB8AC3E}">
        <p14:creationId xmlns:p14="http://schemas.microsoft.com/office/powerpoint/2010/main" val="1752522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el og indholdsobjekt">
    <p:bg>
      <p:bgPr>
        <a:solidFill>
          <a:schemeClr val="bg1">
            <a:alpha val="20000"/>
          </a:schemeClr>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A1F3E7B-3AB2-2671-DCAE-5480FE11F182}"/>
              </a:ext>
            </a:extLst>
          </p:cNvPr>
          <p:cNvSpPr/>
          <p:nvPr userDrawn="1"/>
        </p:nvSpPr>
        <p:spPr>
          <a:xfrm>
            <a:off x="0" y="0"/>
            <a:ext cx="10287000" cy="6858000"/>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623888" y="1233488"/>
            <a:ext cx="8786812" cy="686751"/>
          </a:xfrm>
        </p:spPr>
        <p:txBody>
          <a:bodyPr/>
          <a:lstStyle>
            <a:lvl1pPr>
              <a:defRPr sz="3200">
                <a:solidFill>
                  <a:schemeClr val="accent1"/>
                </a:solidFill>
              </a:defRPr>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8EF6253B-A65F-164D-BDD4-18F3B452F372}" type="datetime1">
              <a:rPr lang="da-DK" smtClean="0"/>
              <a:t>12-12-2023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7947457" cy="412264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ladsholder til billede 8">
            <a:extLst>
              <a:ext uri="{FF2B5EF4-FFF2-40B4-BE49-F238E27FC236}">
                <a16:creationId xmlns:a16="http://schemas.microsoft.com/office/drawing/2014/main" id="{A00DB6C8-D370-B0AF-771D-E9F087B7A674}"/>
              </a:ext>
            </a:extLst>
          </p:cNvPr>
          <p:cNvSpPr>
            <a:spLocks noGrp="1"/>
          </p:cNvSpPr>
          <p:nvPr>
            <p:ph type="pic" sz="quarter" idx="14"/>
          </p:nvPr>
        </p:nvSpPr>
        <p:spPr>
          <a:xfrm>
            <a:off x="9085188" y="2187619"/>
            <a:ext cx="2448000" cy="2448000"/>
          </a:xfrm>
        </p:spPr>
        <p:txBody>
          <a:bodyPr/>
          <a:lstStyle>
            <a:lvl1pPr>
              <a:defRPr>
                <a:solidFill>
                  <a:schemeClr val="accent1"/>
                </a:solidFill>
              </a:defRPr>
            </a:lvl1pPr>
          </a:lstStyle>
          <a:p>
            <a:r>
              <a:rPr lang="da-DK"/>
              <a:t>Klik på ikonet for at tilføje et billede</a:t>
            </a:r>
            <a:endParaRPr lang="en-GB" dirty="0"/>
          </a:p>
        </p:txBody>
      </p:sp>
    </p:spTree>
    <p:extLst>
      <p:ext uri="{BB962C8B-B14F-4D97-AF65-F5344CB8AC3E}">
        <p14:creationId xmlns:p14="http://schemas.microsoft.com/office/powerpoint/2010/main" val="9194297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og billede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ED280B4D-8722-414F-942E-84382C816727}" type="datetime1">
              <a:rPr lang="da-DK" smtClean="0"/>
              <a:t>12-12-2023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Pladsholder til billede 10">
            <a:extLst>
              <a:ext uri="{FF2B5EF4-FFF2-40B4-BE49-F238E27FC236}">
                <a16:creationId xmlns:a16="http://schemas.microsoft.com/office/drawing/2014/main" id="{3CB098DE-8244-AAE0-44CB-F9EE52C85511}"/>
              </a:ext>
            </a:extLst>
          </p:cNvPr>
          <p:cNvSpPr>
            <a:spLocks noGrp="1"/>
          </p:cNvSpPr>
          <p:nvPr>
            <p:ph type="pic" sz="quarter" idx="14"/>
          </p:nvPr>
        </p:nvSpPr>
        <p:spPr>
          <a:xfrm>
            <a:off x="6327775" y="2097088"/>
            <a:ext cx="5205413" cy="3527425"/>
          </a:xfrm>
        </p:spPr>
        <p:txBody>
          <a:bodyPr/>
          <a:lstStyle/>
          <a:p>
            <a:r>
              <a:rPr lang="da-DK"/>
              <a:t>Klik på ikonet for at tilføje et billede</a:t>
            </a:r>
            <a:endParaRPr lang="en-GB" dirty="0"/>
          </a:p>
        </p:txBody>
      </p:sp>
    </p:spTree>
    <p:extLst>
      <p:ext uri="{BB962C8B-B14F-4D97-AF65-F5344CB8AC3E}">
        <p14:creationId xmlns:p14="http://schemas.microsoft.com/office/powerpoint/2010/main" val="11161125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og diagram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5B200993-DCAB-3A47-8A21-78FB69E9540A}" type="datetime1">
              <a:rPr lang="da-DK" smtClean="0"/>
              <a:t>12-12-2023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ladsholder til diagram 9">
            <a:extLst>
              <a:ext uri="{FF2B5EF4-FFF2-40B4-BE49-F238E27FC236}">
                <a16:creationId xmlns:a16="http://schemas.microsoft.com/office/drawing/2014/main" id="{0A617C21-E80C-9E60-24A9-FDBDDE7D4AA7}"/>
              </a:ext>
            </a:extLst>
          </p:cNvPr>
          <p:cNvSpPr>
            <a:spLocks noGrp="1"/>
          </p:cNvSpPr>
          <p:nvPr>
            <p:ph type="chart" sz="quarter" idx="14"/>
          </p:nvPr>
        </p:nvSpPr>
        <p:spPr>
          <a:xfrm>
            <a:off x="6292850" y="2097088"/>
            <a:ext cx="5240338" cy="3527425"/>
          </a:xfrm>
        </p:spPr>
        <p:txBody>
          <a:bodyPr/>
          <a:lstStyle/>
          <a:p>
            <a:r>
              <a:rPr lang="da-DK"/>
              <a:t>Klik på ikonet for at tilføje et diagram</a:t>
            </a:r>
            <a:endParaRPr lang="en-GB"/>
          </a:p>
        </p:txBody>
      </p:sp>
    </p:spTree>
    <p:extLst>
      <p:ext uri="{BB962C8B-B14F-4D97-AF65-F5344CB8AC3E}">
        <p14:creationId xmlns:p14="http://schemas.microsoft.com/office/powerpoint/2010/main" val="392152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Kolo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a:xfrm>
            <a:off x="540000" y="486252"/>
            <a:ext cx="8520812" cy="678290"/>
          </a:xfrm>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4" y="1781667"/>
            <a:ext cx="5219170" cy="42508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6">
            <a:extLst>
              <a:ext uri="{FF2B5EF4-FFF2-40B4-BE49-F238E27FC236}">
                <a16:creationId xmlns:a16="http://schemas.microsoft.com/office/drawing/2014/main" id="{190C6E90-FCFA-214B-25B1-650829C6A86F}"/>
              </a:ext>
            </a:extLst>
          </p:cNvPr>
          <p:cNvSpPr>
            <a:spLocks noGrp="1"/>
          </p:cNvSpPr>
          <p:nvPr>
            <p:ph sz="quarter" idx="14"/>
          </p:nvPr>
        </p:nvSpPr>
        <p:spPr>
          <a:xfrm>
            <a:off x="6451227" y="1781667"/>
            <a:ext cx="5219170" cy="42508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Text Placeholder 2">
            <a:extLst>
              <a:ext uri="{FF2B5EF4-FFF2-40B4-BE49-F238E27FC236}">
                <a16:creationId xmlns:a16="http://schemas.microsoft.com/office/drawing/2014/main" id="{654E3272-83F8-1D1B-FB23-CC7A0BD9762E}"/>
              </a:ext>
            </a:extLst>
          </p:cNvPr>
          <p:cNvSpPr>
            <a:spLocks noGrp="1"/>
          </p:cNvSpPr>
          <p:nvPr>
            <p:ph type="body" idx="1"/>
          </p:nvPr>
        </p:nvSpPr>
        <p:spPr>
          <a:xfrm>
            <a:off x="540000" y="1036054"/>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3" name="Rektangel 2">
            <a:extLst>
              <a:ext uri="{FF2B5EF4-FFF2-40B4-BE49-F238E27FC236}">
                <a16:creationId xmlns:a16="http://schemas.microsoft.com/office/drawing/2014/main" id="{88F234A3-E3EA-59B0-E4A3-B95BE1573EF2}"/>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Billede 3">
            <a:extLst>
              <a:ext uri="{FF2B5EF4-FFF2-40B4-BE49-F238E27FC236}">
                <a16:creationId xmlns:a16="http://schemas.microsoft.com/office/drawing/2014/main" id="{E5D2CD2E-BDA3-B0A0-6DC1-25A7D76B56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spTree>
    <p:extLst>
      <p:ext uri="{BB962C8B-B14F-4D97-AF65-F5344CB8AC3E}">
        <p14:creationId xmlns:p14="http://schemas.microsoft.com/office/powerpoint/2010/main" val="34583042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og vide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2D5E04FD-0EA3-6D4E-875F-675ACC532312}" type="datetime1">
              <a:rPr lang="da-DK" smtClean="0"/>
              <a:t>12-12-2023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medieklip 3">
            <a:extLst>
              <a:ext uri="{FF2B5EF4-FFF2-40B4-BE49-F238E27FC236}">
                <a16:creationId xmlns:a16="http://schemas.microsoft.com/office/drawing/2014/main" id="{D93B67CE-115F-C60F-046B-E2A702D63F57}"/>
              </a:ext>
            </a:extLst>
          </p:cNvPr>
          <p:cNvSpPr>
            <a:spLocks noGrp="1"/>
          </p:cNvSpPr>
          <p:nvPr>
            <p:ph type="media" sz="quarter" idx="14"/>
          </p:nvPr>
        </p:nvSpPr>
        <p:spPr>
          <a:xfrm>
            <a:off x="6337426" y="2097088"/>
            <a:ext cx="5195762" cy="3527425"/>
          </a:xfrm>
        </p:spPr>
        <p:txBody>
          <a:bodyPr/>
          <a:lstStyle/>
          <a:p>
            <a:r>
              <a:rPr lang="da-DK"/>
              <a:t>Klik på ikonet for at tilføje et medie</a:t>
            </a:r>
            <a:endParaRPr lang="en-GB"/>
          </a:p>
        </p:txBody>
      </p:sp>
    </p:spTree>
    <p:extLst>
      <p:ext uri="{BB962C8B-B14F-4D97-AF65-F5344CB8AC3E}">
        <p14:creationId xmlns:p14="http://schemas.microsoft.com/office/powerpoint/2010/main" val="19059096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Billede med billedtekst – Mod nye mål">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1729CF11-B9EA-D84E-8471-7F61E0D31E8D}" type="datetime1">
              <a:rPr lang="da-DK" smtClean="0"/>
              <a:t>12-12-2023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11" name="Rektangel 10">
            <a:extLst>
              <a:ext uri="{FF2B5EF4-FFF2-40B4-BE49-F238E27FC236}">
                <a16:creationId xmlns:a16="http://schemas.microsoft.com/office/drawing/2014/main" id="{919B302B-E8F1-B822-306B-C0E485B8BB74}"/>
              </a:ext>
            </a:extLst>
          </p:cNvPr>
          <p:cNvSpPr/>
          <p:nvPr userDrawn="1"/>
        </p:nvSpPr>
        <p:spPr>
          <a:xfrm>
            <a:off x="10264346" y="0"/>
            <a:ext cx="1927653" cy="572956"/>
          </a:xfrm>
          <a:prstGeom prst="rect">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2" name="Grafik 11">
            <a:extLst>
              <a:ext uri="{FF2B5EF4-FFF2-40B4-BE49-F238E27FC236}">
                <a16:creationId xmlns:a16="http://schemas.microsoft.com/office/drawing/2014/main" id="{572A380E-09C4-74E5-D9AB-2C3721AB9FD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44294"/>
          <a:stretch/>
        </p:blipFill>
        <p:spPr>
          <a:xfrm>
            <a:off x="10327845" y="91622"/>
            <a:ext cx="1737155" cy="341238"/>
          </a:xfrm>
          <a:prstGeom prst="rect">
            <a:avLst/>
          </a:prstGeom>
        </p:spPr>
      </p:pic>
    </p:spTree>
    <p:extLst>
      <p:ext uri="{BB962C8B-B14F-4D97-AF65-F5344CB8AC3E}">
        <p14:creationId xmlns:p14="http://schemas.microsoft.com/office/powerpoint/2010/main" val="42531499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3_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0"/>
            <a:ext cx="7008812"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1EFA1330-F4A1-C54F-8999-D0D986E0063D}" type="datetime1">
              <a:rPr lang="da-DK" smtClean="0"/>
              <a:t>12-12-2023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21127548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1_Billede med billedtekst">
    <p:bg>
      <p:bgPr>
        <a:solidFill>
          <a:schemeClr val="accent3">
            <a:alpha val="2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FB0D631D-80EB-C044-8FB0-FF085D966581}" type="datetime1">
              <a:rPr lang="da-DK" smtClean="0"/>
              <a:t>12-12-2023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2451543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9212471-5701-AE43-813C-B693DA6B6AD6}" type="datetime1">
              <a:rPr lang="da-DK" smtClean="0"/>
              <a:t>12-12-2023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2479406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FCD19A6-70B8-A444-B9F1-F526CF0CE18D}" type="datetime1">
              <a:rPr lang="da-DK" smtClean="0"/>
              <a:t>12-12-2023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36603804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el og indholdsobjekt – mod nye må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E6685A04-0EC2-0D46-8768-D7737020BDD4}" type="datetime1">
              <a:rPr lang="da-DK" smtClean="0"/>
              <a:t>12-12-2023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7" name="Rektangel 6">
            <a:extLst>
              <a:ext uri="{FF2B5EF4-FFF2-40B4-BE49-F238E27FC236}">
                <a16:creationId xmlns:a16="http://schemas.microsoft.com/office/drawing/2014/main" id="{14440D0D-7D36-6A68-5A96-F886FB619F08}"/>
              </a:ext>
            </a:extLst>
          </p:cNvPr>
          <p:cNvSpPr/>
          <p:nvPr userDrawn="1"/>
        </p:nvSpPr>
        <p:spPr>
          <a:xfrm>
            <a:off x="10264346" y="0"/>
            <a:ext cx="1927653" cy="572956"/>
          </a:xfrm>
          <a:prstGeom prst="rect">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9" name="Grafik 8">
            <a:extLst>
              <a:ext uri="{FF2B5EF4-FFF2-40B4-BE49-F238E27FC236}">
                <a16:creationId xmlns:a16="http://schemas.microsoft.com/office/drawing/2014/main" id="{B817B0CD-BC6E-CD5A-8D5F-8B54D6F2D2B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41187" y="68723"/>
            <a:ext cx="1253501" cy="442024"/>
          </a:xfrm>
          <a:prstGeom prst="rect">
            <a:avLst/>
          </a:prstGeom>
        </p:spPr>
      </p:pic>
    </p:spTree>
    <p:extLst>
      <p:ext uri="{BB962C8B-B14F-4D97-AF65-F5344CB8AC3E}">
        <p14:creationId xmlns:p14="http://schemas.microsoft.com/office/powerpoint/2010/main" val="22343765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91DDA04C-79BF-D14A-A29B-74B3064D8F4F}" type="datetime1">
              <a:rPr lang="da-DK" smtClean="0"/>
              <a:t>12-12-2023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Tree>
    <p:extLst>
      <p:ext uri="{BB962C8B-B14F-4D97-AF65-F5344CB8AC3E}">
        <p14:creationId xmlns:p14="http://schemas.microsoft.com/office/powerpoint/2010/main" val="4433080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kst og billede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4CF0D9F9-32F9-9B4F-9B77-34A9EB0F495F}" type="datetime1">
              <a:rPr lang="da-DK" smtClean="0"/>
              <a:t>12-12-2023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Pladsholder til billede 10">
            <a:extLst>
              <a:ext uri="{FF2B5EF4-FFF2-40B4-BE49-F238E27FC236}">
                <a16:creationId xmlns:a16="http://schemas.microsoft.com/office/drawing/2014/main" id="{3CB098DE-8244-AAE0-44CB-F9EE52C85511}"/>
              </a:ext>
            </a:extLst>
          </p:cNvPr>
          <p:cNvSpPr>
            <a:spLocks noGrp="1"/>
          </p:cNvSpPr>
          <p:nvPr>
            <p:ph type="pic" sz="quarter" idx="14"/>
          </p:nvPr>
        </p:nvSpPr>
        <p:spPr>
          <a:xfrm>
            <a:off x="6327775" y="2097088"/>
            <a:ext cx="5205413" cy="3527425"/>
          </a:xfrm>
        </p:spPr>
        <p:txBody>
          <a:bodyPr/>
          <a:lstStyle/>
          <a:p>
            <a:r>
              <a:rPr lang="da-DK"/>
              <a:t>Klik på ikonet for at tilføje et billede</a:t>
            </a:r>
            <a:endParaRPr lang="en-GB" dirty="0"/>
          </a:p>
        </p:txBody>
      </p:sp>
    </p:spTree>
    <p:extLst>
      <p:ext uri="{BB962C8B-B14F-4D97-AF65-F5344CB8AC3E}">
        <p14:creationId xmlns:p14="http://schemas.microsoft.com/office/powerpoint/2010/main" val="41537755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ekst og diagram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473A1A4F-87B0-994E-9135-AE4139BDF904}" type="datetime1">
              <a:rPr lang="da-DK" smtClean="0"/>
              <a:t>12-12-2023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ladsholder til diagram 9">
            <a:extLst>
              <a:ext uri="{FF2B5EF4-FFF2-40B4-BE49-F238E27FC236}">
                <a16:creationId xmlns:a16="http://schemas.microsoft.com/office/drawing/2014/main" id="{0A617C21-E80C-9E60-24A9-FDBDDE7D4AA7}"/>
              </a:ext>
            </a:extLst>
          </p:cNvPr>
          <p:cNvSpPr>
            <a:spLocks noGrp="1"/>
          </p:cNvSpPr>
          <p:nvPr>
            <p:ph type="chart" sz="quarter" idx="14"/>
          </p:nvPr>
        </p:nvSpPr>
        <p:spPr>
          <a:xfrm>
            <a:off x="6292850" y="2097088"/>
            <a:ext cx="5240338" cy="3527425"/>
          </a:xfrm>
        </p:spPr>
        <p:txBody>
          <a:bodyPr/>
          <a:lstStyle/>
          <a:p>
            <a:r>
              <a:rPr lang="da-DK"/>
              <a:t>Klik på ikonet for at tilføje et diagram</a:t>
            </a:r>
            <a:endParaRPr lang="en-GB"/>
          </a:p>
        </p:txBody>
      </p:sp>
    </p:spTree>
    <p:extLst>
      <p:ext uri="{BB962C8B-B14F-4D97-AF65-F5344CB8AC3E}">
        <p14:creationId xmlns:p14="http://schemas.microsoft.com/office/powerpoint/2010/main" val="14347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reaker mørk grø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FD7A2-77E3-E587-B0AF-938ABA0F76E1}"/>
              </a:ext>
            </a:extLst>
          </p:cNvPr>
          <p:cNvSpPr>
            <a:spLocks noGrp="1"/>
          </p:cNvSpPr>
          <p:nvPr>
            <p:ph type="title"/>
          </p:nvPr>
        </p:nvSpPr>
        <p:spPr>
          <a:xfrm>
            <a:off x="550863" y="2300140"/>
            <a:ext cx="11090275" cy="1753386"/>
          </a:xfrm>
        </p:spPr>
        <p:txBody>
          <a:bodyPr anchor="t"/>
          <a:lstStyle>
            <a:lvl1pPr algn="ctr">
              <a:lnSpc>
                <a:spcPct val="90000"/>
              </a:lnSpc>
              <a:defRPr sz="5600">
                <a:solidFill>
                  <a:schemeClr val="bg1"/>
                </a:solidFill>
              </a:defRPr>
            </a:lvl1pPr>
          </a:lstStyle>
          <a:p>
            <a:r>
              <a:rPr lang="da-DK"/>
              <a:t>Klik for at redigere titeltypografien i masteren</a:t>
            </a:r>
            <a:endParaRPr lang="en-GB"/>
          </a:p>
        </p:txBody>
      </p:sp>
      <p:sp>
        <p:nvSpPr>
          <p:cNvPr id="3" name="Text Placeholder 2">
            <a:extLst>
              <a:ext uri="{FF2B5EF4-FFF2-40B4-BE49-F238E27FC236}">
                <a16:creationId xmlns:a16="http://schemas.microsoft.com/office/drawing/2014/main" id="{7DD6B4AE-24C0-0940-C9E9-586498CA1CAC}"/>
              </a:ext>
            </a:extLst>
          </p:cNvPr>
          <p:cNvSpPr>
            <a:spLocks noGrp="1"/>
          </p:cNvSpPr>
          <p:nvPr>
            <p:ph type="body" idx="1"/>
          </p:nvPr>
        </p:nvSpPr>
        <p:spPr>
          <a:xfrm>
            <a:off x="838199" y="4180047"/>
            <a:ext cx="10515600" cy="1115566"/>
          </a:xfrm>
          <a:prstGeom prst="rect">
            <a:avLst/>
          </a:prstGeom>
        </p:spPr>
        <p:txBody>
          <a:bodyPr/>
          <a:lstStyle>
            <a:lvl1pPr marL="0" indent="0" algn="ctr">
              <a:buNone/>
              <a:defRPr sz="1800" b="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sidefod 3">
            <a:extLst>
              <a:ext uri="{FF2B5EF4-FFF2-40B4-BE49-F238E27FC236}">
                <a16:creationId xmlns:a16="http://schemas.microsoft.com/office/drawing/2014/main" id="{EBB4A6D6-3DCA-F2AF-032C-6AF2EB3FC3A8}"/>
              </a:ext>
            </a:extLst>
          </p:cNvPr>
          <p:cNvSpPr>
            <a:spLocks noGrp="1"/>
          </p:cNvSpPr>
          <p:nvPr>
            <p:ph type="ftr" sz="quarter" idx="10"/>
          </p:nvPr>
        </p:nvSpPr>
        <p:spPr/>
        <p:txBody>
          <a:bodyPr/>
          <a:lstStyle>
            <a:lvl1pPr>
              <a:defRPr>
                <a:solidFill>
                  <a:schemeClr val="bg1"/>
                </a:solidFill>
              </a:defRPr>
            </a:lvl1pPr>
          </a:lstStyle>
          <a:p>
            <a:r>
              <a:rPr lang="en-GB"/>
              <a:t>Investormøde 10. marts 2021</a:t>
            </a:r>
          </a:p>
        </p:txBody>
      </p:sp>
      <p:sp>
        <p:nvSpPr>
          <p:cNvPr id="5" name="Pladsholder til slidenummer 4">
            <a:extLst>
              <a:ext uri="{FF2B5EF4-FFF2-40B4-BE49-F238E27FC236}">
                <a16:creationId xmlns:a16="http://schemas.microsoft.com/office/drawing/2014/main" id="{E6A68A68-C115-9B09-A543-DAF8697F82B3}"/>
              </a:ext>
            </a:extLst>
          </p:cNvPr>
          <p:cNvSpPr>
            <a:spLocks noGrp="1"/>
          </p:cNvSpPr>
          <p:nvPr>
            <p:ph type="sldNum" sz="quarter" idx="11"/>
          </p:nvPr>
        </p:nvSpPr>
        <p:spPr/>
        <p:txBody>
          <a:bodyPr/>
          <a:lstStyle>
            <a:lvl1pPr>
              <a:defRPr>
                <a:solidFill>
                  <a:schemeClr val="bg1"/>
                </a:solidFill>
              </a:defRPr>
            </a:lvl1pPr>
          </a:lstStyle>
          <a:p>
            <a:fld id="{80C8D7FC-5453-4551-986F-8508D8A43D6D}" type="slidenum">
              <a:rPr lang="en-GB" smtClean="0"/>
              <a:pPr/>
              <a:t>‹nr.›</a:t>
            </a:fld>
            <a:endParaRPr lang="en-GB"/>
          </a:p>
        </p:txBody>
      </p:sp>
      <p:pic>
        <p:nvPicPr>
          <p:cNvPr id="6" name="Picture 6">
            <a:extLst>
              <a:ext uri="{FF2B5EF4-FFF2-40B4-BE49-F238E27FC236}">
                <a16:creationId xmlns:a16="http://schemas.microsoft.com/office/drawing/2014/main" id="{E72920B1-C02D-6FD8-8EED-FA0F374DBCF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7" name="TextBox 15">
            <a:extLst>
              <a:ext uri="{FF2B5EF4-FFF2-40B4-BE49-F238E27FC236}">
                <a16:creationId xmlns:a16="http://schemas.microsoft.com/office/drawing/2014/main" id="{B8581B41-D02D-C9A2-3BEB-90B206E95294}"/>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3486811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kst og vide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F13816A1-20FD-6C47-A1CC-BBEA0DB1754E}" type="datetime1">
              <a:rPr lang="da-DK" smtClean="0"/>
              <a:t>12-12-2023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medieklip 3">
            <a:extLst>
              <a:ext uri="{FF2B5EF4-FFF2-40B4-BE49-F238E27FC236}">
                <a16:creationId xmlns:a16="http://schemas.microsoft.com/office/drawing/2014/main" id="{D93B67CE-115F-C60F-046B-E2A702D63F57}"/>
              </a:ext>
            </a:extLst>
          </p:cNvPr>
          <p:cNvSpPr>
            <a:spLocks noGrp="1"/>
          </p:cNvSpPr>
          <p:nvPr>
            <p:ph type="media" sz="quarter" idx="14"/>
          </p:nvPr>
        </p:nvSpPr>
        <p:spPr>
          <a:xfrm>
            <a:off x="6337426" y="2097088"/>
            <a:ext cx="5195762" cy="3527425"/>
          </a:xfrm>
        </p:spPr>
        <p:txBody>
          <a:bodyPr/>
          <a:lstStyle/>
          <a:p>
            <a:r>
              <a:rPr lang="da-DK"/>
              <a:t>Klik på ikonet for at tilføje et medie</a:t>
            </a:r>
            <a:endParaRPr lang="en-GB"/>
          </a:p>
        </p:txBody>
      </p:sp>
    </p:spTree>
    <p:extLst>
      <p:ext uri="{BB962C8B-B14F-4D97-AF65-F5344CB8AC3E}">
        <p14:creationId xmlns:p14="http://schemas.microsoft.com/office/powerpoint/2010/main" val="766324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6ABDF52-E372-57B9-6342-5018A9ADA179}"/>
              </a:ext>
            </a:extLst>
          </p:cNvPr>
          <p:cNvSpPr>
            <a:spLocks noGrp="1"/>
          </p:cNvSpPr>
          <p:nvPr>
            <p:ph type="pic" sz="quarter" idx="11"/>
          </p:nvPr>
        </p:nvSpPr>
        <p:spPr>
          <a:xfrm>
            <a:off x="0" y="0"/>
            <a:ext cx="12192000" cy="6858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endParaRPr lang="en-GB"/>
          </a:p>
        </p:txBody>
      </p:sp>
      <p:sp>
        <p:nvSpPr>
          <p:cNvPr id="2" name="Title 1">
            <a:extLst>
              <a:ext uri="{FF2B5EF4-FFF2-40B4-BE49-F238E27FC236}">
                <a16:creationId xmlns:a16="http://schemas.microsoft.com/office/drawing/2014/main" id="{E3694F92-19E4-32BE-51DB-68829084D806}"/>
              </a:ext>
            </a:extLst>
          </p:cNvPr>
          <p:cNvSpPr>
            <a:spLocks noGrp="1"/>
          </p:cNvSpPr>
          <p:nvPr>
            <p:ph type="ctrTitle" hasCustomPrompt="1"/>
          </p:nvPr>
        </p:nvSpPr>
        <p:spPr>
          <a:xfrm>
            <a:off x="744718" y="1002674"/>
            <a:ext cx="8314441" cy="992509"/>
          </a:xfrm>
        </p:spPr>
        <p:txBody>
          <a:bodyPr anchor="t"/>
          <a:lstStyle>
            <a:lvl1pPr algn="l">
              <a:defRPr sz="7000">
                <a:solidFill>
                  <a:schemeClr val="bg1"/>
                </a:solidFill>
              </a:defRPr>
            </a:lvl1pPr>
          </a:lstStyle>
          <a:p>
            <a:r>
              <a:rPr lang="en-US"/>
              <a:t>Investormøde</a:t>
            </a:r>
            <a:endParaRPr lang="en-GB"/>
          </a:p>
        </p:txBody>
      </p:sp>
      <p:sp>
        <p:nvSpPr>
          <p:cNvPr id="11" name="Date Placeholder 10">
            <a:extLst>
              <a:ext uri="{FF2B5EF4-FFF2-40B4-BE49-F238E27FC236}">
                <a16:creationId xmlns:a16="http://schemas.microsoft.com/office/drawing/2014/main" id="{213666D8-5F98-6E4E-1EB3-6C7D6C0ABBDF}"/>
              </a:ext>
            </a:extLst>
          </p:cNvPr>
          <p:cNvSpPr>
            <a:spLocks noGrp="1"/>
          </p:cNvSpPr>
          <p:nvPr>
            <p:ph type="dt" sz="half" idx="10"/>
          </p:nvPr>
        </p:nvSpPr>
        <p:spPr>
          <a:xfrm>
            <a:off x="744717" y="1995183"/>
            <a:ext cx="4656841" cy="365125"/>
          </a:xfrm>
          <a:prstGeom prst="rect">
            <a:avLst/>
          </a:prstGeom>
        </p:spPr>
        <p:txBody>
          <a:bodyPr lIns="0" tIns="0" rIns="0" bIns="0"/>
          <a:lstStyle>
            <a:lvl1pPr>
              <a:defRPr sz="2300">
                <a:solidFill>
                  <a:schemeClr val="accent2"/>
                </a:solidFill>
              </a:defRPr>
            </a:lvl1pPr>
          </a:lstStyle>
          <a:p>
            <a:endParaRPr lang="en-GB"/>
          </a:p>
        </p:txBody>
      </p:sp>
      <p:sp>
        <p:nvSpPr>
          <p:cNvPr id="17" name="Text Placeholder 16">
            <a:extLst>
              <a:ext uri="{FF2B5EF4-FFF2-40B4-BE49-F238E27FC236}">
                <a16:creationId xmlns:a16="http://schemas.microsoft.com/office/drawing/2014/main" id="{76D07DD0-EEF8-31C0-E32B-114C4E53905A}"/>
              </a:ext>
            </a:extLst>
          </p:cNvPr>
          <p:cNvSpPr>
            <a:spLocks noGrp="1"/>
          </p:cNvSpPr>
          <p:nvPr>
            <p:ph type="body" sz="quarter" idx="12"/>
          </p:nvPr>
        </p:nvSpPr>
        <p:spPr>
          <a:xfrm>
            <a:off x="9676800" y="493200"/>
            <a:ext cx="1850400" cy="5544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Klik for at redigere teksttypografierne i masteren</a:t>
            </a:r>
          </a:p>
        </p:txBody>
      </p:sp>
    </p:spTree>
    <p:extLst>
      <p:ext uri="{BB962C8B-B14F-4D97-AF65-F5344CB8AC3E}">
        <p14:creationId xmlns:p14="http://schemas.microsoft.com/office/powerpoint/2010/main" val="15812485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lide i fuld bred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3" y="1438275"/>
            <a:ext cx="11115675"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1375907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lide med underoverskrift  i fuld bredde">
    <p:bg>
      <p:bgPr>
        <a:solidFill>
          <a:srgbClr val="CBE6D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a:xfrm>
            <a:off x="540000" y="486252"/>
            <a:ext cx="8520812" cy="549802"/>
          </a:xfrm>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3" y="2234153"/>
            <a:ext cx="11115675" cy="379834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Text Placeholder 2">
            <a:extLst>
              <a:ext uri="{FF2B5EF4-FFF2-40B4-BE49-F238E27FC236}">
                <a16:creationId xmlns:a16="http://schemas.microsoft.com/office/drawing/2014/main" id="{AEEBBAAC-55D3-D674-442B-640DEFF4E5E7}"/>
              </a:ext>
            </a:extLst>
          </p:cNvPr>
          <p:cNvSpPr>
            <a:spLocks noGrp="1"/>
          </p:cNvSpPr>
          <p:nvPr>
            <p:ph type="body" idx="1"/>
          </p:nvPr>
        </p:nvSpPr>
        <p:spPr>
          <a:xfrm>
            <a:off x="540000" y="1036054"/>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31971473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Kolo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4" y="1438275"/>
            <a:ext cx="5219170"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6">
            <a:extLst>
              <a:ext uri="{FF2B5EF4-FFF2-40B4-BE49-F238E27FC236}">
                <a16:creationId xmlns:a16="http://schemas.microsoft.com/office/drawing/2014/main" id="{190C6E90-FCFA-214B-25B1-650829C6A86F}"/>
              </a:ext>
            </a:extLst>
          </p:cNvPr>
          <p:cNvSpPr>
            <a:spLocks noGrp="1"/>
          </p:cNvSpPr>
          <p:nvPr>
            <p:ph sz="quarter" idx="14"/>
          </p:nvPr>
        </p:nvSpPr>
        <p:spPr>
          <a:xfrm>
            <a:off x="6451227" y="1438275"/>
            <a:ext cx="5219170"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35931769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2 Kolo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a:xfrm>
            <a:off x="540000" y="486252"/>
            <a:ext cx="8520812" cy="678290"/>
          </a:xfrm>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4" y="1781667"/>
            <a:ext cx="5219170" cy="42508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6">
            <a:extLst>
              <a:ext uri="{FF2B5EF4-FFF2-40B4-BE49-F238E27FC236}">
                <a16:creationId xmlns:a16="http://schemas.microsoft.com/office/drawing/2014/main" id="{190C6E90-FCFA-214B-25B1-650829C6A86F}"/>
              </a:ext>
            </a:extLst>
          </p:cNvPr>
          <p:cNvSpPr>
            <a:spLocks noGrp="1"/>
          </p:cNvSpPr>
          <p:nvPr>
            <p:ph sz="quarter" idx="14"/>
          </p:nvPr>
        </p:nvSpPr>
        <p:spPr>
          <a:xfrm>
            <a:off x="6451227" y="1781667"/>
            <a:ext cx="5219170" cy="42508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Text Placeholder 2">
            <a:extLst>
              <a:ext uri="{FF2B5EF4-FFF2-40B4-BE49-F238E27FC236}">
                <a16:creationId xmlns:a16="http://schemas.microsoft.com/office/drawing/2014/main" id="{654E3272-83F8-1D1B-FB23-CC7A0BD9762E}"/>
              </a:ext>
            </a:extLst>
          </p:cNvPr>
          <p:cNvSpPr>
            <a:spLocks noGrp="1"/>
          </p:cNvSpPr>
          <p:nvPr>
            <p:ph type="body" idx="1"/>
          </p:nvPr>
        </p:nvSpPr>
        <p:spPr>
          <a:xfrm>
            <a:off x="540000" y="1036054"/>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721694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reaker mørk grø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FD7A2-77E3-E587-B0AF-938ABA0F76E1}"/>
              </a:ext>
            </a:extLst>
          </p:cNvPr>
          <p:cNvSpPr>
            <a:spLocks noGrp="1"/>
          </p:cNvSpPr>
          <p:nvPr>
            <p:ph type="title"/>
          </p:nvPr>
        </p:nvSpPr>
        <p:spPr>
          <a:xfrm>
            <a:off x="550863" y="2300140"/>
            <a:ext cx="11090275" cy="1753386"/>
          </a:xfrm>
        </p:spPr>
        <p:txBody>
          <a:bodyPr anchor="t"/>
          <a:lstStyle>
            <a:lvl1pPr algn="ctr">
              <a:lnSpc>
                <a:spcPct val="90000"/>
              </a:lnSpc>
              <a:defRPr sz="5600">
                <a:solidFill>
                  <a:schemeClr val="bg1"/>
                </a:solidFill>
              </a:defRPr>
            </a:lvl1pPr>
          </a:lstStyle>
          <a:p>
            <a:r>
              <a:rPr lang="da-DK"/>
              <a:t>Klik for at redigere titeltypografien i masteren</a:t>
            </a:r>
            <a:endParaRPr lang="en-GB"/>
          </a:p>
        </p:txBody>
      </p:sp>
      <p:sp>
        <p:nvSpPr>
          <p:cNvPr id="3" name="Text Placeholder 2">
            <a:extLst>
              <a:ext uri="{FF2B5EF4-FFF2-40B4-BE49-F238E27FC236}">
                <a16:creationId xmlns:a16="http://schemas.microsoft.com/office/drawing/2014/main" id="{7DD6B4AE-24C0-0940-C9E9-586498CA1CAC}"/>
              </a:ext>
            </a:extLst>
          </p:cNvPr>
          <p:cNvSpPr>
            <a:spLocks noGrp="1"/>
          </p:cNvSpPr>
          <p:nvPr>
            <p:ph type="body" idx="1"/>
          </p:nvPr>
        </p:nvSpPr>
        <p:spPr>
          <a:xfrm>
            <a:off x="838199" y="4180047"/>
            <a:ext cx="10515600" cy="1115566"/>
          </a:xfrm>
          <a:prstGeom prst="rect">
            <a:avLst/>
          </a:prstGeom>
        </p:spPr>
        <p:txBody>
          <a:bodyPr/>
          <a:lstStyle>
            <a:lvl1pPr marL="0" indent="0" algn="ctr">
              <a:buNone/>
              <a:defRPr sz="1800" b="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sidefod 3">
            <a:extLst>
              <a:ext uri="{FF2B5EF4-FFF2-40B4-BE49-F238E27FC236}">
                <a16:creationId xmlns:a16="http://schemas.microsoft.com/office/drawing/2014/main" id="{EBB4A6D6-3DCA-F2AF-032C-6AF2EB3FC3A8}"/>
              </a:ext>
            </a:extLst>
          </p:cNvPr>
          <p:cNvSpPr>
            <a:spLocks noGrp="1"/>
          </p:cNvSpPr>
          <p:nvPr>
            <p:ph type="ftr" sz="quarter" idx="10"/>
          </p:nvPr>
        </p:nvSpPr>
        <p:spPr/>
        <p:txBody>
          <a:bodyPr/>
          <a:lstStyle>
            <a:lvl1pPr>
              <a:defRPr>
                <a:solidFill>
                  <a:schemeClr val="bg1"/>
                </a:solidFill>
              </a:defRPr>
            </a:lvl1pPr>
          </a:lstStyle>
          <a:p>
            <a:r>
              <a:rPr lang="en-GB"/>
              <a:t>Investormøde 10. marts 2021</a:t>
            </a:r>
          </a:p>
        </p:txBody>
      </p:sp>
      <p:sp>
        <p:nvSpPr>
          <p:cNvPr id="5" name="Pladsholder til slidenummer 4">
            <a:extLst>
              <a:ext uri="{FF2B5EF4-FFF2-40B4-BE49-F238E27FC236}">
                <a16:creationId xmlns:a16="http://schemas.microsoft.com/office/drawing/2014/main" id="{E6A68A68-C115-9B09-A543-DAF8697F82B3}"/>
              </a:ext>
            </a:extLst>
          </p:cNvPr>
          <p:cNvSpPr>
            <a:spLocks noGrp="1"/>
          </p:cNvSpPr>
          <p:nvPr>
            <p:ph type="sldNum" sz="quarter" idx="11"/>
          </p:nvPr>
        </p:nvSpPr>
        <p:spPr/>
        <p:txBody>
          <a:bodyPr/>
          <a:lstStyle>
            <a:lvl1pPr>
              <a:defRPr>
                <a:solidFill>
                  <a:schemeClr val="bg1"/>
                </a:solidFill>
              </a:defRPr>
            </a:lvl1pPr>
          </a:lstStyle>
          <a:p>
            <a:fld id="{80C8D7FC-5453-4551-986F-8508D8A43D6D}" type="slidenum">
              <a:rPr lang="en-GB" smtClean="0"/>
              <a:pPr/>
              <a:t>‹nr.›</a:t>
            </a:fld>
            <a:endParaRPr lang="en-GB"/>
          </a:p>
        </p:txBody>
      </p:sp>
      <p:pic>
        <p:nvPicPr>
          <p:cNvPr id="6" name="Picture 6">
            <a:extLst>
              <a:ext uri="{FF2B5EF4-FFF2-40B4-BE49-F238E27FC236}">
                <a16:creationId xmlns:a16="http://schemas.microsoft.com/office/drawing/2014/main" id="{E72920B1-C02D-6FD8-8EED-FA0F374DBCF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7" name="TextBox 15">
            <a:extLst>
              <a:ext uri="{FF2B5EF4-FFF2-40B4-BE49-F238E27FC236}">
                <a16:creationId xmlns:a16="http://schemas.microsoft.com/office/drawing/2014/main" id="{B8581B41-D02D-C9A2-3BEB-90B206E95294}"/>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19828454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3" name="Billede 2" descr="Et billede, der indeholder tøj, person, fodtøj, jeans&#10;&#10;Automatisk genereret beskrivelse">
            <a:extLst>
              <a:ext uri="{FF2B5EF4-FFF2-40B4-BE49-F238E27FC236}">
                <a16:creationId xmlns:a16="http://schemas.microsoft.com/office/drawing/2014/main" id="{F98EE87E-FA1A-D547-8508-4508F35A54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92505"/>
            <a:ext cx="12192000" cy="8006972"/>
          </a:xfrm>
          <a:prstGeom prst="rect">
            <a:avLst/>
          </a:prstGeom>
        </p:spPr>
      </p:pic>
    </p:spTree>
    <p:extLst>
      <p:ext uri="{BB962C8B-B14F-4D97-AF65-F5344CB8AC3E}">
        <p14:creationId xmlns:p14="http://schemas.microsoft.com/office/powerpoint/2010/main" val="37445467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6ABDF52-E372-57B9-6342-5018A9ADA179}"/>
              </a:ext>
            </a:extLst>
          </p:cNvPr>
          <p:cNvSpPr>
            <a:spLocks noGrp="1"/>
          </p:cNvSpPr>
          <p:nvPr>
            <p:ph type="pic" sz="quarter" idx="11"/>
          </p:nvPr>
        </p:nvSpPr>
        <p:spPr>
          <a:xfrm>
            <a:off x="0" y="0"/>
            <a:ext cx="12192000" cy="6858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endParaRPr lang="en-GB"/>
          </a:p>
        </p:txBody>
      </p:sp>
      <p:sp>
        <p:nvSpPr>
          <p:cNvPr id="2" name="Title 1">
            <a:extLst>
              <a:ext uri="{FF2B5EF4-FFF2-40B4-BE49-F238E27FC236}">
                <a16:creationId xmlns:a16="http://schemas.microsoft.com/office/drawing/2014/main" id="{E3694F92-19E4-32BE-51DB-68829084D806}"/>
              </a:ext>
            </a:extLst>
          </p:cNvPr>
          <p:cNvSpPr>
            <a:spLocks noGrp="1"/>
          </p:cNvSpPr>
          <p:nvPr>
            <p:ph type="ctrTitle" hasCustomPrompt="1"/>
          </p:nvPr>
        </p:nvSpPr>
        <p:spPr>
          <a:xfrm>
            <a:off x="744718" y="1002674"/>
            <a:ext cx="8314441" cy="992509"/>
          </a:xfrm>
        </p:spPr>
        <p:txBody>
          <a:bodyPr anchor="t"/>
          <a:lstStyle>
            <a:lvl1pPr algn="l">
              <a:defRPr sz="7000">
                <a:solidFill>
                  <a:schemeClr val="bg1"/>
                </a:solidFill>
              </a:defRPr>
            </a:lvl1pPr>
          </a:lstStyle>
          <a:p>
            <a:r>
              <a:rPr lang="en-US"/>
              <a:t>Investormøde</a:t>
            </a:r>
            <a:endParaRPr lang="en-GB"/>
          </a:p>
        </p:txBody>
      </p:sp>
      <p:sp>
        <p:nvSpPr>
          <p:cNvPr id="11" name="Date Placeholder 10">
            <a:extLst>
              <a:ext uri="{FF2B5EF4-FFF2-40B4-BE49-F238E27FC236}">
                <a16:creationId xmlns:a16="http://schemas.microsoft.com/office/drawing/2014/main" id="{213666D8-5F98-6E4E-1EB3-6C7D6C0ABBDF}"/>
              </a:ext>
            </a:extLst>
          </p:cNvPr>
          <p:cNvSpPr>
            <a:spLocks noGrp="1"/>
          </p:cNvSpPr>
          <p:nvPr>
            <p:ph type="dt" sz="half" idx="10"/>
          </p:nvPr>
        </p:nvSpPr>
        <p:spPr>
          <a:xfrm>
            <a:off x="744717" y="1995183"/>
            <a:ext cx="4656841" cy="365125"/>
          </a:xfrm>
          <a:prstGeom prst="rect">
            <a:avLst/>
          </a:prstGeom>
        </p:spPr>
        <p:txBody>
          <a:bodyPr lIns="0" tIns="0" rIns="0" bIns="0"/>
          <a:lstStyle>
            <a:lvl1pPr>
              <a:defRPr sz="2300">
                <a:solidFill>
                  <a:schemeClr val="accent2"/>
                </a:solidFill>
              </a:defRPr>
            </a:lvl1pPr>
          </a:lstStyle>
          <a:p>
            <a:endParaRPr lang="en-GB"/>
          </a:p>
        </p:txBody>
      </p:sp>
      <p:sp>
        <p:nvSpPr>
          <p:cNvPr id="17" name="Text Placeholder 16">
            <a:extLst>
              <a:ext uri="{FF2B5EF4-FFF2-40B4-BE49-F238E27FC236}">
                <a16:creationId xmlns:a16="http://schemas.microsoft.com/office/drawing/2014/main" id="{76D07DD0-EEF8-31C0-E32B-114C4E53905A}"/>
              </a:ext>
            </a:extLst>
          </p:cNvPr>
          <p:cNvSpPr>
            <a:spLocks noGrp="1"/>
          </p:cNvSpPr>
          <p:nvPr>
            <p:ph type="body" sz="quarter" idx="12"/>
          </p:nvPr>
        </p:nvSpPr>
        <p:spPr>
          <a:xfrm>
            <a:off x="9676800" y="493200"/>
            <a:ext cx="1850400" cy="5544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Klik for at redigere teksttypografierne i masteren</a:t>
            </a:r>
          </a:p>
        </p:txBody>
      </p:sp>
    </p:spTree>
    <p:extLst>
      <p:ext uri="{BB962C8B-B14F-4D97-AF65-F5344CB8AC3E}">
        <p14:creationId xmlns:p14="http://schemas.microsoft.com/office/powerpoint/2010/main" val="17285542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lide i fuld bred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3" y="1438275"/>
            <a:ext cx="11115675"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99381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aubergin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D6B4AE-24C0-0940-C9E9-586498CA1CAC}"/>
              </a:ext>
            </a:extLst>
          </p:cNvPr>
          <p:cNvSpPr>
            <a:spLocks noGrp="1"/>
          </p:cNvSpPr>
          <p:nvPr>
            <p:ph type="body" idx="1"/>
          </p:nvPr>
        </p:nvSpPr>
        <p:spPr>
          <a:xfrm>
            <a:off x="550863" y="441772"/>
            <a:ext cx="10515600" cy="1115566"/>
          </a:xfrm>
          <a:prstGeom prst="rect">
            <a:avLst/>
          </a:prstGeom>
        </p:spPr>
        <p:txBody>
          <a:bodyPr/>
          <a:lstStyle>
            <a:lvl1pPr marL="0" indent="0">
              <a:buNone/>
              <a:defRPr sz="3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8" name="Title 1">
            <a:extLst>
              <a:ext uri="{FF2B5EF4-FFF2-40B4-BE49-F238E27FC236}">
                <a16:creationId xmlns:a16="http://schemas.microsoft.com/office/drawing/2014/main" id="{B9A6FE08-B8B1-B2FA-2C0C-08062785BF76}"/>
              </a:ext>
            </a:extLst>
          </p:cNvPr>
          <p:cNvSpPr>
            <a:spLocks noGrp="1"/>
          </p:cNvSpPr>
          <p:nvPr>
            <p:ph type="title"/>
          </p:nvPr>
        </p:nvSpPr>
        <p:spPr>
          <a:xfrm>
            <a:off x="550863" y="2300139"/>
            <a:ext cx="11090275" cy="3035431"/>
          </a:xfrm>
        </p:spPr>
        <p:txBody>
          <a:bodyPr anchor="t"/>
          <a:lstStyle>
            <a:lvl1pPr algn="ctr">
              <a:lnSpc>
                <a:spcPct val="90000"/>
              </a:lnSpc>
              <a:defRPr sz="5600">
                <a:solidFill>
                  <a:schemeClr val="accent2"/>
                </a:solidFill>
              </a:defRPr>
            </a:lvl1pPr>
          </a:lstStyle>
          <a:p>
            <a:r>
              <a:rPr lang="da-DK"/>
              <a:t>Klik for at redigere titeltypografien i masteren</a:t>
            </a:r>
            <a:endParaRPr lang="en-GB"/>
          </a:p>
        </p:txBody>
      </p:sp>
      <p:sp>
        <p:nvSpPr>
          <p:cNvPr id="2" name="Pladsholder til sidefod 1">
            <a:extLst>
              <a:ext uri="{FF2B5EF4-FFF2-40B4-BE49-F238E27FC236}">
                <a16:creationId xmlns:a16="http://schemas.microsoft.com/office/drawing/2014/main" id="{FCD36BE0-96E4-2681-9956-26AD5CC76698}"/>
              </a:ext>
            </a:extLst>
          </p:cNvPr>
          <p:cNvSpPr>
            <a:spLocks noGrp="1"/>
          </p:cNvSpPr>
          <p:nvPr>
            <p:ph type="ftr" sz="quarter" idx="10"/>
          </p:nvPr>
        </p:nvSpPr>
        <p:spPr/>
        <p:txBody>
          <a:bodyPr/>
          <a:lstStyle>
            <a:lvl1pPr>
              <a:defRPr>
                <a:solidFill>
                  <a:schemeClr val="bg1"/>
                </a:solidFill>
              </a:defRPr>
            </a:lvl1pPr>
          </a:lstStyle>
          <a:p>
            <a:r>
              <a:rPr lang="en-GB"/>
              <a:t>Investormøde 10. marts 2021</a:t>
            </a:r>
          </a:p>
        </p:txBody>
      </p:sp>
      <p:sp>
        <p:nvSpPr>
          <p:cNvPr id="4" name="Pladsholder til slidenummer 3">
            <a:extLst>
              <a:ext uri="{FF2B5EF4-FFF2-40B4-BE49-F238E27FC236}">
                <a16:creationId xmlns:a16="http://schemas.microsoft.com/office/drawing/2014/main" id="{7B3E34A8-5599-8D28-3A8E-EB4A730867B0}"/>
              </a:ext>
            </a:extLst>
          </p:cNvPr>
          <p:cNvSpPr>
            <a:spLocks noGrp="1"/>
          </p:cNvSpPr>
          <p:nvPr>
            <p:ph type="sldNum" sz="quarter" idx="11"/>
          </p:nvPr>
        </p:nvSpPr>
        <p:spPr/>
        <p:txBody>
          <a:bodyPr/>
          <a:lstStyle>
            <a:lvl1pPr>
              <a:defRPr>
                <a:solidFill>
                  <a:schemeClr val="bg1"/>
                </a:solidFill>
              </a:defRPr>
            </a:lvl1pPr>
          </a:lstStyle>
          <a:p>
            <a:fld id="{80C8D7FC-5453-4551-986F-8508D8A43D6D}" type="slidenum">
              <a:rPr lang="en-GB" smtClean="0"/>
              <a:pPr/>
              <a:t>‹nr.›</a:t>
            </a:fld>
            <a:endParaRPr lang="en-GB"/>
          </a:p>
        </p:txBody>
      </p:sp>
      <p:pic>
        <p:nvPicPr>
          <p:cNvPr id="6" name="Picture 6">
            <a:extLst>
              <a:ext uri="{FF2B5EF4-FFF2-40B4-BE49-F238E27FC236}">
                <a16:creationId xmlns:a16="http://schemas.microsoft.com/office/drawing/2014/main" id="{29C6A51F-0A4E-136E-B69D-5146AC7579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7" name="TextBox 15">
            <a:extLst>
              <a:ext uri="{FF2B5EF4-FFF2-40B4-BE49-F238E27FC236}">
                <a16:creationId xmlns:a16="http://schemas.microsoft.com/office/drawing/2014/main" id="{04E4A9C0-CA1C-8A5C-7D03-0B79C80ED1B4}"/>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34325522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lide med underoverskrift  i fuld bredde">
    <p:bg>
      <p:bgPr>
        <a:solidFill>
          <a:srgbClr val="CBE6D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a:xfrm>
            <a:off x="540000" y="486252"/>
            <a:ext cx="8520812" cy="549802"/>
          </a:xfrm>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3" y="2234153"/>
            <a:ext cx="11115675" cy="379834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Text Placeholder 2">
            <a:extLst>
              <a:ext uri="{FF2B5EF4-FFF2-40B4-BE49-F238E27FC236}">
                <a16:creationId xmlns:a16="http://schemas.microsoft.com/office/drawing/2014/main" id="{AEEBBAAC-55D3-D674-442B-640DEFF4E5E7}"/>
              </a:ext>
            </a:extLst>
          </p:cNvPr>
          <p:cNvSpPr>
            <a:spLocks noGrp="1"/>
          </p:cNvSpPr>
          <p:nvPr>
            <p:ph type="body" idx="1"/>
          </p:nvPr>
        </p:nvSpPr>
        <p:spPr>
          <a:xfrm>
            <a:off x="540000" y="1036054"/>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38528028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Kolo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4" y="1438275"/>
            <a:ext cx="5219170"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6">
            <a:extLst>
              <a:ext uri="{FF2B5EF4-FFF2-40B4-BE49-F238E27FC236}">
                <a16:creationId xmlns:a16="http://schemas.microsoft.com/office/drawing/2014/main" id="{190C6E90-FCFA-214B-25B1-650829C6A86F}"/>
              </a:ext>
            </a:extLst>
          </p:cNvPr>
          <p:cNvSpPr>
            <a:spLocks noGrp="1"/>
          </p:cNvSpPr>
          <p:nvPr>
            <p:ph sz="quarter" idx="14"/>
          </p:nvPr>
        </p:nvSpPr>
        <p:spPr>
          <a:xfrm>
            <a:off x="6451227" y="1438275"/>
            <a:ext cx="5219170"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32864049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2 Kolo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a:xfrm>
            <a:off x="540000" y="486252"/>
            <a:ext cx="8520812" cy="678290"/>
          </a:xfrm>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4" y="1781667"/>
            <a:ext cx="5219170" cy="42508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6">
            <a:extLst>
              <a:ext uri="{FF2B5EF4-FFF2-40B4-BE49-F238E27FC236}">
                <a16:creationId xmlns:a16="http://schemas.microsoft.com/office/drawing/2014/main" id="{190C6E90-FCFA-214B-25B1-650829C6A86F}"/>
              </a:ext>
            </a:extLst>
          </p:cNvPr>
          <p:cNvSpPr>
            <a:spLocks noGrp="1"/>
          </p:cNvSpPr>
          <p:nvPr>
            <p:ph sz="quarter" idx="14"/>
          </p:nvPr>
        </p:nvSpPr>
        <p:spPr>
          <a:xfrm>
            <a:off x="6451227" y="1781667"/>
            <a:ext cx="5219170" cy="42508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Text Placeholder 2">
            <a:extLst>
              <a:ext uri="{FF2B5EF4-FFF2-40B4-BE49-F238E27FC236}">
                <a16:creationId xmlns:a16="http://schemas.microsoft.com/office/drawing/2014/main" id="{654E3272-83F8-1D1B-FB23-CC7A0BD9762E}"/>
              </a:ext>
            </a:extLst>
          </p:cNvPr>
          <p:cNvSpPr>
            <a:spLocks noGrp="1"/>
          </p:cNvSpPr>
          <p:nvPr>
            <p:ph type="body" idx="1"/>
          </p:nvPr>
        </p:nvSpPr>
        <p:spPr>
          <a:xfrm>
            <a:off x="540000" y="1036054"/>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40116927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reaker mørk grø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FD7A2-77E3-E587-B0AF-938ABA0F76E1}"/>
              </a:ext>
            </a:extLst>
          </p:cNvPr>
          <p:cNvSpPr>
            <a:spLocks noGrp="1"/>
          </p:cNvSpPr>
          <p:nvPr>
            <p:ph type="title"/>
          </p:nvPr>
        </p:nvSpPr>
        <p:spPr>
          <a:xfrm>
            <a:off x="550863" y="2300140"/>
            <a:ext cx="11090275" cy="1753386"/>
          </a:xfrm>
        </p:spPr>
        <p:txBody>
          <a:bodyPr anchor="t"/>
          <a:lstStyle>
            <a:lvl1pPr algn="ctr">
              <a:lnSpc>
                <a:spcPct val="90000"/>
              </a:lnSpc>
              <a:defRPr sz="5600">
                <a:solidFill>
                  <a:schemeClr val="bg1"/>
                </a:solidFill>
              </a:defRPr>
            </a:lvl1pPr>
          </a:lstStyle>
          <a:p>
            <a:r>
              <a:rPr lang="da-DK"/>
              <a:t>Klik for at redigere titeltypografien i masteren</a:t>
            </a:r>
            <a:endParaRPr lang="en-GB"/>
          </a:p>
        </p:txBody>
      </p:sp>
      <p:sp>
        <p:nvSpPr>
          <p:cNvPr id="3" name="Text Placeholder 2">
            <a:extLst>
              <a:ext uri="{FF2B5EF4-FFF2-40B4-BE49-F238E27FC236}">
                <a16:creationId xmlns:a16="http://schemas.microsoft.com/office/drawing/2014/main" id="{7DD6B4AE-24C0-0940-C9E9-586498CA1CAC}"/>
              </a:ext>
            </a:extLst>
          </p:cNvPr>
          <p:cNvSpPr>
            <a:spLocks noGrp="1"/>
          </p:cNvSpPr>
          <p:nvPr>
            <p:ph type="body" idx="1"/>
          </p:nvPr>
        </p:nvSpPr>
        <p:spPr>
          <a:xfrm>
            <a:off x="838199" y="4180047"/>
            <a:ext cx="10515600" cy="1115566"/>
          </a:xfrm>
          <a:prstGeom prst="rect">
            <a:avLst/>
          </a:prstGeom>
        </p:spPr>
        <p:txBody>
          <a:bodyPr/>
          <a:lstStyle>
            <a:lvl1pPr marL="0" indent="0" algn="ctr">
              <a:buNone/>
              <a:defRPr sz="1800" b="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sidefod 3">
            <a:extLst>
              <a:ext uri="{FF2B5EF4-FFF2-40B4-BE49-F238E27FC236}">
                <a16:creationId xmlns:a16="http://schemas.microsoft.com/office/drawing/2014/main" id="{EBB4A6D6-3DCA-F2AF-032C-6AF2EB3FC3A8}"/>
              </a:ext>
            </a:extLst>
          </p:cNvPr>
          <p:cNvSpPr>
            <a:spLocks noGrp="1"/>
          </p:cNvSpPr>
          <p:nvPr>
            <p:ph type="ftr" sz="quarter" idx="10"/>
          </p:nvPr>
        </p:nvSpPr>
        <p:spPr/>
        <p:txBody>
          <a:bodyPr/>
          <a:lstStyle>
            <a:lvl1pPr>
              <a:defRPr>
                <a:solidFill>
                  <a:schemeClr val="bg1"/>
                </a:solidFill>
              </a:defRPr>
            </a:lvl1pPr>
          </a:lstStyle>
          <a:p>
            <a:r>
              <a:rPr lang="en-GB"/>
              <a:t>Investormøde 10. marts 2021</a:t>
            </a:r>
          </a:p>
        </p:txBody>
      </p:sp>
      <p:sp>
        <p:nvSpPr>
          <p:cNvPr id="5" name="Pladsholder til slidenummer 4">
            <a:extLst>
              <a:ext uri="{FF2B5EF4-FFF2-40B4-BE49-F238E27FC236}">
                <a16:creationId xmlns:a16="http://schemas.microsoft.com/office/drawing/2014/main" id="{E6A68A68-C115-9B09-A543-DAF8697F82B3}"/>
              </a:ext>
            </a:extLst>
          </p:cNvPr>
          <p:cNvSpPr>
            <a:spLocks noGrp="1"/>
          </p:cNvSpPr>
          <p:nvPr>
            <p:ph type="sldNum" sz="quarter" idx="11"/>
          </p:nvPr>
        </p:nvSpPr>
        <p:spPr/>
        <p:txBody>
          <a:bodyPr/>
          <a:lstStyle>
            <a:lvl1pPr>
              <a:defRPr>
                <a:solidFill>
                  <a:schemeClr val="bg1"/>
                </a:solidFill>
              </a:defRPr>
            </a:lvl1pPr>
          </a:lstStyle>
          <a:p>
            <a:fld id="{80C8D7FC-5453-4551-986F-8508D8A43D6D}" type="slidenum">
              <a:rPr lang="en-GB" smtClean="0"/>
              <a:pPr/>
              <a:t>‹nr.›</a:t>
            </a:fld>
            <a:endParaRPr lang="en-GB"/>
          </a:p>
        </p:txBody>
      </p:sp>
      <p:pic>
        <p:nvPicPr>
          <p:cNvPr id="6" name="Picture 6">
            <a:extLst>
              <a:ext uri="{FF2B5EF4-FFF2-40B4-BE49-F238E27FC236}">
                <a16:creationId xmlns:a16="http://schemas.microsoft.com/office/drawing/2014/main" id="{E72920B1-C02D-6FD8-8EED-FA0F374DBCF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7" name="TextBox 15">
            <a:extLst>
              <a:ext uri="{FF2B5EF4-FFF2-40B4-BE49-F238E27FC236}">
                <a16:creationId xmlns:a16="http://schemas.microsoft.com/office/drawing/2014/main" id="{B8581B41-D02D-C9A2-3BEB-90B206E95294}"/>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7075291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reaker aubergin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D6B4AE-24C0-0940-C9E9-586498CA1CAC}"/>
              </a:ext>
            </a:extLst>
          </p:cNvPr>
          <p:cNvSpPr>
            <a:spLocks noGrp="1"/>
          </p:cNvSpPr>
          <p:nvPr>
            <p:ph type="body" idx="1"/>
          </p:nvPr>
        </p:nvSpPr>
        <p:spPr>
          <a:xfrm>
            <a:off x="550863" y="441772"/>
            <a:ext cx="10515600" cy="1115566"/>
          </a:xfrm>
          <a:prstGeom prst="rect">
            <a:avLst/>
          </a:prstGeom>
        </p:spPr>
        <p:txBody>
          <a:bodyPr/>
          <a:lstStyle>
            <a:lvl1pPr marL="0" indent="0">
              <a:buNone/>
              <a:defRPr sz="3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8" name="Title 1">
            <a:extLst>
              <a:ext uri="{FF2B5EF4-FFF2-40B4-BE49-F238E27FC236}">
                <a16:creationId xmlns:a16="http://schemas.microsoft.com/office/drawing/2014/main" id="{B9A6FE08-B8B1-B2FA-2C0C-08062785BF76}"/>
              </a:ext>
            </a:extLst>
          </p:cNvPr>
          <p:cNvSpPr>
            <a:spLocks noGrp="1"/>
          </p:cNvSpPr>
          <p:nvPr>
            <p:ph type="title"/>
          </p:nvPr>
        </p:nvSpPr>
        <p:spPr>
          <a:xfrm>
            <a:off x="550863" y="2300139"/>
            <a:ext cx="11090275" cy="3035431"/>
          </a:xfrm>
        </p:spPr>
        <p:txBody>
          <a:bodyPr anchor="t"/>
          <a:lstStyle>
            <a:lvl1pPr algn="ctr">
              <a:lnSpc>
                <a:spcPct val="90000"/>
              </a:lnSpc>
              <a:defRPr sz="5600">
                <a:solidFill>
                  <a:schemeClr val="accent2"/>
                </a:solidFill>
              </a:defRPr>
            </a:lvl1pPr>
          </a:lstStyle>
          <a:p>
            <a:r>
              <a:rPr lang="da-DK"/>
              <a:t>Klik for at redigere titeltypografien i masteren</a:t>
            </a:r>
            <a:endParaRPr lang="en-GB"/>
          </a:p>
        </p:txBody>
      </p:sp>
      <p:sp>
        <p:nvSpPr>
          <p:cNvPr id="2" name="Pladsholder til sidefod 1">
            <a:extLst>
              <a:ext uri="{FF2B5EF4-FFF2-40B4-BE49-F238E27FC236}">
                <a16:creationId xmlns:a16="http://schemas.microsoft.com/office/drawing/2014/main" id="{FCD36BE0-96E4-2681-9956-26AD5CC76698}"/>
              </a:ext>
            </a:extLst>
          </p:cNvPr>
          <p:cNvSpPr>
            <a:spLocks noGrp="1"/>
          </p:cNvSpPr>
          <p:nvPr>
            <p:ph type="ftr" sz="quarter" idx="10"/>
          </p:nvPr>
        </p:nvSpPr>
        <p:spPr/>
        <p:txBody>
          <a:bodyPr/>
          <a:lstStyle>
            <a:lvl1pPr>
              <a:defRPr>
                <a:solidFill>
                  <a:schemeClr val="bg1"/>
                </a:solidFill>
              </a:defRPr>
            </a:lvl1pPr>
          </a:lstStyle>
          <a:p>
            <a:r>
              <a:rPr lang="en-GB"/>
              <a:t>Investormøde 10. marts 2021</a:t>
            </a:r>
          </a:p>
        </p:txBody>
      </p:sp>
      <p:sp>
        <p:nvSpPr>
          <p:cNvPr id="4" name="Pladsholder til slidenummer 3">
            <a:extLst>
              <a:ext uri="{FF2B5EF4-FFF2-40B4-BE49-F238E27FC236}">
                <a16:creationId xmlns:a16="http://schemas.microsoft.com/office/drawing/2014/main" id="{7B3E34A8-5599-8D28-3A8E-EB4A730867B0}"/>
              </a:ext>
            </a:extLst>
          </p:cNvPr>
          <p:cNvSpPr>
            <a:spLocks noGrp="1"/>
          </p:cNvSpPr>
          <p:nvPr>
            <p:ph type="sldNum" sz="quarter" idx="11"/>
          </p:nvPr>
        </p:nvSpPr>
        <p:spPr/>
        <p:txBody>
          <a:bodyPr/>
          <a:lstStyle>
            <a:lvl1pPr>
              <a:defRPr>
                <a:solidFill>
                  <a:schemeClr val="bg1"/>
                </a:solidFill>
              </a:defRPr>
            </a:lvl1pPr>
          </a:lstStyle>
          <a:p>
            <a:fld id="{80C8D7FC-5453-4551-986F-8508D8A43D6D}" type="slidenum">
              <a:rPr lang="en-GB" smtClean="0"/>
              <a:pPr/>
              <a:t>‹nr.›</a:t>
            </a:fld>
            <a:endParaRPr lang="en-GB"/>
          </a:p>
        </p:txBody>
      </p:sp>
      <p:pic>
        <p:nvPicPr>
          <p:cNvPr id="6" name="Picture 6">
            <a:extLst>
              <a:ext uri="{FF2B5EF4-FFF2-40B4-BE49-F238E27FC236}">
                <a16:creationId xmlns:a16="http://schemas.microsoft.com/office/drawing/2014/main" id="{29C6A51F-0A4E-136E-B69D-5146AC7579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7" name="TextBox 15">
            <a:extLst>
              <a:ext uri="{FF2B5EF4-FFF2-40B4-BE49-F238E27FC236}">
                <a16:creationId xmlns:a16="http://schemas.microsoft.com/office/drawing/2014/main" id="{04E4A9C0-CA1C-8A5C-7D03-0B79C80ED1B4}"/>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39686048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illede til venstr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CBA6AF0-F2F4-83C7-D406-2D904DF3DDEB}"/>
              </a:ext>
            </a:extLst>
          </p:cNvPr>
          <p:cNvSpPr>
            <a:spLocks noGrp="1"/>
          </p:cNvSpPr>
          <p:nvPr>
            <p:ph sz="half" idx="2"/>
          </p:nvPr>
        </p:nvSpPr>
        <p:spPr>
          <a:xfrm>
            <a:off x="7124307" y="1438275"/>
            <a:ext cx="4529531" cy="4583113"/>
          </a:xfrm>
          <a:prstGeom prst="rect">
            <a:avLst/>
          </a:prstGeom>
        </p:spPr>
        <p:txBody>
          <a:bodyPr/>
          <a:lstStyle>
            <a:lvl1pPr marL="0" indent="0">
              <a:lnSpc>
                <a:spcPct val="100000"/>
              </a:lnSpc>
              <a:spcAft>
                <a:spcPts val="0"/>
              </a:spcAft>
              <a:buNone/>
              <a:defRPr sz="1800" b="1">
                <a:solidFill>
                  <a:schemeClr val="accent1"/>
                </a:solidFill>
              </a:defRPr>
            </a:lvl1pPr>
            <a:lvl2pPr marL="0" indent="0">
              <a:lnSpc>
                <a:spcPct val="100000"/>
              </a:lnSpc>
              <a:spcAft>
                <a:spcPts val="0"/>
              </a:spcAft>
              <a:buNone/>
              <a:defRPr>
                <a:solidFill>
                  <a:schemeClr val="accent1"/>
                </a:solidFill>
              </a:defRPr>
            </a:lvl2pPr>
            <a:lvl3pPr marL="0" indent="0">
              <a:lnSpc>
                <a:spcPct val="100000"/>
              </a:lnSpc>
              <a:spcAft>
                <a:spcPts val="0"/>
              </a:spcAft>
              <a:buNone/>
              <a:defRPr>
                <a:solidFill>
                  <a:schemeClr val="accent1"/>
                </a:solidFill>
              </a:defRPr>
            </a:lvl3pPr>
            <a:lvl4pPr marL="0" indent="0">
              <a:lnSpc>
                <a:spcPct val="100000"/>
              </a:lnSpc>
              <a:spcAft>
                <a:spcPts val="0"/>
              </a:spcAft>
              <a:buNone/>
              <a:defRPr>
                <a:solidFill>
                  <a:schemeClr val="accent1"/>
                </a:solidFill>
              </a:defRPr>
            </a:lvl4pPr>
            <a:lvl5pPr marL="0" indent="0">
              <a:lnSpc>
                <a:spcPct val="100000"/>
              </a:lnSpc>
              <a:spcAft>
                <a:spcPts val="0"/>
              </a:spcAft>
              <a:buNone/>
              <a:defRPr>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10" name="Picture Placeholder 9">
            <a:extLst>
              <a:ext uri="{FF2B5EF4-FFF2-40B4-BE49-F238E27FC236}">
                <a16:creationId xmlns:a16="http://schemas.microsoft.com/office/drawing/2014/main" id="{15A985FA-75DB-5523-59BA-964D3ADCFA12}"/>
              </a:ext>
            </a:extLst>
          </p:cNvPr>
          <p:cNvSpPr>
            <a:spLocks noGrp="1"/>
          </p:cNvSpPr>
          <p:nvPr>
            <p:ph type="pic" sz="quarter" idx="13"/>
          </p:nvPr>
        </p:nvSpPr>
        <p:spPr>
          <a:xfrm>
            <a:off x="0" y="0"/>
            <a:ext cx="6096000" cy="6858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endParaRPr lang="en-GB"/>
          </a:p>
        </p:txBody>
      </p:sp>
      <p:sp>
        <p:nvSpPr>
          <p:cNvPr id="11" name="Text Placeholder 16">
            <a:extLst>
              <a:ext uri="{FF2B5EF4-FFF2-40B4-BE49-F238E27FC236}">
                <a16:creationId xmlns:a16="http://schemas.microsoft.com/office/drawing/2014/main" id="{CA42BB8E-B609-5C73-2951-1A15ED9E9D85}"/>
              </a:ext>
            </a:extLst>
          </p:cNvPr>
          <p:cNvSpPr>
            <a:spLocks noGrp="1"/>
          </p:cNvSpPr>
          <p:nvPr>
            <p:ph type="body" sz="quarter" idx="14"/>
          </p:nvPr>
        </p:nvSpPr>
        <p:spPr>
          <a:xfrm>
            <a:off x="538161" y="6426000"/>
            <a:ext cx="946800" cy="1512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Klik for at redigere teksttypografierne i masteren</a:t>
            </a:r>
          </a:p>
        </p:txBody>
      </p:sp>
    </p:spTree>
    <p:extLst>
      <p:ext uri="{BB962C8B-B14F-4D97-AF65-F5344CB8AC3E}">
        <p14:creationId xmlns:p14="http://schemas.microsoft.com/office/powerpoint/2010/main" val="14502069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ørre overskriftsfe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94E3-FFB2-20BB-00BE-CAA29FC5904D}"/>
              </a:ext>
            </a:extLst>
          </p:cNvPr>
          <p:cNvSpPr>
            <a:spLocks noGrp="1"/>
          </p:cNvSpPr>
          <p:nvPr>
            <p:ph type="title"/>
          </p:nvPr>
        </p:nvSpPr>
        <p:spPr>
          <a:xfrm>
            <a:off x="540000" y="486251"/>
            <a:ext cx="5465146" cy="1500811"/>
          </a:xfrm>
        </p:spPr>
        <p:txBody>
          <a:bodyPr/>
          <a:lstStyle/>
          <a:p>
            <a:r>
              <a:rPr lang="da-DK"/>
              <a:t>Klik for at redigere titeltypografien i masteren</a:t>
            </a:r>
            <a:endParaRPr lang="en-GB"/>
          </a:p>
        </p:txBody>
      </p:sp>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8" name="Pladsholder til indhold 6">
            <a:extLst>
              <a:ext uri="{FF2B5EF4-FFF2-40B4-BE49-F238E27FC236}">
                <a16:creationId xmlns:a16="http://schemas.microsoft.com/office/drawing/2014/main" id="{50060725-6152-4FF8-467B-3467020100C7}"/>
              </a:ext>
            </a:extLst>
          </p:cNvPr>
          <p:cNvSpPr>
            <a:spLocks noGrp="1"/>
          </p:cNvSpPr>
          <p:nvPr>
            <p:ph sz="quarter" idx="13"/>
          </p:nvPr>
        </p:nvSpPr>
        <p:spPr>
          <a:xfrm>
            <a:off x="538164" y="2242037"/>
            <a:ext cx="4684468" cy="379827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14300437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tørre overskriftsfelt farvet baggrun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94E3-FFB2-20BB-00BE-CAA29FC5904D}"/>
              </a:ext>
            </a:extLst>
          </p:cNvPr>
          <p:cNvSpPr>
            <a:spLocks noGrp="1"/>
          </p:cNvSpPr>
          <p:nvPr>
            <p:ph type="title"/>
          </p:nvPr>
        </p:nvSpPr>
        <p:spPr>
          <a:xfrm>
            <a:off x="540000" y="486251"/>
            <a:ext cx="5465146" cy="1500811"/>
          </a:xfrm>
        </p:spPr>
        <p:txBody>
          <a:bodyPr/>
          <a:lstStyle>
            <a:lvl1pPr>
              <a:defRPr>
                <a:solidFill>
                  <a:schemeClr val="bg1"/>
                </a:solidFill>
              </a:defRPr>
            </a:lvl1pPr>
          </a:lstStyle>
          <a:p>
            <a:r>
              <a:rPr lang="da-DK"/>
              <a:t>Klik for at redigere titeltypografien i masteren</a:t>
            </a:r>
            <a:endParaRPr lang="en-GB"/>
          </a:p>
        </p:txBody>
      </p:sp>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lvl1pPr>
              <a:defRPr>
                <a:solidFill>
                  <a:schemeClr val="bg1"/>
                </a:solidFill>
              </a:defRPr>
            </a:lvl1p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lvl1pPr>
              <a:defRPr>
                <a:solidFill>
                  <a:schemeClr val="bg1"/>
                </a:solidFill>
              </a:defRPr>
            </a:lvl1pPr>
          </a:lstStyle>
          <a:p>
            <a:fld id="{80C8D7FC-5453-4551-986F-8508D8A43D6D}" type="slidenum">
              <a:rPr lang="en-GB" smtClean="0"/>
              <a:pPr/>
              <a:t>‹nr.›</a:t>
            </a:fld>
            <a:endParaRPr lang="en-GB"/>
          </a:p>
        </p:txBody>
      </p:sp>
      <p:sp>
        <p:nvSpPr>
          <p:cNvPr id="8" name="Pladsholder til indhold 6">
            <a:extLst>
              <a:ext uri="{FF2B5EF4-FFF2-40B4-BE49-F238E27FC236}">
                <a16:creationId xmlns:a16="http://schemas.microsoft.com/office/drawing/2014/main" id="{50060725-6152-4FF8-467B-3467020100C7}"/>
              </a:ext>
            </a:extLst>
          </p:cNvPr>
          <p:cNvSpPr>
            <a:spLocks noGrp="1"/>
          </p:cNvSpPr>
          <p:nvPr>
            <p:ph sz="quarter" idx="13"/>
          </p:nvPr>
        </p:nvSpPr>
        <p:spPr>
          <a:xfrm>
            <a:off x="538164" y="2242037"/>
            <a:ext cx="4684468" cy="37982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pic>
        <p:nvPicPr>
          <p:cNvPr id="9" name="Picture 6">
            <a:extLst>
              <a:ext uri="{FF2B5EF4-FFF2-40B4-BE49-F238E27FC236}">
                <a16:creationId xmlns:a16="http://schemas.microsoft.com/office/drawing/2014/main" id="{E4E157C4-EB66-49F5-B6C1-0488AF0EA8B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10" name="TextBox 15">
            <a:extLst>
              <a:ext uri="{FF2B5EF4-FFF2-40B4-BE49-F238E27FC236}">
                <a16:creationId xmlns:a16="http://schemas.microsoft.com/office/drawing/2014/main" id="{22445DFE-20CC-D76C-6BF7-0916F5DEA342}"/>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32056341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verskrift underoverskrift 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8" name="Pladsholder til indhold 6">
            <a:extLst>
              <a:ext uri="{FF2B5EF4-FFF2-40B4-BE49-F238E27FC236}">
                <a16:creationId xmlns:a16="http://schemas.microsoft.com/office/drawing/2014/main" id="{50060725-6152-4FF8-467B-3467020100C7}"/>
              </a:ext>
            </a:extLst>
          </p:cNvPr>
          <p:cNvSpPr>
            <a:spLocks noGrp="1"/>
          </p:cNvSpPr>
          <p:nvPr>
            <p:ph sz="quarter" idx="13"/>
          </p:nvPr>
        </p:nvSpPr>
        <p:spPr>
          <a:xfrm>
            <a:off x="538164" y="2242037"/>
            <a:ext cx="4684468" cy="379827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5" name="Titel 4">
            <a:extLst>
              <a:ext uri="{FF2B5EF4-FFF2-40B4-BE49-F238E27FC236}">
                <a16:creationId xmlns:a16="http://schemas.microsoft.com/office/drawing/2014/main" id="{481C0060-4CE8-DA2F-DB3E-45D8CAB954FD}"/>
              </a:ext>
            </a:extLst>
          </p:cNvPr>
          <p:cNvSpPr>
            <a:spLocks noGrp="1"/>
          </p:cNvSpPr>
          <p:nvPr>
            <p:ph type="title"/>
          </p:nvPr>
        </p:nvSpPr>
        <p:spPr>
          <a:xfrm>
            <a:off x="540000" y="486251"/>
            <a:ext cx="8520812" cy="603995"/>
          </a:xfrm>
        </p:spPr>
        <p:txBody>
          <a:bodyPr/>
          <a:lstStyle/>
          <a:p>
            <a:r>
              <a:rPr lang="da-DK"/>
              <a:t>Klik for at redigere titeltypografien i masteren</a:t>
            </a:r>
            <a:endParaRPr lang="en-GB"/>
          </a:p>
        </p:txBody>
      </p:sp>
      <p:sp>
        <p:nvSpPr>
          <p:cNvPr id="9" name="Text Placeholder 2">
            <a:extLst>
              <a:ext uri="{FF2B5EF4-FFF2-40B4-BE49-F238E27FC236}">
                <a16:creationId xmlns:a16="http://schemas.microsoft.com/office/drawing/2014/main" id="{DCD831DE-F591-5AFD-BFC8-F82969A089E5}"/>
              </a:ext>
            </a:extLst>
          </p:cNvPr>
          <p:cNvSpPr>
            <a:spLocks noGrp="1"/>
          </p:cNvSpPr>
          <p:nvPr>
            <p:ph type="body" idx="1"/>
          </p:nvPr>
        </p:nvSpPr>
        <p:spPr>
          <a:xfrm>
            <a:off x="538163" y="1164541"/>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37073852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verskrift til højr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11" name="Titel 4">
            <a:extLst>
              <a:ext uri="{FF2B5EF4-FFF2-40B4-BE49-F238E27FC236}">
                <a16:creationId xmlns:a16="http://schemas.microsoft.com/office/drawing/2014/main" id="{9EE36618-CF9D-590D-8ECE-489F232A96A8}"/>
              </a:ext>
            </a:extLst>
          </p:cNvPr>
          <p:cNvSpPr>
            <a:spLocks noGrp="1"/>
          </p:cNvSpPr>
          <p:nvPr>
            <p:ph type="title"/>
          </p:nvPr>
        </p:nvSpPr>
        <p:spPr>
          <a:xfrm>
            <a:off x="6117429" y="1923578"/>
            <a:ext cx="5557837" cy="1111449"/>
          </a:xfrm>
        </p:spPr>
        <p:txBody>
          <a:bodyPr/>
          <a:lstStyle/>
          <a:p>
            <a:r>
              <a:rPr lang="da-DK"/>
              <a:t>Klik for at redigere titeltypografien i masteren</a:t>
            </a:r>
            <a:endParaRPr lang="en-GB"/>
          </a:p>
        </p:txBody>
      </p:sp>
      <p:sp>
        <p:nvSpPr>
          <p:cNvPr id="12" name="Pladsholder til indhold 6">
            <a:extLst>
              <a:ext uri="{FF2B5EF4-FFF2-40B4-BE49-F238E27FC236}">
                <a16:creationId xmlns:a16="http://schemas.microsoft.com/office/drawing/2014/main" id="{668520FB-1568-32E1-E35C-F3D8B65E08CF}"/>
              </a:ext>
            </a:extLst>
          </p:cNvPr>
          <p:cNvSpPr>
            <a:spLocks noGrp="1"/>
          </p:cNvSpPr>
          <p:nvPr>
            <p:ph sz="quarter" idx="14"/>
          </p:nvPr>
        </p:nvSpPr>
        <p:spPr>
          <a:xfrm>
            <a:off x="6117430" y="3211213"/>
            <a:ext cx="5236368" cy="281017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2022116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e til venstr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CBA6AF0-F2F4-83C7-D406-2D904DF3DDEB}"/>
              </a:ext>
            </a:extLst>
          </p:cNvPr>
          <p:cNvSpPr>
            <a:spLocks noGrp="1"/>
          </p:cNvSpPr>
          <p:nvPr>
            <p:ph sz="half" idx="2"/>
          </p:nvPr>
        </p:nvSpPr>
        <p:spPr>
          <a:xfrm>
            <a:off x="7124307" y="1438275"/>
            <a:ext cx="4529531" cy="4583113"/>
          </a:xfrm>
          <a:prstGeom prst="rect">
            <a:avLst/>
          </a:prstGeom>
        </p:spPr>
        <p:txBody>
          <a:bodyPr/>
          <a:lstStyle>
            <a:lvl1pPr marL="0" indent="0">
              <a:lnSpc>
                <a:spcPct val="100000"/>
              </a:lnSpc>
              <a:spcAft>
                <a:spcPts val="0"/>
              </a:spcAft>
              <a:buNone/>
              <a:defRPr sz="1800" b="1">
                <a:solidFill>
                  <a:schemeClr val="accent1"/>
                </a:solidFill>
              </a:defRPr>
            </a:lvl1pPr>
            <a:lvl2pPr marL="0" indent="0">
              <a:lnSpc>
                <a:spcPct val="100000"/>
              </a:lnSpc>
              <a:spcAft>
                <a:spcPts val="0"/>
              </a:spcAft>
              <a:buNone/>
              <a:defRPr>
                <a:solidFill>
                  <a:schemeClr val="accent1"/>
                </a:solidFill>
              </a:defRPr>
            </a:lvl2pPr>
            <a:lvl3pPr marL="0" indent="0">
              <a:lnSpc>
                <a:spcPct val="100000"/>
              </a:lnSpc>
              <a:spcAft>
                <a:spcPts val="0"/>
              </a:spcAft>
              <a:buNone/>
              <a:defRPr>
                <a:solidFill>
                  <a:schemeClr val="accent1"/>
                </a:solidFill>
              </a:defRPr>
            </a:lvl3pPr>
            <a:lvl4pPr marL="0" indent="0">
              <a:lnSpc>
                <a:spcPct val="100000"/>
              </a:lnSpc>
              <a:spcAft>
                <a:spcPts val="0"/>
              </a:spcAft>
              <a:buNone/>
              <a:defRPr>
                <a:solidFill>
                  <a:schemeClr val="accent1"/>
                </a:solidFill>
              </a:defRPr>
            </a:lvl4pPr>
            <a:lvl5pPr marL="0" indent="0">
              <a:lnSpc>
                <a:spcPct val="100000"/>
              </a:lnSpc>
              <a:spcAft>
                <a:spcPts val="0"/>
              </a:spcAft>
              <a:buNone/>
              <a:defRPr>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10" name="Picture Placeholder 9">
            <a:extLst>
              <a:ext uri="{FF2B5EF4-FFF2-40B4-BE49-F238E27FC236}">
                <a16:creationId xmlns:a16="http://schemas.microsoft.com/office/drawing/2014/main" id="{15A985FA-75DB-5523-59BA-964D3ADCFA12}"/>
              </a:ext>
            </a:extLst>
          </p:cNvPr>
          <p:cNvSpPr>
            <a:spLocks noGrp="1"/>
          </p:cNvSpPr>
          <p:nvPr>
            <p:ph type="pic" sz="quarter" idx="13"/>
          </p:nvPr>
        </p:nvSpPr>
        <p:spPr>
          <a:xfrm>
            <a:off x="0" y="0"/>
            <a:ext cx="6096000" cy="6858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endParaRPr lang="en-GB"/>
          </a:p>
        </p:txBody>
      </p:sp>
      <p:sp>
        <p:nvSpPr>
          <p:cNvPr id="11" name="Text Placeholder 16">
            <a:extLst>
              <a:ext uri="{FF2B5EF4-FFF2-40B4-BE49-F238E27FC236}">
                <a16:creationId xmlns:a16="http://schemas.microsoft.com/office/drawing/2014/main" id="{CA42BB8E-B609-5C73-2951-1A15ED9E9D85}"/>
              </a:ext>
            </a:extLst>
          </p:cNvPr>
          <p:cNvSpPr>
            <a:spLocks noGrp="1"/>
          </p:cNvSpPr>
          <p:nvPr>
            <p:ph type="body" sz="quarter" idx="14"/>
          </p:nvPr>
        </p:nvSpPr>
        <p:spPr>
          <a:xfrm>
            <a:off x="538161" y="6426000"/>
            <a:ext cx="946800" cy="1512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Klik for at redigere teksttypografierne i masteren</a:t>
            </a:r>
          </a:p>
        </p:txBody>
      </p:sp>
    </p:spTree>
    <p:extLst>
      <p:ext uri="{BB962C8B-B14F-4D97-AF65-F5344CB8AC3E}">
        <p14:creationId xmlns:p14="http://schemas.microsoft.com/office/powerpoint/2010/main" val="34835273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verskrift til højre farvet baggrund">
    <p:bg>
      <p:bgPr>
        <a:solidFill>
          <a:schemeClr val="accent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lvl1pPr>
              <a:defRPr>
                <a:solidFill>
                  <a:schemeClr val="bg1"/>
                </a:solidFill>
              </a:defRPr>
            </a:lvl1p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lvl1pPr>
              <a:defRPr>
                <a:solidFill>
                  <a:schemeClr val="bg1"/>
                </a:solidFill>
              </a:defRPr>
            </a:lvl1pPr>
          </a:lstStyle>
          <a:p>
            <a:fld id="{80C8D7FC-5453-4551-986F-8508D8A43D6D}" type="slidenum">
              <a:rPr lang="en-GB" smtClean="0"/>
              <a:pPr/>
              <a:t>‹nr.›</a:t>
            </a:fld>
            <a:endParaRPr lang="en-GB"/>
          </a:p>
        </p:txBody>
      </p:sp>
      <p:sp>
        <p:nvSpPr>
          <p:cNvPr id="8" name="Pladsholder til indhold 6">
            <a:extLst>
              <a:ext uri="{FF2B5EF4-FFF2-40B4-BE49-F238E27FC236}">
                <a16:creationId xmlns:a16="http://schemas.microsoft.com/office/drawing/2014/main" id="{50060725-6152-4FF8-467B-3467020100C7}"/>
              </a:ext>
            </a:extLst>
          </p:cNvPr>
          <p:cNvSpPr>
            <a:spLocks noGrp="1"/>
          </p:cNvSpPr>
          <p:nvPr>
            <p:ph sz="quarter" idx="13"/>
          </p:nvPr>
        </p:nvSpPr>
        <p:spPr>
          <a:xfrm>
            <a:off x="538164" y="1899139"/>
            <a:ext cx="4684468" cy="4141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5" name="Titel 4">
            <a:extLst>
              <a:ext uri="{FF2B5EF4-FFF2-40B4-BE49-F238E27FC236}">
                <a16:creationId xmlns:a16="http://schemas.microsoft.com/office/drawing/2014/main" id="{481C0060-4CE8-DA2F-DB3E-45D8CAB954FD}"/>
              </a:ext>
            </a:extLst>
          </p:cNvPr>
          <p:cNvSpPr>
            <a:spLocks noGrp="1"/>
          </p:cNvSpPr>
          <p:nvPr>
            <p:ph type="title"/>
          </p:nvPr>
        </p:nvSpPr>
        <p:spPr>
          <a:xfrm>
            <a:off x="6095999" y="1582615"/>
            <a:ext cx="5557837" cy="1111449"/>
          </a:xfrm>
        </p:spPr>
        <p:txBody>
          <a:bodyPr/>
          <a:lstStyle>
            <a:lvl1pPr>
              <a:defRPr>
                <a:solidFill>
                  <a:schemeClr val="bg1"/>
                </a:solidFill>
              </a:defRPr>
            </a:lvl1pPr>
          </a:lstStyle>
          <a:p>
            <a:r>
              <a:rPr lang="da-DK"/>
              <a:t>Klik for at redigere titeltypografien i masteren</a:t>
            </a:r>
            <a:endParaRPr lang="en-GB"/>
          </a:p>
        </p:txBody>
      </p:sp>
      <p:sp>
        <p:nvSpPr>
          <p:cNvPr id="10" name="Pladsholder til indhold 6">
            <a:extLst>
              <a:ext uri="{FF2B5EF4-FFF2-40B4-BE49-F238E27FC236}">
                <a16:creationId xmlns:a16="http://schemas.microsoft.com/office/drawing/2014/main" id="{4EB0DD89-136A-33DC-8AD0-CC37EC261635}"/>
              </a:ext>
            </a:extLst>
          </p:cNvPr>
          <p:cNvSpPr>
            <a:spLocks noGrp="1"/>
          </p:cNvSpPr>
          <p:nvPr>
            <p:ph sz="quarter" idx="14"/>
          </p:nvPr>
        </p:nvSpPr>
        <p:spPr>
          <a:xfrm>
            <a:off x="6096000" y="2870249"/>
            <a:ext cx="5557838" cy="3151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pic>
        <p:nvPicPr>
          <p:cNvPr id="9" name="Picture 6">
            <a:extLst>
              <a:ext uri="{FF2B5EF4-FFF2-40B4-BE49-F238E27FC236}">
                <a16:creationId xmlns:a16="http://schemas.microsoft.com/office/drawing/2014/main" id="{D9F053B5-1510-4DD4-10B5-DE79A7CD414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11" name="TextBox 15">
            <a:extLst>
              <a:ext uri="{FF2B5EF4-FFF2-40B4-BE49-F238E27FC236}">
                <a16:creationId xmlns:a16="http://schemas.microsoft.com/office/drawing/2014/main" id="{9CE1FD5B-A7E3-873D-8E99-3CEECA440619}"/>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5310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2CEDB-83C4-80A6-02D2-83BFCFE218BC}"/>
              </a:ext>
            </a:extLst>
          </p:cNvPr>
          <p:cNvSpPr>
            <a:spLocks noGrp="1"/>
          </p:cNvSpPr>
          <p:nvPr>
            <p:ph type="title"/>
          </p:nvPr>
        </p:nvSpPr>
        <p:spPr/>
        <p:txBody>
          <a:bodyPr/>
          <a:lstStyle/>
          <a:p>
            <a:r>
              <a:rPr lang="da-DK"/>
              <a:t>Klik for at redigere titeltypografien i masteren</a:t>
            </a:r>
            <a:endParaRPr lang="en-GB"/>
          </a:p>
        </p:txBody>
      </p:sp>
      <p:sp>
        <p:nvSpPr>
          <p:cNvPr id="4" name="Footer Placeholder 3">
            <a:extLst>
              <a:ext uri="{FF2B5EF4-FFF2-40B4-BE49-F238E27FC236}">
                <a16:creationId xmlns:a16="http://schemas.microsoft.com/office/drawing/2014/main" id="{EF99E179-674F-DEDD-4EF3-8BDE69FE9E3F}"/>
              </a:ext>
            </a:extLst>
          </p:cNvPr>
          <p:cNvSpPr>
            <a:spLocks noGrp="1"/>
          </p:cNvSpPr>
          <p:nvPr>
            <p:ph type="ftr" sz="quarter" idx="11"/>
          </p:nvPr>
        </p:nvSpPr>
        <p:spPr/>
        <p:txBody>
          <a:bodyPr/>
          <a:lstStyle/>
          <a:p>
            <a:r>
              <a:rPr lang="en-GB"/>
              <a:t>Investormøde 10. marts 2021</a:t>
            </a:r>
          </a:p>
        </p:txBody>
      </p:sp>
      <p:sp>
        <p:nvSpPr>
          <p:cNvPr id="5" name="Slide Number Placeholder 4">
            <a:extLst>
              <a:ext uri="{FF2B5EF4-FFF2-40B4-BE49-F238E27FC236}">
                <a16:creationId xmlns:a16="http://schemas.microsoft.com/office/drawing/2014/main" id="{A127DC18-1CCD-E0B3-74EC-CFF55B7D985F}"/>
              </a:ext>
            </a:extLst>
          </p:cNvPr>
          <p:cNvSpPr>
            <a:spLocks noGrp="1"/>
          </p:cNvSpPr>
          <p:nvPr>
            <p:ph type="sldNum" sz="quarter" idx="12"/>
          </p:nvPr>
        </p:nvSpPr>
        <p:spPr/>
        <p:txBody>
          <a:bodyPr/>
          <a:lstStyle/>
          <a:p>
            <a:fld id="{80C8D7FC-5453-4551-986F-8508D8A43D6D}" type="slidenum">
              <a:rPr lang="en-GB" smtClean="0"/>
              <a:t>‹nr.›</a:t>
            </a:fld>
            <a:endParaRPr lang="en-GB"/>
          </a:p>
        </p:txBody>
      </p:sp>
    </p:spTree>
    <p:extLst>
      <p:ext uri="{BB962C8B-B14F-4D97-AF65-F5344CB8AC3E}">
        <p14:creationId xmlns:p14="http://schemas.microsoft.com/office/powerpoint/2010/main" val="22019857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F2BD933-126C-625D-ADEA-4630EFCB72F6}"/>
              </a:ext>
            </a:extLst>
          </p:cNvPr>
          <p:cNvSpPr>
            <a:spLocks noGrp="1"/>
          </p:cNvSpPr>
          <p:nvPr>
            <p:ph type="ftr" sz="quarter" idx="11"/>
          </p:nvPr>
        </p:nvSpPr>
        <p:spPr/>
        <p:txBody>
          <a:bodyPr/>
          <a:lstStyle/>
          <a:p>
            <a:r>
              <a:rPr lang="en-GB"/>
              <a:t>Investormøde 10. marts 2021</a:t>
            </a:r>
          </a:p>
        </p:txBody>
      </p:sp>
      <p:sp>
        <p:nvSpPr>
          <p:cNvPr id="4" name="Slide Number Placeholder 3">
            <a:extLst>
              <a:ext uri="{FF2B5EF4-FFF2-40B4-BE49-F238E27FC236}">
                <a16:creationId xmlns:a16="http://schemas.microsoft.com/office/drawing/2014/main" id="{1AF0D349-95BA-1DD1-DBAF-787BF9A50C00}"/>
              </a:ext>
            </a:extLst>
          </p:cNvPr>
          <p:cNvSpPr>
            <a:spLocks noGrp="1"/>
          </p:cNvSpPr>
          <p:nvPr>
            <p:ph type="sldNum" sz="quarter" idx="12"/>
          </p:nvPr>
        </p:nvSpPr>
        <p:spPr/>
        <p:txBody>
          <a:bodyPr/>
          <a:lstStyle/>
          <a:p>
            <a:fld id="{80C8D7FC-5453-4551-986F-8508D8A43D6D}" type="slidenum">
              <a:rPr lang="en-GB" smtClean="0"/>
              <a:t>‹nr.›</a:t>
            </a:fld>
            <a:endParaRPr lang="en-GB"/>
          </a:p>
        </p:txBody>
      </p:sp>
    </p:spTree>
    <p:extLst>
      <p:ext uri="{BB962C8B-B14F-4D97-AF65-F5344CB8AC3E}">
        <p14:creationId xmlns:p14="http://schemas.microsoft.com/office/powerpoint/2010/main" val="36126903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57947FD-5859-43A4-B41B-FE941FD3FB8E}"/>
              </a:ext>
            </a:extLst>
          </p:cNvPr>
          <p:cNvSpPr/>
          <p:nvPr userDrawn="1"/>
        </p:nvSpPr>
        <p:spPr>
          <a:xfrm>
            <a:off x="0" y="0"/>
            <a:ext cx="12192000" cy="6858000"/>
          </a:xfrm>
          <a:prstGeom prst="rect">
            <a:avLst/>
          </a:prstGeom>
          <a:solidFill>
            <a:srgbClr val="0200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Footer Placeholder 2">
            <a:extLst>
              <a:ext uri="{FF2B5EF4-FFF2-40B4-BE49-F238E27FC236}">
                <a16:creationId xmlns:a16="http://schemas.microsoft.com/office/drawing/2014/main" id="{DF2BD933-126C-625D-ADEA-4630EFCB72F6}"/>
              </a:ext>
            </a:extLst>
          </p:cNvPr>
          <p:cNvSpPr>
            <a:spLocks noGrp="1"/>
          </p:cNvSpPr>
          <p:nvPr>
            <p:ph type="ftr" sz="quarter" idx="11"/>
          </p:nvPr>
        </p:nvSpPr>
        <p:spPr/>
        <p:txBody>
          <a:bodyPr/>
          <a:lstStyle>
            <a:lvl1pPr>
              <a:defRPr>
                <a:solidFill>
                  <a:schemeClr val="bg1"/>
                </a:solidFill>
              </a:defRPr>
            </a:lvl1pPr>
          </a:lstStyle>
          <a:p>
            <a:r>
              <a:rPr lang="en-GB"/>
              <a:t>Investormøde 10. marts 2021</a:t>
            </a:r>
            <a:endParaRPr lang="en-GB" dirty="0"/>
          </a:p>
        </p:txBody>
      </p:sp>
      <p:sp>
        <p:nvSpPr>
          <p:cNvPr id="4" name="Slide Number Placeholder 3">
            <a:extLst>
              <a:ext uri="{FF2B5EF4-FFF2-40B4-BE49-F238E27FC236}">
                <a16:creationId xmlns:a16="http://schemas.microsoft.com/office/drawing/2014/main" id="{1AF0D349-95BA-1DD1-DBAF-787BF9A50C00}"/>
              </a:ext>
            </a:extLst>
          </p:cNvPr>
          <p:cNvSpPr>
            <a:spLocks noGrp="1"/>
          </p:cNvSpPr>
          <p:nvPr>
            <p:ph type="sldNum" sz="quarter" idx="12"/>
          </p:nvPr>
        </p:nvSpPr>
        <p:spPr/>
        <p:txBody>
          <a:bodyPr/>
          <a:lstStyle>
            <a:lvl1pPr>
              <a:defRPr>
                <a:solidFill>
                  <a:schemeClr val="bg1"/>
                </a:solidFill>
              </a:defRPr>
            </a:lvl1pPr>
          </a:lstStyle>
          <a:p>
            <a:fld id="{80C8D7FC-5453-4551-986F-8508D8A43D6D}" type="slidenum">
              <a:rPr lang="en-GB" smtClean="0"/>
              <a:pPr/>
              <a:t>‹nr.›</a:t>
            </a:fld>
            <a:endParaRPr lang="en-GB"/>
          </a:p>
        </p:txBody>
      </p:sp>
      <p:pic>
        <p:nvPicPr>
          <p:cNvPr id="6" name="Picture 6">
            <a:extLst>
              <a:ext uri="{FF2B5EF4-FFF2-40B4-BE49-F238E27FC236}">
                <a16:creationId xmlns:a16="http://schemas.microsoft.com/office/drawing/2014/main" id="{027B97FC-2331-446B-B999-AAECEC66239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7" name="TextBox 15">
            <a:extLst>
              <a:ext uri="{FF2B5EF4-FFF2-40B4-BE49-F238E27FC236}">
                <a16:creationId xmlns:a16="http://schemas.microsoft.com/office/drawing/2014/main" id="{3C249FF7-A580-431C-A103-7971B4A1959E}"/>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12283112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5" name="Billede 4" descr="Et billede, der indeholder tekst, indendørs, person&#10;&#10;Automatisk genereret beskrivelse">
            <a:extLst>
              <a:ext uri="{FF2B5EF4-FFF2-40B4-BE49-F238E27FC236}">
                <a16:creationId xmlns:a16="http://schemas.microsoft.com/office/drawing/2014/main" id="{2450E6CB-654E-7EA6-AD3F-1E68B37934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67049" y="-3101852"/>
            <a:ext cx="15278100" cy="9959852"/>
          </a:xfrm>
          <a:prstGeom prst="rect">
            <a:avLst/>
          </a:prstGeom>
        </p:spPr>
      </p:pic>
    </p:spTree>
    <p:extLst>
      <p:ext uri="{BB962C8B-B14F-4D97-AF65-F5344CB8AC3E}">
        <p14:creationId xmlns:p14="http://schemas.microsoft.com/office/powerpoint/2010/main" val="3603936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1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accent2"/>
                </a:solidFill>
              </a:defRPr>
            </a:lvl1pPr>
          </a:lstStyle>
          <a:p>
            <a:fld id="{9390286A-4FFF-064D-B98C-800C4447009A}" type="datetime1">
              <a:rPr lang="da-DK" smtClean="0"/>
              <a:pPr/>
              <a:t>12-12-2023</a:t>
            </a:fld>
            <a:endParaRPr lang="da-DK" dirty="0"/>
          </a:p>
        </p:txBody>
      </p:sp>
      <p:sp>
        <p:nvSpPr>
          <p:cNvPr id="5" name="Pladsholder til sidefod 4"/>
          <p:cNvSpPr>
            <a:spLocks noGrp="1"/>
          </p:cNvSpPr>
          <p:nvPr>
            <p:ph type="ftr" sz="quarter" idx="11"/>
          </p:nvPr>
        </p:nvSpPr>
        <p:spPr/>
        <p:txBody>
          <a:bodyPr/>
          <a:lstStyle>
            <a:lvl1pPr>
              <a:defRPr>
                <a:solidFill>
                  <a:schemeClr val="accent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dirty="0"/>
          </a:p>
        </p:txBody>
      </p:sp>
      <p:grpSp>
        <p:nvGrpSpPr>
          <p:cNvPr id="11" name="Gruppe 10">
            <a:extLst>
              <a:ext uri="{FF2B5EF4-FFF2-40B4-BE49-F238E27FC236}">
                <a16:creationId xmlns:a16="http://schemas.microsoft.com/office/drawing/2014/main" id="{7E29FD08-B681-2BCB-EB87-2B1149797AA6}"/>
              </a:ext>
            </a:extLst>
          </p:cNvPr>
          <p:cNvGrpSpPr/>
          <p:nvPr userDrawn="1"/>
        </p:nvGrpSpPr>
        <p:grpSpPr>
          <a:xfrm>
            <a:off x="10097870" y="196552"/>
            <a:ext cx="2094129" cy="574822"/>
            <a:chOff x="10097870" y="196552"/>
            <a:chExt cx="2094129" cy="574822"/>
          </a:xfrm>
        </p:grpSpPr>
        <p:sp>
          <p:nvSpPr>
            <p:cNvPr id="10" name="Rektangel 9">
              <a:extLst>
                <a:ext uri="{FF2B5EF4-FFF2-40B4-BE49-F238E27FC236}">
                  <a16:creationId xmlns:a16="http://schemas.microsoft.com/office/drawing/2014/main" id="{38F0C1D2-E163-9ADA-2153-9A7AAFFC1B8B}"/>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61BB520A-64D5-D1CD-9766-58DE5C4E34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1020741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2_Titelslide – grøn">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solidFill>
                  <a:schemeClr val="tx1"/>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p>
            <a:fld id="{9390286A-4FFF-064D-B98C-800C4447009A}" type="datetime1">
              <a:rPr lang="da-DK" smtClean="0"/>
              <a:t>12-12-2023</a:t>
            </a:fld>
            <a:endParaRPr lang="da-DK"/>
          </a:p>
        </p:txBody>
      </p:sp>
      <p:sp>
        <p:nvSpPr>
          <p:cNvPr id="5" name="Pladsholder til sidefod 4"/>
          <p:cNvSpPr>
            <a:spLocks noGrp="1"/>
          </p:cNvSpPr>
          <p:nvPr>
            <p:ph type="ftr" sz="quarter" idx="11"/>
          </p:nvPr>
        </p:nvSpPr>
        <p:spPr/>
        <p:txBody>
          <a:bodyPr/>
          <a:lstStyle>
            <a:lvl1pPr>
              <a:defRPr>
                <a:solidFill>
                  <a:schemeClr val="tx1"/>
                </a:solidFill>
              </a:defRPr>
            </a:lvl1pPr>
          </a:lstStyle>
          <a:p>
            <a:endParaRPr lang="da-DK" dirty="0"/>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919497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3_Titelslide – mørk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solidFill>
                  <a:schemeClr val="bg2"/>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bg2"/>
                </a:solidFill>
              </a:defRPr>
            </a:lvl1pPr>
          </a:lstStyle>
          <a:p>
            <a:fld id="{9390286A-4FFF-064D-B98C-800C4447009A}" type="datetime1">
              <a:rPr lang="da-DK" smtClean="0"/>
              <a:pPr/>
              <a:t>12-12-2023</a:t>
            </a:fld>
            <a:endParaRPr lang="da-DK" dirty="0"/>
          </a:p>
        </p:txBody>
      </p:sp>
      <p:sp>
        <p:nvSpPr>
          <p:cNvPr id="5" name="Pladsholder til sidefod 4"/>
          <p:cNvSpPr>
            <a:spLocks noGrp="1"/>
          </p:cNvSpPr>
          <p:nvPr>
            <p:ph type="ftr" sz="quarter" idx="11"/>
          </p:nvPr>
        </p:nvSpPr>
        <p:spPr/>
        <p:txBody>
          <a:bodyPr/>
          <a:lstStyle>
            <a:lvl1pPr>
              <a:defRPr>
                <a:solidFill>
                  <a:schemeClr val="bg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9909416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5_Titelslide – Mørk blå">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solidFill>
                  <a:schemeClr val="bg2"/>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bg2"/>
                </a:solidFill>
              </a:defRPr>
            </a:lvl1pPr>
          </a:lstStyle>
          <a:p>
            <a:fld id="{9390286A-4FFF-064D-B98C-800C4447009A}" type="datetime1">
              <a:rPr lang="da-DK" smtClean="0"/>
              <a:pPr/>
              <a:t>12-12-2023</a:t>
            </a:fld>
            <a:endParaRPr lang="da-DK" dirty="0"/>
          </a:p>
        </p:txBody>
      </p:sp>
      <p:sp>
        <p:nvSpPr>
          <p:cNvPr id="5" name="Pladsholder til sidefod 4"/>
          <p:cNvSpPr>
            <a:spLocks noGrp="1"/>
          </p:cNvSpPr>
          <p:nvPr>
            <p:ph type="ftr" sz="quarter" idx="11"/>
          </p:nvPr>
        </p:nvSpPr>
        <p:spPr/>
        <p:txBody>
          <a:bodyPr/>
          <a:lstStyle>
            <a:lvl1pPr>
              <a:defRPr>
                <a:solidFill>
                  <a:schemeClr val="bg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40984048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6_Titelslide – blå">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solidFill>
                  <a:schemeClr val="accent4"/>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accent4"/>
                </a:solidFill>
              </a:defRPr>
            </a:lvl1pPr>
          </a:lstStyle>
          <a:p>
            <a:fld id="{9390286A-4FFF-064D-B98C-800C4447009A}" type="datetime1">
              <a:rPr lang="da-DK" smtClean="0"/>
              <a:pPr/>
              <a:t>12-12-2023</a:t>
            </a:fld>
            <a:endParaRPr lang="da-DK" dirty="0"/>
          </a:p>
        </p:txBody>
      </p:sp>
      <p:sp>
        <p:nvSpPr>
          <p:cNvPr id="5" name="Pladsholder til sidefod 4"/>
          <p:cNvSpPr>
            <a:spLocks noGrp="1"/>
          </p:cNvSpPr>
          <p:nvPr>
            <p:ph type="ftr" sz="quarter" idx="11"/>
          </p:nvPr>
        </p:nvSpPr>
        <p:spPr/>
        <p:txBody>
          <a:bodyPr/>
          <a:lstStyle>
            <a:lvl1pPr>
              <a:defRPr>
                <a:solidFill>
                  <a:schemeClr val="accent4"/>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accent4"/>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97992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ørre overskriftsfe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94E3-FFB2-20BB-00BE-CAA29FC5904D}"/>
              </a:ext>
            </a:extLst>
          </p:cNvPr>
          <p:cNvSpPr>
            <a:spLocks noGrp="1"/>
          </p:cNvSpPr>
          <p:nvPr>
            <p:ph type="title"/>
          </p:nvPr>
        </p:nvSpPr>
        <p:spPr>
          <a:xfrm>
            <a:off x="540000" y="486251"/>
            <a:ext cx="5465146" cy="1500811"/>
          </a:xfrm>
        </p:spPr>
        <p:txBody>
          <a:bodyPr/>
          <a:lstStyle/>
          <a:p>
            <a:r>
              <a:rPr lang="da-DK"/>
              <a:t>Klik for at redigere titeltypografien i masteren</a:t>
            </a:r>
            <a:endParaRPr lang="en-GB"/>
          </a:p>
        </p:txBody>
      </p:sp>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8" name="Pladsholder til indhold 6">
            <a:extLst>
              <a:ext uri="{FF2B5EF4-FFF2-40B4-BE49-F238E27FC236}">
                <a16:creationId xmlns:a16="http://schemas.microsoft.com/office/drawing/2014/main" id="{50060725-6152-4FF8-467B-3467020100C7}"/>
              </a:ext>
            </a:extLst>
          </p:cNvPr>
          <p:cNvSpPr>
            <a:spLocks noGrp="1"/>
          </p:cNvSpPr>
          <p:nvPr>
            <p:ph sz="quarter" idx="13"/>
          </p:nvPr>
        </p:nvSpPr>
        <p:spPr>
          <a:xfrm>
            <a:off x="538164" y="2242037"/>
            <a:ext cx="4684468" cy="379827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10123392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8_Titelslide – Lys">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96644FB-E45D-558F-3234-CD7E6305DE55}"/>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23888" y="1233487"/>
            <a:ext cx="10909300" cy="2195513"/>
          </a:xfrm>
        </p:spPr>
        <p:txBody>
          <a:bodyPr anchor="t" anchorCtr="0"/>
          <a:lstStyle>
            <a:lvl1pPr algn="l">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623888" y="3429000"/>
            <a:ext cx="7868262" cy="219551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lvl1pPr>
              <a:defRPr>
                <a:solidFill>
                  <a:schemeClr val="accent2"/>
                </a:solidFill>
              </a:defRPr>
            </a:lvl1pPr>
          </a:lstStyle>
          <a:p>
            <a:fld id="{E89F1650-5D39-364C-A3C8-15F999D508BB}" type="datetime1">
              <a:rPr lang="da-DK" smtClean="0"/>
              <a:pPr/>
              <a:t>12-12-2023</a:t>
            </a:fld>
            <a:endParaRPr lang="da-DK" dirty="0"/>
          </a:p>
        </p:txBody>
      </p:sp>
      <p:sp>
        <p:nvSpPr>
          <p:cNvPr id="5" name="Pladsholder til sidefod 4"/>
          <p:cNvSpPr>
            <a:spLocks noGrp="1"/>
          </p:cNvSpPr>
          <p:nvPr>
            <p:ph type="ftr" sz="quarter" idx="11"/>
          </p:nvPr>
        </p:nvSpPr>
        <p:spPr/>
        <p:txBody>
          <a:bodyPr/>
          <a:lstStyle>
            <a:lvl1pPr>
              <a:defRPr>
                <a:solidFill>
                  <a:schemeClr val="accent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a:p>
        </p:txBody>
      </p:sp>
      <p:grpSp>
        <p:nvGrpSpPr>
          <p:cNvPr id="8" name="Gruppe 7">
            <a:extLst>
              <a:ext uri="{FF2B5EF4-FFF2-40B4-BE49-F238E27FC236}">
                <a16:creationId xmlns:a16="http://schemas.microsoft.com/office/drawing/2014/main" id="{81742A08-7BDE-B7C4-E0CB-E44160E880B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5BF6B654-5C74-67A6-4DDD-DAADCEDC23D5}"/>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C40E9C0C-3321-9BB0-4A2F-E17FEEBF9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7461329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7_Titelslide – Grøn">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193304"/>
            <a:ext cx="9013371" cy="2012604"/>
          </a:xfrm>
        </p:spPr>
        <p:txBody>
          <a:bodyPr anchor="t" anchorCtr="0"/>
          <a:lstStyle>
            <a:lvl1pPr algn="l">
              <a:defRPr sz="6000" b="1" spc="-150">
                <a:solidFill>
                  <a:schemeClr val="tx1"/>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3472666"/>
            <a:ext cx="9473982" cy="29061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p>
            <a:fld id="{9390286A-4FFF-064D-B98C-800C4447009A}" type="datetime1">
              <a:rPr lang="da-DK" smtClean="0"/>
              <a:t>12-12-2023</a:t>
            </a:fld>
            <a:endParaRPr lang="da-DK"/>
          </a:p>
        </p:txBody>
      </p:sp>
      <p:sp>
        <p:nvSpPr>
          <p:cNvPr id="5" name="Pladsholder til sidefod 4"/>
          <p:cNvSpPr>
            <a:spLocks noGrp="1"/>
          </p:cNvSpPr>
          <p:nvPr>
            <p:ph type="ftr" sz="quarter" idx="11"/>
          </p:nvPr>
        </p:nvSpPr>
        <p:spPr/>
        <p:txBody>
          <a:bodyPr/>
          <a:lstStyle>
            <a:lvl1pPr>
              <a:defRPr>
                <a:solidFill>
                  <a:schemeClr val="tx1"/>
                </a:solidFill>
              </a:defRPr>
            </a:lvl1pPr>
          </a:lstStyle>
          <a:p>
            <a:endParaRPr lang="da-DK" dirty="0"/>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544726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9_Titelslide – Mørk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44505"/>
            <a:ext cx="9013371" cy="2049539"/>
          </a:xfrm>
        </p:spPr>
        <p:txBody>
          <a:bodyPr anchor="t" anchorCtr="0"/>
          <a:lstStyle>
            <a:lvl1pPr algn="l">
              <a:defRPr sz="6000" b="1" spc="-150">
                <a:solidFill>
                  <a:schemeClr val="bg2"/>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3429000"/>
            <a:ext cx="9013371" cy="276248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bg2"/>
                </a:solidFill>
              </a:defRPr>
            </a:lvl1pPr>
          </a:lstStyle>
          <a:p>
            <a:fld id="{9390286A-4FFF-064D-B98C-800C4447009A}" type="datetime1">
              <a:rPr lang="da-DK" smtClean="0"/>
              <a:pPr/>
              <a:t>12-12-2023</a:t>
            </a:fld>
            <a:endParaRPr lang="da-DK" dirty="0"/>
          </a:p>
        </p:txBody>
      </p:sp>
      <p:sp>
        <p:nvSpPr>
          <p:cNvPr id="5" name="Pladsholder til sidefod 4"/>
          <p:cNvSpPr>
            <a:spLocks noGrp="1"/>
          </p:cNvSpPr>
          <p:nvPr>
            <p:ph type="ftr" sz="quarter" idx="11"/>
          </p:nvPr>
        </p:nvSpPr>
        <p:spPr/>
        <p:txBody>
          <a:bodyPr/>
          <a:lstStyle>
            <a:lvl1pPr>
              <a:defRPr>
                <a:solidFill>
                  <a:schemeClr val="bg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0536468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11_Titelslide – Mørk blå">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7371"/>
            <a:ext cx="9013371" cy="2012605"/>
          </a:xfrm>
        </p:spPr>
        <p:txBody>
          <a:bodyPr anchor="t" anchorCtr="0"/>
          <a:lstStyle>
            <a:lvl1pPr algn="l">
              <a:defRPr sz="6000" b="1" spc="-150">
                <a:solidFill>
                  <a:schemeClr val="bg2"/>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3429000"/>
            <a:ext cx="9013371" cy="276248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bg2"/>
                </a:solidFill>
              </a:defRPr>
            </a:lvl1pPr>
          </a:lstStyle>
          <a:p>
            <a:fld id="{9390286A-4FFF-064D-B98C-800C4447009A}" type="datetime1">
              <a:rPr lang="da-DK" smtClean="0"/>
              <a:pPr/>
              <a:t>12-12-2023</a:t>
            </a:fld>
            <a:endParaRPr lang="da-DK" dirty="0"/>
          </a:p>
        </p:txBody>
      </p:sp>
      <p:sp>
        <p:nvSpPr>
          <p:cNvPr id="5" name="Pladsholder til sidefod 4"/>
          <p:cNvSpPr>
            <a:spLocks noGrp="1"/>
          </p:cNvSpPr>
          <p:nvPr>
            <p:ph type="ftr" sz="quarter" idx="11"/>
          </p:nvPr>
        </p:nvSpPr>
        <p:spPr/>
        <p:txBody>
          <a:bodyPr/>
          <a:lstStyle>
            <a:lvl1pPr>
              <a:defRPr>
                <a:solidFill>
                  <a:schemeClr val="bg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1521642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12_Titelslide – Blå">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3488"/>
            <a:ext cx="9013371" cy="2082589"/>
          </a:xfrm>
        </p:spPr>
        <p:txBody>
          <a:bodyPr anchor="t" anchorCtr="0"/>
          <a:lstStyle>
            <a:lvl1pPr algn="l">
              <a:defRPr sz="6000" b="1" spc="-150">
                <a:solidFill>
                  <a:schemeClr val="accent4"/>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3429000"/>
            <a:ext cx="9013371" cy="2773496"/>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accent4"/>
                </a:solidFill>
              </a:defRPr>
            </a:lvl1pPr>
          </a:lstStyle>
          <a:p>
            <a:fld id="{9390286A-4FFF-064D-B98C-800C4447009A}" type="datetime1">
              <a:rPr lang="da-DK" smtClean="0"/>
              <a:pPr/>
              <a:t>12-12-2023</a:t>
            </a:fld>
            <a:endParaRPr lang="da-DK" dirty="0"/>
          </a:p>
        </p:txBody>
      </p:sp>
      <p:sp>
        <p:nvSpPr>
          <p:cNvPr id="5" name="Pladsholder til sidefod 4"/>
          <p:cNvSpPr>
            <a:spLocks noGrp="1"/>
          </p:cNvSpPr>
          <p:nvPr>
            <p:ph type="ftr" sz="quarter" idx="11"/>
          </p:nvPr>
        </p:nvSpPr>
        <p:spPr/>
        <p:txBody>
          <a:bodyPr/>
          <a:lstStyle>
            <a:lvl1pPr>
              <a:defRPr>
                <a:solidFill>
                  <a:schemeClr val="accent4"/>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accent4"/>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2786994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el og indholdsobjekt ">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1C8E589-2B7C-28BD-E0E7-ED6D0B32D1D5}"/>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lvl1pPr>
              <a:defRPr sz="3200">
                <a:solidFill>
                  <a:schemeClr val="tx1"/>
                </a:solidFill>
              </a:defRPr>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lvl1pPr>
              <a:defRPr>
                <a:solidFill>
                  <a:schemeClr val="accent2"/>
                </a:solidFill>
              </a:defRPr>
            </a:lvl1pPr>
          </a:lstStyle>
          <a:p>
            <a:fld id="{CDC88508-2408-0E43-9B87-CC3D185FD892}" type="datetime1">
              <a:rPr lang="da-DK" smtClean="0"/>
              <a:pPr/>
              <a:t>12-12-2023</a:t>
            </a:fld>
            <a:endParaRPr lang="da-DK"/>
          </a:p>
        </p:txBody>
      </p:sp>
      <p:sp>
        <p:nvSpPr>
          <p:cNvPr id="5" name="Pladsholder til sidefod 4"/>
          <p:cNvSpPr>
            <a:spLocks noGrp="1"/>
          </p:cNvSpPr>
          <p:nvPr>
            <p:ph type="ftr" sz="quarter" idx="11"/>
          </p:nvPr>
        </p:nvSpPr>
        <p:spPr/>
        <p:txBody>
          <a:bodyPr/>
          <a:lstStyle>
            <a:lvl1pPr>
              <a:defRPr>
                <a:solidFill>
                  <a:schemeClr val="accent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grpSp>
        <p:nvGrpSpPr>
          <p:cNvPr id="3" name="Gruppe 2">
            <a:extLst>
              <a:ext uri="{FF2B5EF4-FFF2-40B4-BE49-F238E27FC236}">
                <a16:creationId xmlns:a16="http://schemas.microsoft.com/office/drawing/2014/main" id="{08105943-53A0-5F6E-D187-2133B2718C4C}"/>
              </a:ext>
            </a:extLst>
          </p:cNvPr>
          <p:cNvGrpSpPr/>
          <p:nvPr userDrawn="1"/>
        </p:nvGrpSpPr>
        <p:grpSpPr>
          <a:xfrm>
            <a:off x="10097870" y="196552"/>
            <a:ext cx="2094129" cy="574822"/>
            <a:chOff x="10097870" y="196552"/>
            <a:chExt cx="2094129" cy="574822"/>
          </a:xfrm>
        </p:grpSpPr>
        <p:sp>
          <p:nvSpPr>
            <p:cNvPr id="7" name="Rektangel 6">
              <a:extLst>
                <a:ext uri="{FF2B5EF4-FFF2-40B4-BE49-F238E27FC236}">
                  <a16:creationId xmlns:a16="http://schemas.microsoft.com/office/drawing/2014/main" id="{D7E5A349-DE08-BD92-E32E-E3961AD8885C}"/>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DBD36CF2-E425-AEE2-1033-6159EA41C5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3268363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itel og indholdsobjekt – grøn">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1C8E589-2B7C-28BD-E0E7-ED6D0B32D1D5}"/>
              </a:ext>
            </a:extLst>
          </p:cNvPr>
          <p:cNvSpPr/>
          <p:nvPr userDrawn="1"/>
        </p:nvSpPr>
        <p:spPr>
          <a:xfrm>
            <a:off x="0" y="6571900"/>
            <a:ext cx="12191999" cy="28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CDC88508-2408-0E43-9B87-CC3D185FD892}" type="datetime1">
              <a:rPr lang="da-DK" smtClean="0"/>
              <a:t>12-12-2023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grpSp>
        <p:nvGrpSpPr>
          <p:cNvPr id="3" name="Gruppe 2">
            <a:extLst>
              <a:ext uri="{FF2B5EF4-FFF2-40B4-BE49-F238E27FC236}">
                <a16:creationId xmlns:a16="http://schemas.microsoft.com/office/drawing/2014/main" id="{08105943-53A0-5F6E-D187-2133B2718C4C}"/>
              </a:ext>
            </a:extLst>
          </p:cNvPr>
          <p:cNvGrpSpPr/>
          <p:nvPr userDrawn="1"/>
        </p:nvGrpSpPr>
        <p:grpSpPr>
          <a:xfrm>
            <a:off x="10097870" y="196552"/>
            <a:ext cx="2094129" cy="574822"/>
            <a:chOff x="10097870" y="196552"/>
            <a:chExt cx="2094129" cy="574822"/>
          </a:xfrm>
        </p:grpSpPr>
        <p:sp>
          <p:nvSpPr>
            <p:cNvPr id="7" name="Rektangel 6">
              <a:extLst>
                <a:ext uri="{FF2B5EF4-FFF2-40B4-BE49-F238E27FC236}">
                  <a16:creationId xmlns:a16="http://schemas.microsoft.com/office/drawing/2014/main" id="{D7E5A349-DE08-BD92-E32E-E3961AD8885C}"/>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DBD36CF2-E425-AEE2-1033-6159EA41C5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7578151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13_Titelslide – billede">
    <p:bg>
      <p:bgPr>
        <a:solidFill>
          <a:schemeClr val="bg2"/>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630164F7-369C-4006-2E4D-D3E9F38BC46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623888" y="3025018"/>
            <a:ext cx="9013371" cy="1828272"/>
          </a:xfrm>
        </p:spPr>
        <p:txBody>
          <a:bodyPr anchor="t" anchorCtr="0"/>
          <a:lstStyle>
            <a:lvl1pPr algn="l">
              <a:defRPr sz="6000" b="1" spc="-150">
                <a:solidFill>
                  <a:schemeClr val="bg1"/>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4992045"/>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bg1"/>
                </a:solidFill>
              </a:defRPr>
            </a:lvl1pPr>
          </a:lstStyle>
          <a:p>
            <a:fld id="{9390286A-4FFF-064D-B98C-800C4447009A}" type="datetime1">
              <a:rPr lang="da-DK" smtClean="0"/>
              <a:pPr/>
              <a:t>12-12-2023</a:t>
            </a:fld>
            <a:endParaRPr lang="da-DK" dirty="0"/>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1"/>
                </a:solidFill>
              </a:defRPr>
            </a:lvl1pPr>
          </a:lstStyle>
          <a:p>
            <a:fld id="{CD3521F6-ABE2-DF4A-A30A-AF2564ABEA76}" type="slidenum">
              <a:rPr lang="da-DK" smtClean="0"/>
              <a:pPr/>
              <a:t>‹nr.›</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1030525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14_Titelslide – Grøn / Billede">
    <p:bg>
      <p:bgPr>
        <a:solidFill>
          <a:schemeClr val="bg2"/>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630164F7-369C-4006-2E4D-D3E9F38BC46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ktangel 10">
            <a:extLst>
              <a:ext uri="{FF2B5EF4-FFF2-40B4-BE49-F238E27FC236}">
                <a16:creationId xmlns:a16="http://schemas.microsoft.com/office/drawing/2014/main" id="{938358D3-09AB-46A3-18C6-AA5C0A9E9D27}"/>
              </a:ext>
            </a:extLst>
          </p:cNvPr>
          <p:cNvSpPr/>
          <p:nvPr userDrawn="1"/>
        </p:nvSpPr>
        <p:spPr>
          <a:xfrm>
            <a:off x="0" y="0"/>
            <a:ext cx="12191999" cy="6858000"/>
          </a:xfrm>
          <a:prstGeom prst="rect">
            <a:avLst/>
          </a:prstGeom>
          <a:solidFill>
            <a:schemeClr val="tx1">
              <a:alpha val="651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23888" y="3025018"/>
            <a:ext cx="9013371" cy="1828272"/>
          </a:xfrm>
        </p:spPr>
        <p:txBody>
          <a:bodyPr anchor="t" anchorCtr="0"/>
          <a:lstStyle>
            <a:lvl1pPr algn="l">
              <a:defRPr sz="6000" b="1" spc="-150">
                <a:solidFill>
                  <a:schemeClr val="bg1"/>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4992045"/>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tx2"/>
                </a:solidFill>
              </a:defRPr>
            </a:lvl1pPr>
          </a:lstStyle>
          <a:p>
            <a:fld id="{9390286A-4FFF-064D-B98C-800C4447009A}" type="datetime1">
              <a:rPr lang="da-DK" smtClean="0"/>
              <a:pPr/>
              <a:t>12-12-2023</a:t>
            </a:fld>
            <a:endParaRPr lang="da-DK" dirty="0"/>
          </a:p>
        </p:txBody>
      </p:sp>
      <p:sp>
        <p:nvSpPr>
          <p:cNvPr id="5" name="Pladsholder til sidefod 4"/>
          <p:cNvSpPr>
            <a:spLocks noGrp="1"/>
          </p:cNvSpPr>
          <p:nvPr>
            <p:ph type="ftr" sz="quarter" idx="11"/>
          </p:nvPr>
        </p:nvSpPr>
        <p:spPr/>
        <p:txBody>
          <a:bodyPr/>
          <a:lstStyle>
            <a:lvl1pPr>
              <a:defRPr>
                <a:solidFill>
                  <a:schemeClr val="tx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3341835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5_Titelslide – billede">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3ED69C4C-F871-DC02-C0D6-E229A018EB86}"/>
              </a:ext>
            </a:extLst>
          </p:cNvPr>
          <p:cNvSpPr>
            <a:spLocks noGrp="1"/>
          </p:cNvSpPr>
          <p:nvPr>
            <p:ph type="pic" sz="quarter" idx="13" hasCustomPrompt="1"/>
          </p:nvPr>
        </p:nvSpPr>
        <p:spPr>
          <a:xfrm>
            <a:off x="0" y="0"/>
            <a:ext cx="12192000" cy="6858000"/>
          </a:xfrm>
          <a:solidFill>
            <a:schemeClr val="bg1">
              <a:lumMod val="95000"/>
            </a:schemeClr>
          </a:solidFill>
        </p:spPr>
        <p:txBody>
          <a:bodyPr/>
          <a:lstStyle>
            <a:lvl1pPr marL="0" indent="0">
              <a:buNone/>
              <a:defRPr sz="1200"/>
            </a:lvl1pPr>
          </a:lstStyle>
          <a:p>
            <a:r>
              <a:rPr lang="da-DK" dirty="0"/>
              <a:t>Klik her for at indsætte baggrundsbillede</a:t>
            </a:r>
          </a:p>
        </p:txBody>
      </p:sp>
      <p:sp>
        <p:nvSpPr>
          <p:cNvPr id="2" name="Titel 1"/>
          <p:cNvSpPr>
            <a:spLocks noGrp="1"/>
          </p:cNvSpPr>
          <p:nvPr>
            <p:ph type="ctrTitle"/>
          </p:nvPr>
        </p:nvSpPr>
        <p:spPr>
          <a:xfrm>
            <a:off x="623888" y="3025018"/>
            <a:ext cx="9013371" cy="1828272"/>
          </a:xfrm>
        </p:spPr>
        <p:txBody>
          <a:bodyPr anchor="t" anchorCtr="0"/>
          <a:lstStyle>
            <a:lvl1pPr algn="l">
              <a:defRPr sz="6000" b="1" spc="-150">
                <a:solidFill>
                  <a:schemeClr val="bg1"/>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4992045"/>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tx2"/>
                </a:solidFill>
              </a:defRPr>
            </a:lvl1pPr>
          </a:lstStyle>
          <a:p>
            <a:fld id="{9390286A-4FFF-064D-B98C-800C4447009A}" type="datetime1">
              <a:rPr lang="da-DK" smtClean="0"/>
              <a:pPr/>
              <a:t>12-12-2023</a:t>
            </a:fld>
            <a:endParaRPr lang="da-DK" dirty="0"/>
          </a:p>
        </p:txBody>
      </p:sp>
      <p:sp>
        <p:nvSpPr>
          <p:cNvPr id="5" name="Pladsholder til sidefod 4"/>
          <p:cNvSpPr>
            <a:spLocks noGrp="1"/>
          </p:cNvSpPr>
          <p:nvPr>
            <p:ph type="ftr" sz="quarter" idx="11"/>
          </p:nvPr>
        </p:nvSpPr>
        <p:spPr/>
        <p:txBody>
          <a:bodyPr/>
          <a:lstStyle>
            <a:lvl1pPr>
              <a:defRPr>
                <a:solidFill>
                  <a:schemeClr val="tx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197252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7.e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oleObject" Target="../embeddings/oleObject1.bin"/><Relationship Id="rId2" Type="http://schemas.openxmlformats.org/officeDocument/2006/relationships/slideLayout" Target="../slideLayouts/slideLayout19.xml"/><Relationship Id="rId16" Type="http://schemas.openxmlformats.org/officeDocument/2006/relationships/tags" Target="../tags/tag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ags" Target="../tags/tag1.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7.emf"/><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oleObject" Target="../embeddings/oleObject2.bin"/><Relationship Id="rId5" Type="http://schemas.openxmlformats.org/officeDocument/2006/relationships/tags" Target="../tags/tag4.xml"/><Relationship Id="rId4" Type="http://schemas.openxmlformats.org/officeDocument/2006/relationships/tags" Target="../tags/tag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image" Target="../media/image3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9" Type="http://schemas.openxmlformats.org/officeDocument/2006/relationships/theme" Target="../theme/theme7.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8" Type="http://schemas.openxmlformats.org/officeDocument/2006/relationships/slideLayout" Target="../slideLayouts/slideLayout92.xml"/><Relationship Id="rId3"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206C05-786E-19BD-AE03-5AB3819A3618}"/>
              </a:ext>
            </a:extLst>
          </p:cNvPr>
          <p:cNvSpPr>
            <a:spLocks noGrp="1"/>
          </p:cNvSpPr>
          <p:nvPr>
            <p:ph type="title"/>
          </p:nvPr>
        </p:nvSpPr>
        <p:spPr>
          <a:xfrm>
            <a:off x="540000" y="486251"/>
            <a:ext cx="8520812" cy="833503"/>
          </a:xfrm>
          <a:prstGeom prst="rect">
            <a:avLst/>
          </a:prstGeom>
        </p:spPr>
        <p:txBody>
          <a:bodyPr vert="horz" lIns="0" tIns="0" rIns="0" bIns="0" rtlCol="0" anchor="t">
            <a:noAutofit/>
          </a:bodyPr>
          <a:lstStyle/>
          <a:p>
            <a:endParaRPr lang="en-GB"/>
          </a:p>
        </p:txBody>
      </p:sp>
      <p:sp>
        <p:nvSpPr>
          <p:cNvPr id="5" name="Footer Placeholder 4">
            <a:extLst>
              <a:ext uri="{FF2B5EF4-FFF2-40B4-BE49-F238E27FC236}">
                <a16:creationId xmlns:a16="http://schemas.microsoft.com/office/drawing/2014/main" id="{F8ED9FCE-9BBA-8832-F85A-3FBAEE043223}"/>
              </a:ext>
            </a:extLst>
          </p:cNvPr>
          <p:cNvSpPr>
            <a:spLocks noGrp="1"/>
          </p:cNvSpPr>
          <p:nvPr>
            <p:ph type="ftr" sz="quarter" idx="3"/>
          </p:nvPr>
        </p:nvSpPr>
        <p:spPr>
          <a:xfrm>
            <a:off x="9907571" y="6316690"/>
            <a:ext cx="1424798" cy="365125"/>
          </a:xfrm>
          <a:prstGeom prst="rect">
            <a:avLst/>
          </a:prstGeom>
        </p:spPr>
        <p:txBody>
          <a:bodyPr vert="horz" lIns="0" tIns="0" rIns="0" bIns="0" rtlCol="0" anchor="ctr">
            <a:noAutofit/>
          </a:bodyPr>
          <a:lstStyle>
            <a:lvl1pPr algn="r">
              <a:defRPr sz="800">
                <a:solidFill>
                  <a:schemeClr val="accent1"/>
                </a:solidFill>
              </a:defRPr>
            </a:lvl1pPr>
          </a:lstStyle>
          <a:p>
            <a:r>
              <a:rPr lang="en-GB"/>
              <a:t>Investormøde 10. marts 2021</a:t>
            </a:r>
          </a:p>
        </p:txBody>
      </p:sp>
      <p:sp>
        <p:nvSpPr>
          <p:cNvPr id="6" name="Slide Number Placeholder 5">
            <a:extLst>
              <a:ext uri="{FF2B5EF4-FFF2-40B4-BE49-F238E27FC236}">
                <a16:creationId xmlns:a16="http://schemas.microsoft.com/office/drawing/2014/main" id="{B32CD207-D4A9-FC10-80DD-7AC76233644D}"/>
              </a:ext>
            </a:extLst>
          </p:cNvPr>
          <p:cNvSpPr>
            <a:spLocks noGrp="1"/>
          </p:cNvSpPr>
          <p:nvPr>
            <p:ph type="sldNum" sz="quarter" idx="4"/>
          </p:nvPr>
        </p:nvSpPr>
        <p:spPr>
          <a:xfrm>
            <a:off x="11353798" y="6316690"/>
            <a:ext cx="300041" cy="365125"/>
          </a:xfrm>
          <a:prstGeom prst="rect">
            <a:avLst/>
          </a:prstGeom>
        </p:spPr>
        <p:txBody>
          <a:bodyPr vert="horz" lIns="0" tIns="0" rIns="0" bIns="0" rtlCol="0" anchor="ctr">
            <a:noAutofit/>
          </a:bodyPr>
          <a:lstStyle>
            <a:lvl1pPr algn="r">
              <a:defRPr sz="1100">
                <a:solidFill>
                  <a:schemeClr val="accent1"/>
                </a:solidFill>
              </a:defRPr>
            </a:lvl1pPr>
          </a:lstStyle>
          <a:p>
            <a:fld id="{80C8D7FC-5453-4551-986F-8508D8A43D6D}" type="slidenum">
              <a:rPr lang="en-GB" smtClean="0"/>
              <a:pPr/>
              <a:t>‹nr.›</a:t>
            </a:fld>
            <a:endParaRPr lang="en-GB"/>
          </a:p>
        </p:txBody>
      </p:sp>
      <p:pic>
        <p:nvPicPr>
          <p:cNvPr id="13" name="Picture 12" descr="Logo&#10;&#10;Description automatically generated">
            <a:extLst>
              <a:ext uri="{FF2B5EF4-FFF2-40B4-BE49-F238E27FC236}">
                <a16:creationId xmlns:a16="http://schemas.microsoft.com/office/drawing/2014/main" id="{114CF8BC-9890-2C55-2776-01A8115CB730}"/>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540000" y="6383429"/>
            <a:ext cx="946406" cy="231648"/>
          </a:xfrm>
          <a:prstGeom prst="rect">
            <a:avLst/>
          </a:prstGeom>
        </p:spPr>
      </p:pic>
      <p:sp>
        <p:nvSpPr>
          <p:cNvPr id="16" name="TextBox 15">
            <a:extLst>
              <a:ext uri="{FF2B5EF4-FFF2-40B4-BE49-F238E27FC236}">
                <a16:creationId xmlns:a16="http://schemas.microsoft.com/office/drawing/2014/main" id="{98806537-4EDB-F2B4-2349-D81A0105F2EB}"/>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accent1"/>
                </a:solidFill>
              </a:rPr>
              <a:t>Sparekassen Sjælland-Fyn</a:t>
            </a:r>
          </a:p>
        </p:txBody>
      </p:sp>
      <p:sp>
        <p:nvSpPr>
          <p:cNvPr id="4" name="Pladsholder til tekst 3">
            <a:extLst>
              <a:ext uri="{FF2B5EF4-FFF2-40B4-BE49-F238E27FC236}">
                <a16:creationId xmlns:a16="http://schemas.microsoft.com/office/drawing/2014/main" id="{39C32E2E-F8DD-8E08-0F77-91AF934BEB6E}"/>
              </a:ext>
            </a:extLst>
          </p:cNvPr>
          <p:cNvSpPr>
            <a:spLocks noGrp="1"/>
          </p:cNvSpPr>
          <p:nvPr>
            <p:ph type="body" idx="1"/>
          </p:nvPr>
        </p:nvSpPr>
        <p:spPr>
          <a:xfrm>
            <a:off x="549299" y="1438274"/>
            <a:ext cx="11104540" cy="4583113"/>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3" name="Rektangel 2">
            <a:extLst>
              <a:ext uri="{FF2B5EF4-FFF2-40B4-BE49-F238E27FC236}">
                <a16:creationId xmlns:a16="http://schemas.microsoft.com/office/drawing/2014/main" id="{8DD6A309-A977-D2B4-0032-2AAA8FFEE09F}"/>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Billede 6">
            <a:extLst>
              <a:ext uri="{FF2B5EF4-FFF2-40B4-BE49-F238E27FC236}">
                <a16:creationId xmlns:a16="http://schemas.microsoft.com/office/drawing/2014/main" id="{DA3125CE-D008-9BB9-C3F1-8731F269DEF9}"/>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spTree>
    <p:extLst>
      <p:ext uri="{BB962C8B-B14F-4D97-AF65-F5344CB8AC3E}">
        <p14:creationId xmlns:p14="http://schemas.microsoft.com/office/powerpoint/2010/main" val="2018773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 id="2147483651" r:id="rId6"/>
    <p:sldLayoutId id="2147483657" r:id="rId7"/>
    <p:sldLayoutId id="2147483656" r:id="rId8"/>
    <p:sldLayoutId id="2147483652" r:id="rId9"/>
    <p:sldLayoutId id="2147483661" r:id="rId10"/>
    <p:sldLayoutId id="2147483659" r:id="rId11"/>
    <p:sldLayoutId id="2147483660" r:id="rId12"/>
    <p:sldLayoutId id="2147483662" r:id="rId13"/>
    <p:sldLayoutId id="2147483654" r:id="rId14"/>
    <p:sldLayoutId id="2147483655" r:id="rId15"/>
    <p:sldLayoutId id="2147483710" r:id="rId16"/>
    <p:sldLayoutId id="2147483658" r:id="rId17"/>
  </p:sldLayoutIdLst>
  <p:hf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06" userDrawn="1">
          <p15:clr>
            <a:srgbClr val="F26B43"/>
          </p15:clr>
        </p15:guide>
        <p15:guide id="2" pos="339" userDrawn="1">
          <p15:clr>
            <a:srgbClr val="F26B43"/>
          </p15:clr>
        </p15:guide>
        <p15:guide id="3" pos="7341" userDrawn="1">
          <p15:clr>
            <a:srgbClr val="F26B43"/>
          </p15:clr>
        </p15:guide>
        <p15:guide id="4"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270" imgH="270" progId="TCLayout.ActiveDocument.1">
                  <p:embed/>
                </p:oleObj>
              </mc:Choice>
              <mc:Fallback>
                <p:oleObj name="think-cell Slide" r:id="rId17" imgW="270" imgH="270" progId="TCLayout.ActiveDocument.1">
                  <p:embed/>
                  <p:pic>
                    <p:nvPicPr>
                      <p:cNvPr id="8" name="Objekt 7" hidden="1"/>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7" name="Rektangel 6" hidden="1"/>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2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827313" y="250723"/>
            <a:ext cx="10848749" cy="1439965"/>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p:cNvSpPr>
            <a:spLocks noGrp="1"/>
          </p:cNvSpPr>
          <p:nvPr>
            <p:ph type="body" idx="1"/>
          </p:nvPr>
        </p:nvSpPr>
        <p:spPr>
          <a:xfrm>
            <a:off x="827313" y="2094271"/>
            <a:ext cx="10526487" cy="40826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Footer Placeholder 4"/>
          <p:cNvSpPr>
            <a:spLocks noGrp="1"/>
          </p:cNvSpPr>
          <p:nvPr>
            <p:ph type="ftr" sz="quarter" idx="3"/>
          </p:nvPr>
        </p:nvSpPr>
        <p:spPr>
          <a:xfrm>
            <a:off x="410503" y="6297358"/>
            <a:ext cx="4114800" cy="365125"/>
          </a:xfrm>
          <a:prstGeom prst="rect">
            <a:avLst/>
          </a:prstGeom>
        </p:spPr>
        <p:txBody>
          <a:bodyPr vert="horz" lIns="91440" tIns="45720" rIns="91440" bIns="45720" rtlCol="0" anchor="ctr"/>
          <a:lstStyle>
            <a:lvl1pPr algn="l">
              <a:defRPr sz="1100">
                <a:solidFill>
                  <a:srgbClr val="676767"/>
                </a:solidFill>
                <a:latin typeface="Arial" panose="020B0604020202020204" pitchFamily="34" charset="0"/>
                <a:cs typeface="Arial" panose="020B0604020202020204" pitchFamily="34" charset="0"/>
              </a:defRPr>
            </a:lvl1pPr>
          </a:lstStyle>
          <a:p>
            <a:endParaRPr lang="da-DK" dirty="0"/>
          </a:p>
        </p:txBody>
      </p:sp>
      <p:sp>
        <p:nvSpPr>
          <p:cNvPr id="6" name="Slide Number Placeholder 5"/>
          <p:cNvSpPr>
            <a:spLocks noGrp="1"/>
          </p:cNvSpPr>
          <p:nvPr>
            <p:ph type="sldNum" sz="quarter" idx="4"/>
          </p:nvPr>
        </p:nvSpPr>
        <p:spPr>
          <a:xfrm>
            <a:off x="10840065" y="6297358"/>
            <a:ext cx="911944"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r>
              <a:rPr lang="da-DK" dirty="0">
                <a:solidFill>
                  <a:prstClr val="black">
                    <a:tint val="75000"/>
                  </a:prstClr>
                </a:solidFill>
              </a:rPr>
              <a:t>  </a:t>
            </a:r>
            <a:fld id="{1D631772-11A9-44F1-9EFE-500B2EAFA8E3}" type="slidenum">
              <a:rPr lang="da-DK" sz="1600" b="1" smtClean="0">
                <a:solidFill>
                  <a:prstClr val="black">
                    <a:tint val="75000"/>
                  </a:prstClr>
                </a:solidFill>
              </a:rPr>
              <a:pPr/>
              <a:t>‹nr.›</a:t>
            </a:fld>
            <a:endParaRPr lang="da-DK" sz="1600" b="1" dirty="0">
              <a:solidFill>
                <a:prstClr val="black">
                  <a:tint val="75000"/>
                </a:prstClr>
              </a:solidFill>
            </a:endParaRPr>
          </a:p>
        </p:txBody>
      </p:sp>
    </p:spTree>
    <p:extLst>
      <p:ext uri="{BB962C8B-B14F-4D97-AF65-F5344CB8AC3E}">
        <p14:creationId xmlns:p14="http://schemas.microsoft.com/office/powerpoint/2010/main" val="101177141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80" r:id="rId13"/>
  </p:sldLayoutIdLst>
  <p:hf hdr="0" ftr="0" dt="0"/>
  <p:txStyles>
    <p:titleStyle>
      <a:lvl1pPr algn="l" defTabSz="914400" rtl="0" eaLnBrk="1" latinLnBrk="0" hangingPunct="1">
        <a:lnSpc>
          <a:spcPct val="90000"/>
        </a:lnSpc>
        <a:spcBef>
          <a:spcPct val="0"/>
        </a:spcBef>
        <a:buNone/>
        <a:defRPr sz="3200" b="1" kern="1200">
          <a:solidFill>
            <a:srgbClr val="67676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676767"/>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rgbClr val="676767"/>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400" b="1" kern="1200">
          <a:solidFill>
            <a:srgbClr val="676767"/>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 typeface="Arial" panose="020B0604020202020204" pitchFamily="34" charset="0"/>
        <a:buNone/>
        <a:defRPr sz="2000" kern="1200">
          <a:solidFill>
            <a:srgbClr val="676767"/>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Arial" panose="020B0604020202020204" pitchFamily="34" charset="0"/>
        <a:buNone/>
        <a:defRPr sz="44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55">
          <p15:clr>
            <a:srgbClr val="F26B43"/>
          </p15:clr>
        </p15:guide>
        <p15:guide id="4" pos="257">
          <p15:clr>
            <a:srgbClr val="F26B43"/>
          </p15:clr>
        </p15:guide>
        <p15:guide id="5" orient="horz" pos="1321">
          <p15:clr>
            <a:srgbClr val="F26B43"/>
          </p15:clr>
        </p15:guide>
        <p15:guide id="6" orient="horz" pos="3770">
          <p15:clr>
            <a:srgbClr val="F26B43"/>
          </p15:clr>
        </p15:guide>
        <p15:guide id="7" orient="horz" pos="38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4"/>
            </p:custDataLst>
            <p:extLst>
              <p:ext uri="{D42A27DB-BD31-4B8C-83A1-F6EECF244321}">
                <p14:modId xmlns:p14="http://schemas.microsoft.com/office/powerpoint/2010/main" val="2707581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8" name="Objek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ktangel 6"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827313" y="250723"/>
            <a:ext cx="10848749" cy="1439965"/>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p:cNvSpPr>
            <a:spLocks noGrp="1"/>
          </p:cNvSpPr>
          <p:nvPr>
            <p:ph type="body" idx="1"/>
          </p:nvPr>
        </p:nvSpPr>
        <p:spPr>
          <a:xfrm>
            <a:off x="827313" y="2094271"/>
            <a:ext cx="10526487" cy="40826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Footer Placeholder 4"/>
          <p:cNvSpPr>
            <a:spLocks noGrp="1"/>
          </p:cNvSpPr>
          <p:nvPr>
            <p:ph type="ftr" sz="quarter" idx="3"/>
          </p:nvPr>
        </p:nvSpPr>
        <p:spPr>
          <a:xfrm>
            <a:off x="410503" y="6297358"/>
            <a:ext cx="4114800" cy="365125"/>
          </a:xfrm>
          <a:prstGeom prst="rect">
            <a:avLst/>
          </a:prstGeom>
        </p:spPr>
        <p:txBody>
          <a:bodyPr vert="horz" lIns="91440" tIns="45720" rIns="91440" bIns="45720" rtlCol="0" anchor="ctr"/>
          <a:lstStyle>
            <a:lvl1pPr algn="l">
              <a:defRPr sz="1100">
                <a:solidFill>
                  <a:srgbClr val="676767"/>
                </a:solidFill>
                <a:latin typeface="Arial" panose="020B0604020202020204" pitchFamily="34" charset="0"/>
                <a:cs typeface="Arial" panose="020B0604020202020204" pitchFamily="34" charset="0"/>
              </a:defRPr>
            </a:lvl1pPr>
          </a:lstStyle>
          <a:p>
            <a:endParaRPr lang="da-DK" dirty="0"/>
          </a:p>
        </p:txBody>
      </p:sp>
      <p:sp>
        <p:nvSpPr>
          <p:cNvPr id="6" name="Slide Number Placeholder 5"/>
          <p:cNvSpPr>
            <a:spLocks noGrp="1"/>
          </p:cNvSpPr>
          <p:nvPr>
            <p:ph type="sldNum" sz="quarter" idx="4"/>
          </p:nvPr>
        </p:nvSpPr>
        <p:spPr>
          <a:xfrm>
            <a:off x="10840065" y="6297358"/>
            <a:ext cx="911944"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r>
              <a:rPr lang="da-DK" dirty="0"/>
              <a:t>  </a:t>
            </a:r>
            <a:fld id="{1D631772-11A9-44F1-9EFE-500B2EAFA8E3}" type="slidenum">
              <a:rPr lang="da-DK" sz="1600" b="1" smtClean="0"/>
              <a:pPr/>
              <a:t>‹nr.›</a:t>
            </a:fld>
            <a:endParaRPr lang="da-DK" sz="1600" b="1" dirty="0"/>
          </a:p>
        </p:txBody>
      </p:sp>
    </p:spTree>
    <p:extLst>
      <p:ext uri="{BB962C8B-B14F-4D97-AF65-F5344CB8AC3E}">
        <p14:creationId xmlns:p14="http://schemas.microsoft.com/office/powerpoint/2010/main" val="638037174"/>
      </p:ext>
    </p:extLst>
  </p:cSld>
  <p:clrMap bg1="lt1" tx1="dk1" bg2="lt2" tx2="dk2" accent1="accent1" accent2="accent2" accent3="accent3" accent4="accent4" accent5="accent5" accent6="accent6" hlink="hlink" folHlink="folHlink"/>
  <p:sldLayoutIdLst>
    <p:sldLayoutId id="2147483708" r:id="rId1"/>
    <p:sldLayoutId id="2147483709" r:id="rId2"/>
  </p:sldLayoutIdLst>
  <p:hf hdr="0" ftr="0" dt="0"/>
  <p:txStyles>
    <p:titleStyle>
      <a:lvl1pPr algn="l" defTabSz="914400" rtl="0" eaLnBrk="1" latinLnBrk="0" hangingPunct="1">
        <a:lnSpc>
          <a:spcPct val="90000"/>
        </a:lnSpc>
        <a:spcBef>
          <a:spcPct val="0"/>
        </a:spcBef>
        <a:buNone/>
        <a:defRPr sz="3200" b="1" kern="1200">
          <a:solidFill>
            <a:srgbClr val="67676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676767"/>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rgbClr val="676767"/>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400" b="1" kern="1200">
          <a:solidFill>
            <a:srgbClr val="676767"/>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 typeface="Arial" panose="020B0604020202020204" pitchFamily="34" charset="0"/>
        <a:buNone/>
        <a:defRPr sz="2000" kern="1200">
          <a:solidFill>
            <a:srgbClr val="676767"/>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Arial" panose="020B0604020202020204" pitchFamily="34" charset="0"/>
        <a:buNone/>
        <a:defRPr sz="44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55">
          <p15:clr>
            <a:srgbClr val="F26B43"/>
          </p15:clr>
        </p15:guide>
        <p15:guide id="4" pos="257">
          <p15:clr>
            <a:srgbClr val="F26B43"/>
          </p15:clr>
        </p15:guide>
        <p15:guide id="5" orient="horz" pos="1321">
          <p15:clr>
            <a:srgbClr val="F26B43"/>
          </p15:clr>
        </p15:guide>
        <p15:guide id="6" orient="horz" pos="3770">
          <p15:clr>
            <a:srgbClr val="F26B43"/>
          </p15:clr>
        </p15:guide>
        <p15:guide id="7" orient="horz" pos="38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3888" y="1233489"/>
            <a:ext cx="10909300" cy="622384"/>
          </a:xfrm>
          <a:prstGeom prst="rect">
            <a:avLst/>
          </a:prstGeom>
        </p:spPr>
        <p:txBody>
          <a:bodyPr vert="horz" lIns="0" tIns="0" rIns="0" bIns="0" rtlCol="0" anchor="t" anchorCtr="0">
            <a:noAutofit/>
          </a:bodyPr>
          <a:lstStyle/>
          <a:p>
            <a:r>
              <a:rPr lang="da-DK" dirty="0"/>
              <a:t>Klik for at redigere i masteren</a:t>
            </a:r>
          </a:p>
        </p:txBody>
      </p:sp>
      <p:sp>
        <p:nvSpPr>
          <p:cNvPr id="3" name="Pladsholder til tekst 2"/>
          <p:cNvSpPr>
            <a:spLocks noGrp="1"/>
          </p:cNvSpPr>
          <p:nvPr>
            <p:ph type="body" idx="1"/>
          </p:nvPr>
        </p:nvSpPr>
        <p:spPr>
          <a:xfrm>
            <a:off x="623888" y="2113005"/>
            <a:ext cx="10909300" cy="4351338"/>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9421386" y="6501414"/>
            <a:ext cx="969522" cy="257132"/>
          </a:xfrm>
          <a:prstGeom prst="rect">
            <a:avLst/>
          </a:prstGeom>
        </p:spPr>
        <p:txBody>
          <a:bodyPr vert="horz" lIns="0" tIns="0" rIns="0" bIns="0" rtlCol="0" anchor="b" anchorCtr="0"/>
          <a:lstStyle>
            <a:lvl1pPr algn="l">
              <a:defRPr sz="900" b="1" i="0">
                <a:solidFill>
                  <a:schemeClr val="tx1">
                    <a:tint val="75000"/>
                  </a:schemeClr>
                </a:solidFill>
                <a:latin typeface="Arial" panose="020B0604020202020204" pitchFamily="34" charset="0"/>
                <a:cs typeface="Arial" panose="020B0604020202020204" pitchFamily="34" charset="0"/>
              </a:defRPr>
            </a:lvl1pPr>
          </a:lstStyle>
          <a:p>
            <a:fld id="{5CD738EE-ECD6-DE46-A9D3-D6F1600D1D10}" type="datetime1">
              <a:rPr lang="da-DK" smtClean="0"/>
              <a:t>12-12-2023</a:t>
            </a:fld>
            <a:endParaRPr lang="da-DK" dirty="0"/>
          </a:p>
        </p:txBody>
      </p:sp>
      <p:sp>
        <p:nvSpPr>
          <p:cNvPr id="5" name="Pladsholder til sidefod 4"/>
          <p:cNvSpPr>
            <a:spLocks noGrp="1"/>
          </p:cNvSpPr>
          <p:nvPr>
            <p:ph type="ftr" sz="quarter" idx="3"/>
          </p:nvPr>
        </p:nvSpPr>
        <p:spPr>
          <a:xfrm>
            <a:off x="621868" y="6501414"/>
            <a:ext cx="4502590" cy="257132"/>
          </a:xfrm>
          <a:prstGeom prst="rect">
            <a:avLst/>
          </a:prstGeom>
        </p:spPr>
        <p:txBody>
          <a:bodyPr vert="horz" lIns="0" tIns="0" rIns="0" bIns="0" rtlCol="0" anchor="b" anchorCtr="0"/>
          <a:lstStyle>
            <a:lvl1pPr algn="l">
              <a:defRPr sz="900" b="1" i="0">
                <a:solidFill>
                  <a:schemeClr val="tx1">
                    <a:tint val="75000"/>
                  </a:schemeClr>
                </a:solidFill>
                <a:latin typeface="Arial" panose="020B0604020202020204" pitchFamily="34" charset="0"/>
                <a:cs typeface="Arial" panose="020B0604020202020204" pitchFamily="34" charset="0"/>
              </a:defRPr>
            </a:lvl1pPr>
          </a:lstStyle>
          <a:p>
            <a:endParaRPr lang="da-DK" dirty="0"/>
          </a:p>
        </p:txBody>
      </p:sp>
      <p:sp>
        <p:nvSpPr>
          <p:cNvPr id="6" name="Pladsholder til slidenummer 5"/>
          <p:cNvSpPr>
            <a:spLocks noGrp="1"/>
          </p:cNvSpPr>
          <p:nvPr>
            <p:ph type="sldNum" sz="quarter" idx="4"/>
          </p:nvPr>
        </p:nvSpPr>
        <p:spPr>
          <a:xfrm>
            <a:off x="10390908" y="6487111"/>
            <a:ext cx="1142279" cy="257132"/>
          </a:xfrm>
          <a:prstGeom prst="rect">
            <a:avLst/>
          </a:prstGeom>
        </p:spPr>
        <p:txBody>
          <a:bodyPr vert="horz" lIns="0" tIns="0" rIns="0" bIns="0" rtlCol="0" anchor="b" anchorCtr="0"/>
          <a:lstStyle>
            <a:lvl1pPr algn="r">
              <a:defRPr sz="900" b="1" i="0">
                <a:solidFill>
                  <a:schemeClr val="tx1">
                    <a:tint val="75000"/>
                  </a:schemeClr>
                </a:solidFill>
                <a:latin typeface="Arial" panose="020B0604020202020204" pitchFamily="34" charset="0"/>
                <a:cs typeface="Arial" panose="020B0604020202020204" pitchFamily="34" charset="0"/>
              </a:defRPr>
            </a:lvl1pPr>
          </a:lstStyle>
          <a:p>
            <a:fld id="{CD3521F6-ABE2-DF4A-A30A-AF2564ABEA76}" type="slidenum">
              <a:rPr lang="da-DK" smtClean="0"/>
              <a:pPr/>
              <a:t>‹nr.›</a:t>
            </a:fld>
            <a:endParaRPr lang="da-DK" dirty="0"/>
          </a:p>
        </p:txBody>
      </p:sp>
    </p:spTree>
    <p:extLst>
      <p:ext uri="{BB962C8B-B14F-4D97-AF65-F5344CB8AC3E}">
        <p14:creationId xmlns:p14="http://schemas.microsoft.com/office/powerpoint/2010/main" val="381841583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6" r:id="rId22"/>
    <p:sldLayoutId id="2147483737" r:id="rId23"/>
    <p:sldLayoutId id="2147483738" r:id="rId24"/>
    <p:sldLayoutId id="2147483739" r:id="rId25"/>
    <p:sldLayoutId id="2147483740" r:id="rId26"/>
    <p:sldLayoutId id="2147483741" r:id="rId27"/>
    <p:sldLayoutId id="2147483742" r:id="rId28"/>
  </p:sldLayoutIdLst>
  <p:hf hdr="0" dt="0"/>
  <p:txStyles>
    <p:titleStyle>
      <a:lvl1pPr algn="l" defTabSz="914400" rtl="0" eaLnBrk="1" latinLnBrk="0" hangingPunct="1">
        <a:lnSpc>
          <a:spcPct val="90000"/>
        </a:lnSpc>
        <a:spcBef>
          <a:spcPct val="0"/>
        </a:spcBef>
        <a:buNone/>
        <a:defRPr sz="3600" b="1"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chemeClr val="tx1">
              <a:lumMod val="50000"/>
            </a:schemeClr>
          </a:solidFill>
          <a:latin typeface="Helvetica" charset="0"/>
          <a:ea typeface="Helvetica" charset="0"/>
          <a:cs typeface="Helvetica" charset="0"/>
        </a:defRPr>
      </a:lvl1pPr>
      <a:lvl2pPr marL="500063" indent="-268288" algn="l" defTabSz="914400" rtl="0" eaLnBrk="1" latinLnBrk="0" hangingPunct="1">
        <a:lnSpc>
          <a:spcPct val="90000"/>
        </a:lnSpc>
        <a:spcBef>
          <a:spcPts val="500"/>
        </a:spcBef>
        <a:buFont typeface="Arial"/>
        <a:buChar char="•"/>
        <a:tabLst/>
        <a:defRPr sz="2000" b="0" i="0" kern="1200">
          <a:solidFill>
            <a:schemeClr val="tx1">
              <a:lumMod val="50000"/>
            </a:schemeClr>
          </a:solidFill>
          <a:latin typeface="Helvetica" charset="0"/>
          <a:ea typeface="Helvetica" charset="0"/>
          <a:cs typeface="Helvetica" charset="0"/>
        </a:defRPr>
      </a:lvl2pPr>
      <a:lvl3pPr marL="755650" indent="-255588" algn="l" defTabSz="914400" rtl="0" eaLnBrk="1" latinLnBrk="0" hangingPunct="1">
        <a:lnSpc>
          <a:spcPct val="90000"/>
        </a:lnSpc>
        <a:spcBef>
          <a:spcPts val="500"/>
        </a:spcBef>
        <a:buFont typeface="Arial"/>
        <a:buChar char="•"/>
        <a:tabLst/>
        <a:defRPr sz="1800" b="0" i="0" kern="1200">
          <a:solidFill>
            <a:schemeClr val="tx1">
              <a:lumMod val="50000"/>
            </a:schemeClr>
          </a:solidFill>
          <a:latin typeface="Helvetica" charset="0"/>
          <a:ea typeface="Helvetica" charset="0"/>
          <a:cs typeface="Helvetica" charset="0"/>
        </a:defRPr>
      </a:lvl3pPr>
      <a:lvl4pPr marL="989013" indent="-233363" algn="l" defTabSz="914400" rtl="0" eaLnBrk="1" latinLnBrk="0" hangingPunct="1">
        <a:lnSpc>
          <a:spcPct val="90000"/>
        </a:lnSpc>
        <a:spcBef>
          <a:spcPts val="500"/>
        </a:spcBef>
        <a:buFont typeface="Arial"/>
        <a:buChar char="•"/>
        <a:tabLst/>
        <a:defRPr sz="1800" b="0" i="0" kern="1200">
          <a:solidFill>
            <a:schemeClr val="tx1">
              <a:lumMod val="50000"/>
            </a:schemeClr>
          </a:solidFill>
          <a:latin typeface="Helvetica" charset="0"/>
          <a:ea typeface="Helvetica" charset="0"/>
          <a:cs typeface="Helvetica" charset="0"/>
        </a:defRPr>
      </a:lvl4pPr>
      <a:lvl5pPr marL="1244600" indent="-255588" algn="l" defTabSz="914400" rtl="0" eaLnBrk="1" latinLnBrk="0" hangingPunct="1">
        <a:lnSpc>
          <a:spcPct val="90000"/>
        </a:lnSpc>
        <a:spcBef>
          <a:spcPts val="500"/>
        </a:spcBef>
        <a:buFont typeface="Arial"/>
        <a:buChar char="•"/>
        <a:tabLst/>
        <a:defRPr sz="1800" b="0" i="0" kern="1200">
          <a:solidFill>
            <a:schemeClr val="tx1">
              <a:lumMod val="50000"/>
            </a:schemeClr>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77">
          <p15:clr>
            <a:srgbClr val="F26B43"/>
          </p15:clr>
        </p15:guide>
        <p15:guide id="4" pos="393">
          <p15:clr>
            <a:srgbClr val="F26B43"/>
          </p15:clr>
        </p15:guide>
        <p15:guide id="5" pos="7265">
          <p15:clr>
            <a:srgbClr val="F26B43"/>
          </p15:clr>
        </p15:guide>
        <p15:guide id="6" orient="horz" pos="132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206C05-786E-19BD-AE03-5AB3819A3618}"/>
              </a:ext>
            </a:extLst>
          </p:cNvPr>
          <p:cNvSpPr>
            <a:spLocks noGrp="1"/>
          </p:cNvSpPr>
          <p:nvPr>
            <p:ph type="title"/>
          </p:nvPr>
        </p:nvSpPr>
        <p:spPr>
          <a:xfrm>
            <a:off x="540000" y="486251"/>
            <a:ext cx="8520812" cy="833503"/>
          </a:xfrm>
          <a:prstGeom prst="rect">
            <a:avLst/>
          </a:prstGeom>
        </p:spPr>
        <p:txBody>
          <a:bodyPr vert="horz" lIns="0" tIns="0" rIns="0" bIns="0" rtlCol="0" anchor="t">
            <a:noAutofit/>
          </a:bodyPr>
          <a:lstStyle/>
          <a:p>
            <a:endParaRPr lang="en-GB"/>
          </a:p>
        </p:txBody>
      </p:sp>
      <p:sp>
        <p:nvSpPr>
          <p:cNvPr id="5" name="Footer Placeholder 4">
            <a:extLst>
              <a:ext uri="{FF2B5EF4-FFF2-40B4-BE49-F238E27FC236}">
                <a16:creationId xmlns:a16="http://schemas.microsoft.com/office/drawing/2014/main" id="{F8ED9FCE-9BBA-8832-F85A-3FBAEE043223}"/>
              </a:ext>
            </a:extLst>
          </p:cNvPr>
          <p:cNvSpPr>
            <a:spLocks noGrp="1"/>
          </p:cNvSpPr>
          <p:nvPr>
            <p:ph type="ftr" sz="quarter" idx="3"/>
          </p:nvPr>
        </p:nvSpPr>
        <p:spPr>
          <a:xfrm>
            <a:off x="9907571" y="6316690"/>
            <a:ext cx="1424798" cy="365125"/>
          </a:xfrm>
          <a:prstGeom prst="rect">
            <a:avLst/>
          </a:prstGeom>
        </p:spPr>
        <p:txBody>
          <a:bodyPr vert="horz" lIns="0" tIns="0" rIns="0" bIns="0" rtlCol="0" anchor="ctr">
            <a:noAutofit/>
          </a:bodyPr>
          <a:lstStyle>
            <a:lvl1pPr algn="r">
              <a:defRPr sz="800">
                <a:solidFill>
                  <a:schemeClr val="accent1"/>
                </a:solidFill>
              </a:defRPr>
            </a:lvl1pPr>
          </a:lstStyle>
          <a:p>
            <a:r>
              <a:rPr lang="en-GB"/>
              <a:t>Investormøde 10. marts 2021</a:t>
            </a:r>
          </a:p>
        </p:txBody>
      </p:sp>
      <p:sp>
        <p:nvSpPr>
          <p:cNvPr id="6" name="Slide Number Placeholder 5">
            <a:extLst>
              <a:ext uri="{FF2B5EF4-FFF2-40B4-BE49-F238E27FC236}">
                <a16:creationId xmlns:a16="http://schemas.microsoft.com/office/drawing/2014/main" id="{B32CD207-D4A9-FC10-80DD-7AC76233644D}"/>
              </a:ext>
            </a:extLst>
          </p:cNvPr>
          <p:cNvSpPr>
            <a:spLocks noGrp="1"/>
          </p:cNvSpPr>
          <p:nvPr>
            <p:ph type="sldNum" sz="quarter" idx="4"/>
          </p:nvPr>
        </p:nvSpPr>
        <p:spPr>
          <a:xfrm>
            <a:off x="11353798" y="6316690"/>
            <a:ext cx="300041" cy="365125"/>
          </a:xfrm>
          <a:prstGeom prst="rect">
            <a:avLst/>
          </a:prstGeom>
        </p:spPr>
        <p:txBody>
          <a:bodyPr vert="horz" lIns="0" tIns="0" rIns="0" bIns="0" rtlCol="0" anchor="ctr">
            <a:noAutofit/>
          </a:bodyPr>
          <a:lstStyle>
            <a:lvl1pPr algn="r">
              <a:defRPr sz="1100">
                <a:solidFill>
                  <a:schemeClr val="accent1"/>
                </a:solidFill>
              </a:defRPr>
            </a:lvl1pPr>
          </a:lstStyle>
          <a:p>
            <a:fld id="{80C8D7FC-5453-4551-986F-8508D8A43D6D}" type="slidenum">
              <a:rPr lang="en-GB" smtClean="0"/>
              <a:pPr/>
              <a:t>‹nr.›</a:t>
            </a:fld>
            <a:endParaRPr lang="en-GB"/>
          </a:p>
        </p:txBody>
      </p:sp>
      <p:pic>
        <p:nvPicPr>
          <p:cNvPr id="13" name="Picture 12" descr="Logo&#10;&#10;Description automatically generated">
            <a:extLst>
              <a:ext uri="{FF2B5EF4-FFF2-40B4-BE49-F238E27FC236}">
                <a16:creationId xmlns:a16="http://schemas.microsoft.com/office/drawing/2014/main" id="{114CF8BC-9890-2C55-2776-01A8115CB73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40000" y="6383429"/>
            <a:ext cx="946406" cy="231648"/>
          </a:xfrm>
          <a:prstGeom prst="rect">
            <a:avLst/>
          </a:prstGeom>
        </p:spPr>
      </p:pic>
      <p:sp>
        <p:nvSpPr>
          <p:cNvPr id="16" name="TextBox 15">
            <a:extLst>
              <a:ext uri="{FF2B5EF4-FFF2-40B4-BE49-F238E27FC236}">
                <a16:creationId xmlns:a16="http://schemas.microsoft.com/office/drawing/2014/main" id="{98806537-4EDB-F2B4-2349-D81A0105F2EB}"/>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accent1"/>
                </a:solidFill>
              </a:rPr>
              <a:t>Sparekassen Sjælland-Fyn</a:t>
            </a:r>
          </a:p>
        </p:txBody>
      </p:sp>
      <p:sp>
        <p:nvSpPr>
          <p:cNvPr id="4" name="Pladsholder til tekst 3">
            <a:extLst>
              <a:ext uri="{FF2B5EF4-FFF2-40B4-BE49-F238E27FC236}">
                <a16:creationId xmlns:a16="http://schemas.microsoft.com/office/drawing/2014/main" id="{39C32E2E-F8DD-8E08-0F77-91AF934BEB6E}"/>
              </a:ext>
            </a:extLst>
          </p:cNvPr>
          <p:cNvSpPr>
            <a:spLocks noGrp="1"/>
          </p:cNvSpPr>
          <p:nvPr>
            <p:ph type="body" idx="1"/>
          </p:nvPr>
        </p:nvSpPr>
        <p:spPr>
          <a:xfrm>
            <a:off x="549299" y="1438274"/>
            <a:ext cx="11104540" cy="4583113"/>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417287763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60" r:id="rId7"/>
  </p:sldLayoutIdLst>
  <p:hf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06">
          <p15:clr>
            <a:srgbClr val="F26B43"/>
          </p15:clr>
        </p15:guide>
        <p15:guide id="2" pos="339">
          <p15:clr>
            <a:srgbClr val="F26B43"/>
          </p15:clr>
        </p15:guide>
        <p15:guide id="3" pos="7341">
          <p15:clr>
            <a:srgbClr val="F26B43"/>
          </p15:clr>
        </p15:guide>
        <p15:guide id="4" orient="horz" pos="379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206C05-786E-19BD-AE03-5AB3819A3618}"/>
              </a:ext>
            </a:extLst>
          </p:cNvPr>
          <p:cNvSpPr>
            <a:spLocks noGrp="1"/>
          </p:cNvSpPr>
          <p:nvPr>
            <p:ph type="title"/>
          </p:nvPr>
        </p:nvSpPr>
        <p:spPr>
          <a:xfrm>
            <a:off x="540000" y="486251"/>
            <a:ext cx="8520812" cy="833503"/>
          </a:xfrm>
          <a:prstGeom prst="rect">
            <a:avLst/>
          </a:prstGeom>
        </p:spPr>
        <p:txBody>
          <a:bodyPr vert="horz" lIns="0" tIns="0" rIns="0" bIns="0" rtlCol="0" anchor="t">
            <a:noAutofit/>
          </a:bodyPr>
          <a:lstStyle/>
          <a:p>
            <a:endParaRPr lang="en-GB"/>
          </a:p>
        </p:txBody>
      </p:sp>
      <p:sp>
        <p:nvSpPr>
          <p:cNvPr id="5" name="Footer Placeholder 4">
            <a:extLst>
              <a:ext uri="{FF2B5EF4-FFF2-40B4-BE49-F238E27FC236}">
                <a16:creationId xmlns:a16="http://schemas.microsoft.com/office/drawing/2014/main" id="{F8ED9FCE-9BBA-8832-F85A-3FBAEE043223}"/>
              </a:ext>
            </a:extLst>
          </p:cNvPr>
          <p:cNvSpPr>
            <a:spLocks noGrp="1"/>
          </p:cNvSpPr>
          <p:nvPr>
            <p:ph type="ftr" sz="quarter" idx="3"/>
          </p:nvPr>
        </p:nvSpPr>
        <p:spPr>
          <a:xfrm>
            <a:off x="9907571" y="6316690"/>
            <a:ext cx="1424798" cy="365125"/>
          </a:xfrm>
          <a:prstGeom prst="rect">
            <a:avLst/>
          </a:prstGeom>
        </p:spPr>
        <p:txBody>
          <a:bodyPr vert="horz" lIns="0" tIns="0" rIns="0" bIns="0" rtlCol="0" anchor="ctr">
            <a:noAutofit/>
          </a:bodyPr>
          <a:lstStyle>
            <a:lvl1pPr algn="r">
              <a:defRPr sz="800">
                <a:solidFill>
                  <a:schemeClr val="accent1"/>
                </a:solidFill>
              </a:defRPr>
            </a:lvl1pPr>
          </a:lstStyle>
          <a:p>
            <a:r>
              <a:rPr lang="en-GB"/>
              <a:t>Investormøde 10. marts 2021</a:t>
            </a:r>
          </a:p>
        </p:txBody>
      </p:sp>
      <p:sp>
        <p:nvSpPr>
          <p:cNvPr id="6" name="Slide Number Placeholder 5">
            <a:extLst>
              <a:ext uri="{FF2B5EF4-FFF2-40B4-BE49-F238E27FC236}">
                <a16:creationId xmlns:a16="http://schemas.microsoft.com/office/drawing/2014/main" id="{B32CD207-D4A9-FC10-80DD-7AC76233644D}"/>
              </a:ext>
            </a:extLst>
          </p:cNvPr>
          <p:cNvSpPr>
            <a:spLocks noGrp="1"/>
          </p:cNvSpPr>
          <p:nvPr>
            <p:ph type="sldNum" sz="quarter" idx="4"/>
          </p:nvPr>
        </p:nvSpPr>
        <p:spPr>
          <a:xfrm>
            <a:off x="11353798" y="6316690"/>
            <a:ext cx="300041" cy="365125"/>
          </a:xfrm>
          <a:prstGeom prst="rect">
            <a:avLst/>
          </a:prstGeom>
        </p:spPr>
        <p:txBody>
          <a:bodyPr vert="horz" lIns="0" tIns="0" rIns="0" bIns="0" rtlCol="0" anchor="ctr">
            <a:noAutofit/>
          </a:bodyPr>
          <a:lstStyle>
            <a:lvl1pPr algn="r">
              <a:defRPr sz="1100">
                <a:solidFill>
                  <a:schemeClr val="accent1"/>
                </a:solidFill>
              </a:defRPr>
            </a:lvl1pPr>
          </a:lstStyle>
          <a:p>
            <a:fld id="{80C8D7FC-5453-4551-986F-8508D8A43D6D}" type="slidenum">
              <a:rPr lang="en-GB" smtClean="0"/>
              <a:pPr/>
              <a:t>‹nr.›</a:t>
            </a:fld>
            <a:endParaRPr lang="en-GB"/>
          </a:p>
        </p:txBody>
      </p:sp>
      <p:sp>
        <p:nvSpPr>
          <p:cNvPr id="4" name="Pladsholder til tekst 3">
            <a:extLst>
              <a:ext uri="{FF2B5EF4-FFF2-40B4-BE49-F238E27FC236}">
                <a16:creationId xmlns:a16="http://schemas.microsoft.com/office/drawing/2014/main" id="{39C32E2E-F8DD-8E08-0F77-91AF934BEB6E}"/>
              </a:ext>
            </a:extLst>
          </p:cNvPr>
          <p:cNvSpPr>
            <a:spLocks noGrp="1"/>
          </p:cNvSpPr>
          <p:nvPr>
            <p:ph type="body" idx="1"/>
          </p:nvPr>
        </p:nvSpPr>
        <p:spPr>
          <a:xfrm>
            <a:off x="549299" y="1438274"/>
            <a:ext cx="11104540" cy="4583113"/>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395339092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hf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06">
          <p15:clr>
            <a:srgbClr val="F26B43"/>
          </p15:clr>
        </p15:guide>
        <p15:guide id="2" pos="339">
          <p15:clr>
            <a:srgbClr val="F26B43"/>
          </p15:clr>
        </p15:guide>
        <p15:guide id="3" pos="7341">
          <p15:clr>
            <a:srgbClr val="F26B43"/>
          </p15:clr>
        </p15:guide>
        <p15:guide id="4" orient="horz" pos="379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3888" y="1233489"/>
            <a:ext cx="10909300" cy="622384"/>
          </a:xfrm>
          <a:prstGeom prst="rect">
            <a:avLst/>
          </a:prstGeom>
        </p:spPr>
        <p:txBody>
          <a:bodyPr vert="horz" lIns="0" tIns="0" rIns="0" bIns="0" rtlCol="0" anchor="t" anchorCtr="0">
            <a:noAutofit/>
          </a:bodyPr>
          <a:lstStyle/>
          <a:p>
            <a:r>
              <a:rPr lang="da-DK" dirty="0"/>
              <a:t>Klik for at redigere i masteren</a:t>
            </a:r>
          </a:p>
        </p:txBody>
      </p:sp>
      <p:sp>
        <p:nvSpPr>
          <p:cNvPr id="3" name="Pladsholder til tekst 2"/>
          <p:cNvSpPr>
            <a:spLocks noGrp="1"/>
          </p:cNvSpPr>
          <p:nvPr>
            <p:ph type="body" idx="1"/>
          </p:nvPr>
        </p:nvSpPr>
        <p:spPr>
          <a:xfrm>
            <a:off x="623888" y="2113005"/>
            <a:ext cx="10909300" cy="4351338"/>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9421386" y="6501414"/>
            <a:ext cx="969522" cy="257132"/>
          </a:xfrm>
          <a:prstGeom prst="rect">
            <a:avLst/>
          </a:prstGeom>
        </p:spPr>
        <p:txBody>
          <a:bodyPr vert="horz" lIns="0" tIns="0" rIns="0" bIns="0" rtlCol="0" anchor="b" anchorCtr="0"/>
          <a:lstStyle>
            <a:lvl1pPr algn="l">
              <a:defRPr sz="900" b="1" i="0">
                <a:solidFill>
                  <a:schemeClr val="tx1"/>
                </a:solidFill>
                <a:latin typeface="Arial" panose="020B0604020202020204" pitchFamily="34" charset="0"/>
                <a:cs typeface="Arial" panose="020B0604020202020204" pitchFamily="34" charset="0"/>
              </a:defRPr>
            </a:lvl1pPr>
          </a:lstStyle>
          <a:p>
            <a:fld id="{5CD738EE-ECD6-DE46-A9D3-D6F1600D1D10}" type="datetime1">
              <a:rPr lang="da-DK" smtClean="0"/>
              <a:pPr/>
              <a:t>12-12-2023</a:t>
            </a:fld>
            <a:endParaRPr lang="da-DK" dirty="0"/>
          </a:p>
        </p:txBody>
      </p:sp>
      <p:sp>
        <p:nvSpPr>
          <p:cNvPr id="5" name="Pladsholder til sidefod 4"/>
          <p:cNvSpPr>
            <a:spLocks noGrp="1"/>
          </p:cNvSpPr>
          <p:nvPr>
            <p:ph type="ftr" sz="quarter" idx="3"/>
          </p:nvPr>
        </p:nvSpPr>
        <p:spPr>
          <a:xfrm>
            <a:off x="621868" y="6501414"/>
            <a:ext cx="4502590" cy="257132"/>
          </a:xfrm>
          <a:prstGeom prst="rect">
            <a:avLst/>
          </a:prstGeom>
        </p:spPr>
        <p:txBody>
          <a:bodyPr vert="horz" lIns="0" tIns="0" rIns="0" bIns="0" rtlCol="0" anchor="b" anchorCtr="0"/>
          <a:lstStyle>
            <a:lvl1pPr algn="l">
              <a:defRPr sz="900" b="1" i="0">
                <a:solidFill>
                  <a:schemeClr val="tx1"/>
                </a:solidFill>
                <a:latin typeface="Arial" panose="020B0604020202020204" pitchFamily="34" charset="0"/>
                <a:cs typeface="Arial" panose="020B0604020202020204" pitchFamily="34" charset="0"/>
              </a:defRPr>
            </a:lvl1pPr>
          </a:lstStyle>
          <a:p>
            <a:endParaRPr lang="da-DK" dirty="0"/>
          </a:p>
        </p:txBody>
      </p:sp>
      <p:sp>
        <p:nvSpPr>
          <p:cNvPr id="6" name="Pladsholder til slidenummer 5"/>
          <p:cNvSpPr>
            <a:spLocks noGrp="1"/>
          </p:cNvSpPr>
          <p:nvPr>
            <p:ph type="sldNum" sz="quarter" idx="4"/>
          </p:nvPr>
        </p:nvSpPr>
        <p:spPr>
          <a:xfrm>
            <a:off x="10390908" y="6487111"/>
            <a:ext cx="1142279" cy="257132"/>
          </a:xfrm>
          <a:prstGeom prst="rect">
            <a:avLst/>
          </a:prstGeom>
        </p:spPr>
        <p:txBody>
          <a:bodyPr vert="horz" lIns="0" tIns="0" rIns="0" bIns="0" rtlCol="0" anchor="b" anchorCtr="0"/>
          <a:lstStyle>
            <a:lvl1pPr algn="r">
              <a:defRPr sz="900" b="1" i="0">
                <a:solidFill>
                  <a:schemeClr val="tx1"/>
                </a:solidFill>
                <a:latin typeface="Arial" panose="020B0604020202020204" pitchFamily="34" charset="0"/>
                <a:cs typeface="Arial" panose="020B0604020202020204" pitchFamily="34" charset="0"/>
              </a:defRPr>
            </a:lvl1pPr>
          </a:lstStyle>
          <a:p>
            <a:fld id="{CD3521F6-ABE2-DF4A-A30A-AF2564ABEA76}" type="slidenum">
              <a:rPr lang="da-DK" smtClean="0"/>
              <a:pPr/>
              <a:t>‹nr.›</a:t>
            </a:fld>
            <a:endParaRPr lang="da-DK" dirty="0"/>
          </a:p>
        </p:txBody>
      </p:sp>
    </p:spTree>
    <p:extLst>
      <p:ext uri="{BB962C8B-B14F-4D97-AF65-F5344CB8AC3E}">
        <p14:creationId xmlns:p14="http://schemas.microsoft.com/office/powerpoint/2010/main" val="96897800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3" r:id="rId34"/>
    <p:sldLayoutId id="2147483814" r:id="rId35"/>
    <p:sldLayoutId id="2147483815" r:id="rId36"/>
    <p:sldLayoutId id="2147483816" r:id="rId37"/>
    <p:sldLayoutId id="2147483817" r:id="rId38"/>
  </p:sldLayoutIdLst>
  <p:hf hd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rgbClr val="676767"/>
          </a:solidFill>
          <a:latin typeface="Arial" panose="020B0604020202020204" pitchFamily="34" charset="0"/>
          <a:ea typeface="Arial" panose="020B0604020202020204" pitchFamily="34" charset="0"/>
          <a:cs typeface="Arial" panose="020B0604020202020204" pitchFamily="34" charset="0"/>
        </a:defRPr>
      </a:lvl1pPr>
      <a:lvl2pPr marL="500063" indent="-268288" algn="l" defTabSz="914400" rtl="0" eaLnBrk="1" latinLnBrk="0" hangingPunct="1">
        <a:lnSpc>
          <a:spcPct val="90000"/>
        </a:lnSpc>
        <a:spcBef>
          <a:spcPts val="500"/>
        </a:spcBef>
        <a:buFont typeface="Arial"/>
        <a:buChar char="•"/>
        <a:tabLst/>
        <a:defRPr sz="2000" b="0" i="0" kern="1200">
          <a:solidFill>
            <a:srgbClr val="676767"/>
          </a:solidFill>
          <a:latin typeface="Arial" panose="020B0604020202020204" pitchFamily="34" charset="0"/>
          <a:ea typeface="Arial" panose="020B0604020202020204" pitchFamily="34" charset="0"/>
          <a:cs typeface="Arial" panose="020B0604020202020204" pitchFamily="34" charset="0"/>
        </a:defRPr>
      </a:lvl2pPr>
      <a:lvl3pPr marL="75565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3pPr>
      <a:lvl4pPr marL="989013" indent="-233363"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4pPr>
      <a:lvl5pPr marL="124460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77">
          <p15:clr>
            <a:srgbClr val="F26B43"/>
          </p15:clr>
        </p15:guide>
        <p15:guide id="4" pos="393">
          <p15:clr>
            <a:srgbClr val="F26B43"/>
          </p15:clr>
        </p15:guide>
        <p15:guide id="5" pos="7265">
          <p15:clr>
            <a:srgbClr val="F26B43"/>
          </p15:clr>
        </p15:guide>
        <p15:guide id="6" orient="horz" pos="1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dsholder til billede 10" descr="Et billede, der indeholder himmel, udendørs, by&#10;&#10;Automatisk genereret beskrivelse">
            <a:extLst>
              <a:ext uri="{FF2B5EF4-FFF2-40B4-BE49-F238E27FC236}">
                <a16:creationId xmlns:a16="http://schemas.microsoft.com/office/drawing/2014/main" id="{01CD5469-FBA2-CE40-D4DB-662CFB6ACF5F}"/>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7" name="Titel 6">
            <a:extLst>
              <a:ext uri="{FF2B5EF4-FFF2-40B4-BE49-F238E27FC236}">
                <a16:creationId xmlns:a16="http://schemas.microsoft.com/office/drawing/2014/main" id="{85EC75A0-AB07-4BA1-CE31-7705B99CA3DA}"/>
              </a:ext>
            </a:extLst>
          </p:cNvPr>
          <p:cNvSpPr>
            <a:spLocks noGrp="1"/>
          </p:cNvSpPr>
          <p:nvPr>
            <p:ph type="ctrTitle"/>
          </p:nvPr>
        </p:nvSpPr>
        <p:spPr>
          <a:xfrm>
            <a:off x="744718" y="1002674"/>
            <a:ext cx="8314441" cy="1417253"/>
          </a:xfrm>
        </p:spPr>
        <p:txBody>
          <a:bodyPr/>
          <a:lstStyle/>
          <a:p>
            <a:r>
              <a:rPr lang="da-DK" sz="5400" dirty="0"/>
              <a:t>Investorpræsentation </a:t>
            </a:r>
          </a:p>
        </p:txBody>
      </p:sp>
      <p:sp>
        <p:nvSpPr>
          <p:cNvPr id="2" name="Pladsholder til dato 1">
            <a:extLst>
              <a:ext uri="{FF2B5EF4-FFF2-40B4-BE49-F238E27FC236}">
                <a16:creationId xmlns:a16="http://schemas.microsoft.com/office/drawing/2014/main" id="{8F0E55CE-B8A8-0E51-57B7-B25FAA7E0E71}"/>
              </a:ext>
            </a:extLst>
          </p:cNvPr>
          <p:cNvSpPr>
            <a:spLocks noGrp="1"/>
          </p:cNvSpPr>
          <p:nvPr>
            <p:ph type="dt" sz="half" idx="10"/>
          </p:nvPr>
        </p:nvSpPr>
        <p:spPr>
          <a:xfrm>
            <a:off x="744717" y="1995183"/>
            <a:ext cx="905916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3600" b="1" dirty="0">
                <a:solidFill>
                  <a:srgbClr val="4EC2EB"/>
                </a:solidFill>
                <a:latin typeface="Arial"/>
              </a:rPr>
              <a:t>Delårsregnskab, 1.-3. kvartal </a:t>
            </a:r>
            <a:r>
              <a:rPr kumimoji="0" lang="da-DK" sz="3600" b="1" i="0" u="none" strike="noStrike" kern="1200" cap="none" spc="0" normalizeH="0" baseline="0" noProof="0" dirty="0">
                <a:ln>
                  <a:noFill/>
                </a:ln>
                <a:solidFill>
                  <a:srgbClr val="4EC2EB"/>
                </a:solidFill>
                <a:effectLst/>
                <a:uLnTx/>
                <a:uFillTx/>
                <a:latin typeface="Arial"/>
                <a:ea typeface="+mn-ea"/>
                <a:cs typeface="+mn-cs"/>
              </a:rPr>
              <a:t>2023</a:t>
            </a:r>
          </a:p>
        </p:txBody>
      </p:sp>
      <p:sp>
        <p:nvSpPr>
          <p:cNvPr id="3" name="Rektangel 2">
            <a:extLst>
              <a:ext uri="{FF2B5EF4-FFF2-40B4-BE49-F238E27FC236}">
                <a16:creationId xmlns:a16="http://schemas.microsoft.com/office/drawing/2014/main" id="{35DB29DF-762E-279B-8092-731CA51E082D}"/>
              </a:ext>
            </a:extLst>
          </p:cNvPr>
          <p:cNvSpPr/>
          <p:nvPr/>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Billede 3">
            <a:extLst>
              <a:ext uri="{FF2B5EF4-FFF2-40B4-BE49-F238E27FC236}">
                <a16:creationId xmlns:a16="http://schemas.microsoft.com/office/drawing/2014/main" id="{12FF63B6-7F5E-E1B3-D2F2-614E3020AD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spTree>
    <p:extLst>
      <p:ext uri="{BB962C8B-B14F-4D97-AF65-F5344CB8AC3E}">
        <p14:creationId xmlns:p14="http://schemas.microsoft.com/office/powerpoint/2010/main" val="1697984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7618C-0938-968C-7963-2986F740DE93}"/>
              </a:ext>
            </a:extLst>
          </p:cNvPr>
          <p:cNvSpPr>
            <a:spLocks noGrp="1"/>
          </p:cNvSpPr>
          <p:nvPr>
            <p:ph type="title"/>
          </p:nvPr>
        </p:nvSpPr>
        <p:spPr/>
        <p:txBody>
          <a:bodyPr/>
          <a:lstStyle/>
          <a:p>
            <a:r>
              <a:rPr lang="da-DK" dirty="0"/>
              <a:t>Netto renteindtægter </a:t>
            </a:r>
          </a:p>
        </p:txBody>
      </p:sp>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3F224F"/>
                </a:solidFill>
                <a:effectLst/>
                <a:uLnTx/>
                <a:uFillTx/>
                <a:latin typeface="Arial"/>
                <a:ea typeface="+mn-ea"/>
                <a:cs typeface="+mn-cs"/>
              </a:rPr>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mc:AlternateContent xmlns:mc="http://schemas.openxmlformats.org/markup-compatibility/2006" xmlns:cx1="http://schemas.microsoft.com/office/drawing/2015/9/8/chartex">
        <mc:Choice Requires="cx1">
          <p:graphicFrame>
            <p:nvGraphicFramePr>
              <p:cNvPr id="8" name="Pladsholder til indhold 7">
                <a:extLst>
                  <a:ext uri="{FF2B5EF4-FFF2-40B4-BE49-F238E27FC236}">
                    <a16:creationId xmlns:a16="http://schemas.microsoft.com/office/drawing/2014/main" id="{CBF30650-4C6B-059C-4F6F-69519F19A296}"/>
                  </a:ext>
                </a:extLst>
              </p:cNvPr>
              <p:cNvGraphicFramePr>
                <a:graphicFrameLocks noGrp="1"/>
              </p:cNvGraphicFramePr>
              <p:nvPr>
                <p:ph sz="quarter" idx="13"/>
                <p:extLst>
                  <p:ext uri="{D42A27DB-BD31-4B8C-83A1-F6EECF244321}">
                    <p14:modId xmlns:p14="http://schemas.microsoft.com/office/powerpoint/2010/main" val="3120391781"/>
                  </p:ext>
                </p:extLst>
              </p:nvPr>
            </p:nvGraphicFramePr>
            <p:xfrm>
              <a:off x="522008" y="1474882"/>
              <a:ext cx="10981810" cy="471288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Pladsholder til indhold 7">
                <a:extLst>
                  <a:ext uri="{FF2B5EF4-FFF2-40B4-BE49-F238E27FC236}">
                    <a16:creationId xmlns:a16="http://schemas.microsoft.com/office/drawing/2014/main" id="{CBF30650-4C6B-059C-4F6F-69519F19A296}"/>
                  </a:ext>
                </a:extLst>
              </p:cNvPr>
              <p:cNvPicPr>
                <a:picLocks noGrp="1" noRot="1" noChangeAspect="1" noMove="1" noResize="1" noEditPoints="1" noAdjustHandles="1" noChangeArrowheads="1" noChangeShapeType="1"/>
              </p:cNvPicPr>
              <p:nvPr/>
            </p:nvPicPr>
            <p:blipFill>
              <a:blip r:embed="rId4"/>
              <a:stretch>
                <a:fillRect/>
              </a:stretch>
            </p:blipFill>
            <p:spPr>
              <a:xfrm>
                <a:off x="522008" y="1474882"/>
                <a:ext cx="10981810" cy="4712881"/>
              </a:xfrm>
              <a:prstGeom prst="rect">
                <a:avLst/>
              </a:prstGeom>
            </p:spPr>
          </p:pic>
        </mc:Fallback>
      </mc:AlternateContent>
      <p:sp>
        <p:nvSpPr>
          <p:cNvPr id="6" name="Tekstfelt 5">
            <a:extLst>
              <a:ext uri="{FF2B5EF4-FFF2-40B4-BE49-F238E27FC236}">
                <a16:creationId xmlns:a16="http://schemas.microsoft.com/office/drawing/2014/main" id="{E4E9EBEB-E223-4675-A08F-8DB320618271}"/>
              </a:ext>
            </a:extLst>
          </p:cNvPr>
          <p:cNvSpPr txBox="1"/>
          <p:nvPr/>
        </p:nvSpPr>
        <p:spPr>
          <a:xfrm>
            <a:off x="390525" y="1068350"/>
            <a:ext cx="2352675" cy="29238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3F224F"/>
                </a:solidFill>
                <a:effectLst/>
                <a:uLnTx/>
                <a:uFillTx/>
                <a:latin typeface="Arial"/>
                <a:ea typeface="+mn-ea"/>
                <a:cs typeface="+mn-cs"/>
              </a:rPr>
              <a:t>Mio. kr. </a:t>
            </a:r>
          </a:p>
        </p:txBody>
      </p:sp>
    </p:spTree>
    <p:extLst>
      <p:ext uri="{BB962C8B-B14F-4D97-AF65-F5344CB8AC3E}">
        <p14:creationId xmlns:p14="http://schemas.microsoft.com/office/powerpoint/2010/main" val="1637784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7618C-0938-968C-7963-2986F740DE93}"/>
              </a:ext>
            </a:extLst>
          </p:cNvPr>
          <p:cNvSpPr>
            <a:spLocks noGrp="1"/>
          </p:cNvSpPr>
          <p:nvPr>
            <p:ph type="title"/>
          </p:nvPr>
        </p:nvSpPr>
        <p:spPr/>
        <p:txBody>
          <a:bodyPr/>
          <a:lstStyle/>
          <a:p>
            <a:r>
              <a:rPr lang="da-DK" dirty="0"/>
              <a:t>Gebyr- og provisionsindtægter</a:t>
            </a:r>
          </a:p>
        </p:txBody>
      </p:sp>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3F224F"/>
                </a:solidFill>
                <a:effectLst/>
                <a:uLnTx/>
                <a:uFillTx/>
                <a:latin typeface="Arial"/>
                <a:ea typeface="+mn-ea"/>
                <a:cs typeface="+mn-cs"/>
              </a:rPr>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mc:AlternateContent xmlns:mc="http://schemas.openxmlformats.org/markup-compatibility/2006" xmlns:cx1="http://schemas.microsoft.com/office/drawing/2015/9/8/chartex">
        <mc:Choice Requires="cx1">
          <p:graphicFrame>
            <p:nvGraphicFramePr>
              <p:cNvPr id="8" name="Pladsholder til indhold 7">
                <a:extLst>
                  <a:ext uri="{FF2B5EF4-FFF2-40B4-BE49-F238E27FC236}">
                    <a16:creationId xmlns:a16="http://schemas.microsoft.com/office/drawing/2014/main" id="{CBF30650-4C6B-059C-4F6F-69519F19A296}"/>
                  </a:ext>
                </a:extLst>
              </p:cNvPr>
              <p:cNvGraphicFramePr>
                <a:graphicFrameLocks noGrp="1"/>
              </p:cNvGraphicFramePr>
              <p:nvPr>
                <p:ph sz="quarter" idx="13"/>
                <p:extLst>
                  <p:ext uri="{D42A27DB-BD31-4B8C-83A1-F6EECF244321}">
                    <p14:modId xmlns:p14="http://schemas.microsoft.com/office/powerpoint/2010/main" val="2529399587"/>
                  </p:ext>
                </p:extLst>
              </p:nvPr>
            </p:nvGraphicFramePr>
            <p:xfrm>
              <a:off x="522008" y="1474882"/>
              <a:ext cx="10981810" cy="471288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Pladsholder til indhold 7">
                <a:extLst>
                  <a:ext uri="{FF2B5EF4-FFF2-40B4-BE49-F238E27FC236}">
                    <a16:creationId xmlns:a16="http://schemas.microsoft.com/office/drawing/2014/main" id="{CBF30650-4C6B-059C-4F6F-69519F19A296}"/>
                  </a:ext>
                </a:extLst>
              </p:cNvPr>
              <p:cNvPicPr>
                <a:picLocks noGrp="1" noRot="1" noChangeAspect="1" noMove="1" noResize="1" noEditPoints="1" noAdjustHandles="1" noChangeArrowheads="1" noChangeShapeType="1"/>
              </p:cNvPicPr>
              <p:nvPr/>
            </p:nvPicPr>
            <p:blipFill>
              <a:blip r:embed="rId4"/>
              <a:stretch>
                <a:fillRect/>
              </a:stretch>
            </p:blipFill>
            <p:spPr>
              <a:xfrm>
                <a:off x="522008" y="1474882"/>
                <a:ext cx="10981810" cy="4712881"/>
              </a:xfrm>
              <a:prstGeom prst="rect">
                <a:avLst/>
              </a:prstGeom>
            </p:spPr>
          </p:pic>
        </mc:Fallback>
      </mc:AlternateContent>
      <p:sp>
        <p:nvSpPr>
          <p:cNvPr id="6" name="Tekstfelt 5">
            <a:extLst>
              <a:ext uri="{FF2B5EF4-FFF2-40B4-BE49-F238E27FC236}">
                <a16:creationId xmlns:a16="http://schemas.microsoft.com/office/drawing/2014/main" id="{E4E9EBEB-E223-4675-A08F-8DB320618271}"/>
              </a:ext>
            </a:extLst>
          </p:cNvPr>
          <p:cNvSpPr txBox="1"/>
          <p:nvPr/>
        </p:nvSpPr>
        <p:spPr>
          <a:xfrm>
            <a:off x="390525" y="1068350"/>
            <a:ext cx="2352675" cy="29238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3F224F"/>
                </a:solidFill>
                <a:effectLst/>
                <a:uLnTx/>
                <a:uFillTx/>
                <a:latin typeface="Arial"/>
                <a:ea typeface="+mn-ea"/>
                <a:cs typeface="+mn-cs"/>
              </a:rPr>
              <a:t>Mio. kr. </a:t>
            </a:r>
          </a:p>
        </p:txBody>
      </p:sp>
    </p:spTree>
    <p:extLst>
      <p:ext uri="{BB962C8B-B14F-4D97-AF65-F5344CB8AC3E}">
        <p14:creationId xmlns:p14="http://schemas.microsoft.com/office/powerpoint/2010/main" val="3022125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7618C-0938-968C-7963-2986F740DE93}"/>
              </a:ext>
            </a:extLst>
          </p:cNvPr>
          <p:cNvSpPr>
            <a:spLocks noGrp="1"/>
          </p:cNvSpPr>
          <p:nvPr>
            <p:ph type="title"/>
          </p:nvPr>
        </p:nvSpPr>
        <p:spPr>
          <a:xfrm>
            <a:off x="540000" y="486251"/>
            <a:ext cx="11113838" cy="833503"/>
          </a:xfrm>
        </p:spPr>
        <p:txBody>
          <a:bodyPr/>
          <a:lstStyle/>
          <a:p>
            <a:r>
              <a:rPr lang="da-DK" dirty="0"/>
              <a:t>Udvikling i udgifter til personale og administration</a:t>
            </a:r>
            <a:endParaRPr lang="en-GB" dirty="0"/>
          </a:p>
        </p:txBody>
      </p:sp>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r>
              <a:rPr lang="da-DK" dirty="0"/>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fld id="{80C8D7FC-5453-4551-986F-8508D8A43D6D}" type="slidenum">
              <a:rPr lang="en-GB" smtClean="0"/>
              <a:t>12</a:t>
            </a:fld>
            <a:endParaRPr lang="en-GB"/>
          </a:p>
        </p:txBody>
      </p:sp>
      <p:graphicFrame>
        <p:nvGraphicFramePr>
          <p:cNvPr id="8" name="Pladsholder til indhold 9">
            <a:extLst>
              <a:ext uri="{FF2B5EF4-FFF2-40B4-BE49-F238E27FC236}">
                <a16:creationId xmlns:a16="http://schemas.microsoft.com/office/drawing/2014/main" id="{B9639282-474F-41EE-AF0C-3C37015AE3B2}"/>
              </a:ext>
            </a:extLst>
          </p:cNvPr>
          <p:cNvGraphicFramePr>
            <a:graphicFrameLocks/>
          </p:cNvGraphicFramePr>
          <p:nvPr>
            <p:extLst>
              <p:ext uri="{D42A27DB-BD31-4B8C-83A1-F6EECF244321}">
                <p14:modId xmlns:p14="http://schemas.microsoft.com/office/powerpoint/2010/main" val="1660682544"/>
              </p:ext>
            </p:extLst>
          </p:nvPr>
        </p:nvGraphicFramePr>
        <p:xfrm>
          <a:off x="390525" y="1433386"/>
          <a:ext cx="11601449" cy="46268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felt 9">
            <a:extLst>
              <a:ext uri="{FF2B5EF4-FFF2-40B4-BE49-F238E27FC236}">
                <a16:creationId xmlns:a16="http://schemas.microsoft.com/office/drawing/2014/main" id="{F99B0BA9-86D8-4700-9C57-C2A3DE475A0C}"/>
              </a:ext>
            </a:extLst>
          </p:cNvPr>
          <p:cNvSpPr txBox="1"/>
          <p:nvPr/>
        </p:nvSpPr>
        <p:spPr>
          <a:xfrm>
            <a:off x="390525" y="1068350"/>
            <a:ext cx="2352675" cy="292388"/>
          </a:xfrm>
          <a:prstGeom prst="rect">
            <a:avLst/>
          </a:prstGeom>
          <a:noFill/>
        </p:spPr>
        <p:txBody>
          <a:bodyPr wrap="square" rtlCol="0" anchor="b">
            <a:spAutoFit/>
          </a:bodyPr>
          <a:lstStyle/>
          <a:p>
            <a:pPr algn="l"/>
            <a:r>
              <a:rPr lang="da-DK" sz="1300" b="1" dirty="0">
                <a:solidFill>
                  <a:schemeClr val="accent1"/>
                </a:solidFill>
              </a:rPr>
              <a:t>Mio. kr. </a:t>
            </a:r>
          </a:p>
        </p:txBody>
      </p:sp>
    </p:spTree>
    <p:extLst>
      <p:ext uri="{BB962C8B-B14F-4D97-AF65-F5344CB8AC3E}">
        <p14:creationId xmlns:p14="http://schemas.microsoft.com/office/powerpoint/2010/main" val="191690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7618C-0938-968C-7963-2986F740DE93}"/>
              </a:ext>
            </a:extLst>
          </p:cNvPr>
          <p:cNvSpPr>
            <a:spLocks noGrp="1"/>
          </p:cNvSpPr>
          <p:nvPr>
            <p:ph type="title"/>
          </p:nvPr>
        </p:nvSpPr>
        <p:spPr/>
        <p:txBody>
          <a:bodyPr/>
          <a:lstStyle/>
          <a:p>
            <a:r>
              <a:rPr lang="da-DK" dirty="0"/>
              <a:t>Samlet kreditformidling</a:t>
            </a:r>
            <a:endParaRPr lang="en-GB" dirty="0"/>
          </a:p>
        </p:txBody>
      </p:sp>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r>
              <a:rPr lang="da-DK" dirty="0"/>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fld id="{80C8D7FC-5453-4551-986F-8508D8A43D6D}" type="slidenum">
              <a:rPr lang="en-GB" smtClean="0"/>
              <a:pPr/>
              <a:t>13</a:t>
            </a:fld>
            <a:endParaRPr lang="en-GB"/>
          </a:p>
        </p:txBody>
      </p:sp>
      <p:sp>
        <p:nvSpPr>
          <p:cNvPr id="6" name="Pladsholder til tekst 5">
            <a:extLst>
              <a:ext uri="{FF2B5EF4-FFF2-40B4-BE49-F238E27FC236}">
                <a16:creationId xmlns:a16="http://schemas.microsoft.com/office/drawing/2014/main" id="{3CA6CEA9-3FDD-CBBB-1BB2-59F60D3BFD49}"/>
              </a:ext>
            </a:extLst>
          </p:cNvPr>
          <p:cNvSpPr>
            <a:spLocks noGrp="1"/>
          </p:cNvSpPr>
          <p:nvPr>
            <p:ph type="body" idx="1"/>
          </p:nvPr>
        </p:nvSpPr>
        <p:spPr/>
        <p:txBody>
          <a:bodyPr/>
          <a:lstStyle/>
          <a:p>
            <a:r>
              <a:rPr lang="da-DK" b="1" dirty="0"/>
              <a:t>Samlet kreditformidling pr. 30. september 2023 på 60,9 mia.kr</a:t>
            </a:r>
            <a:r>
              <a:rPr lang="da-DK" dirty="0"/>
              <a:t>.</a:t>
            </a:r>
          </a:p>
        </p:txBody>
      </p:sp>
      <p:graphicFrame>
        <p:nvGraphicFramePr>
          <p:cNvPr id="10" name="Pladsholder til indhold 5">
            <a:extLst>
              <a:ext uri="{FF2B5EF4-FFF2-40B4-BE49-F238E27FC236}">
                <a16:creationId xmlns:a16="http://schemas.microsoft.com/office/drawing/2014/main" id="{2ED40727-F392-49CE-8FF2-E2AFB8D3D911}"/>
              </a:ext>
            </a:extLst>
          </p:cNvPr>
          <p:cNvGraphicFramePr>
            <a:graphicFrameLocks/>
          </p:cNvGraphicFramePr>
          <p:nvPr>
            <p:extLst>
              <p:ext uri="{D42A27DB-BD31-4B8C-83A1-F6EECF244321}">
                <p14:modId xmlns:p14="http://schemas.microsoft.com/office/powerpoint/2010/main" val="167712976"/>
              </p:ext>
            </p:extLst>
          </p:nvPr>
        </p:nvGraphicFramePr>
        <p:xfrm>
          <a:off x="232568" y="1682123"/>
          <a:ext cx="11317747" cy="44043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felt 10">
            <a:extLst>
              <a:ext uri="{FF2B5EF4-FFF2-40B4-BE49-F238E27FC236}">
                <a16:creationId xmlns:a16="http://schemas.microsoft.com/office/drawing/2014/main" id="{0DF1CF36-B667-4C30-A164-D963C645C2CE}"/>
              </a:ext>
            </a:extLst>
          </p:cNvPr>
          <p:cNvSpPr txBox="1"/>
          <p:nvPr/>
        </p:nvSpPr>
        <p:spPr>
          <a:xfrm>
            <a:off x="480616" y="1504600"/>
            <a:ext cx="2352675" cy="292388"/>
          </a:xfrm>
          <a:prstGeom prst="rect">
            <a:avLst/>
          </a:prstGeom>
          <a:noFill/>
        </p:spPr>
        <p:txBody>
          <a:bodyPr wrap="square" rtlCol="0" anchor="b">
            <a:spAutoFit/>
          </a:bodyPr>
          <a:lstStyle/>
          <a:p>
            <a:pPr algn="l"/>
            <a:r>
              <a:rPr lang="da-DK" sz="1300" b="1" dirty="0">
                <a:solidFill>
                  <a:schemeClr val="accent1"/>
                </a:solidFill>
              </a:rPr>
              <a:t>Mia. kr. </a:t>
            </a:r>
          </a:p>
        </p:txBody>
      </p:sp>
    </p:spTree>
    <p:extLst>
      <p:ext uri="{BB962C8B-B14F-4D97-AF65-F5344CB8AC3E}">
        <p14:creationId xmlns:p14="http://schemas.microsoft.com/office/powerpoint/2010/main" val="1600571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CA9C0FB1-6940-4346-8BC5-25DD2CC62E58}"/>
              </a:ext>
            </a:extLst>
          </p:cNvPr>
          <p:cNvGraphicFramePr/>
          <p:nvPr>
            <p:extLst>
              <p:ext uri="{D42A27DB-BD31-4B8C-83A1-F6EECF244321}">
                <p14:modId xmlns:p14="http://schemas.microsoft.com/office/powerpoint/2010/main" val="3003320518"/>
              </p:ext>
            </p:extLst>
          </p:nvPr>
        </p:nvGraphicFramePr>
        <p:xfrm>
          <a:off x="457200" y="1293784"/>
          <a:ext cx="10875169" cy="493556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E377618C-0938-968C-7963-2986F740DE93}"/>
              </a:ext>
            </a:extLst>
          </p:cNvPr>
          <p:cNvSpPr>
            <a:spLocks noGrp="1"/>
          </p:cNvSpPr>
          <p:nvPr>
            <p:ph type="title"/>
          </p:nvPr>
        </p:nvSpPr>
        <p:spPr/>
        <p:txBody>
          <a:bodyPr/>
          <a:lstStyle/>
          <a:p>
            <a:r>
              <a:rPr lang="da-DK" dirty="0"/>
              <a:t>Udvikling i kreditsegment </a:t>
            </a:r>
            <a:endParaRPr lang="en-GB" dirty="0"/>
          </a:p>
        </p:txBody>
      </p:sp>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3F224F"/>
                </a:solidFill>
                <a:effectLst/>
                <a:uLnTx/>
                <a:uFillTx/>
                <a:latin typeface="Arial"/>
                <a:ea typeface="+mn-ea"/>
                <a:cs typeface="+mn-cs"/>
              </a:rPr>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p:sp>
        <p:nvSpPr>
          <p:cNvPr id="12" name="Tekstfelt 11">
            <a:extLst>
              <a:ext uri="{FF2B5EF4-FFF2-40B4-BE49-F238E27FC236}">
                <a16:creationId xmlns:a16="http://schemas.microsoft.com/office/drawing/2014/main" id="{95A45852-4BF8-464B-8E3D-0C70A28A7191}"/>
              </a:ext>
            </a:extLst>
          </p:cNvPr>
          <p:cNvSpPr txBox="1"/>
          <p:nvPr/>
        </p:nvSpPr>
        <p:spPr>
          <a:xfrm>
            <a:off x="942975" y="1090878"/>
            <a:ext cx="2352675" cy="29238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3F224F"/>
                </a:solidFill>
                <a:effectLst/>
                <a:uLnTx/>
                <a:uFillTx/>
                <a:latin typeface="Arial"/>
                <a:ea typeface="+mn-ea"/>
                <a:cs typeface="+mn-cs"/>
              </a:rPr>
              <a:t>Pct.</a:t>
            </a:r>
          </a:p>
        </p:txBody>
      </p:sp>
    </p:spTree>
    <p:extLst>
      <p:ext uri="{BB962C8B-B14F-4D97-AF65-F5344CB8AC3E}">
        <p14:creationId xmlns:p14="http://schemas.microsoft.com/office/powerpoint/2010/main" val="2494230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7618C-0938-968C-7963-2986F740DE93}"/>
              </a:ext>
            </a:extLst>
          </p:cNvPr>
          <p:cNvSpPr>
            <a:spLocks noGrp="1"/>
          </p:cNvSpPr>
          <p:nvPr>
            <p:ph type="title"/>
          </p:nvPr>
        </p:nvSpPr>
        <p:spPr/>
        <p:txBody>
          <a:bodyPr/>
          <a:lstStyle/>
          <a:p>
            <a:r>
              <a:rPr lang="da-DK" dirty="0"/>
              <a:t>Udvikling i nedskrivninger</a:t>
            </a:r>
            <a:endParaRPr lang="en-GB" dirty="0"/>
          </a:p>
        </p:txBody>
      </p:sp>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3F224F"/>
                </a:solidFill>
                <a:effectLst/>
                <a:uLnTx/>
                <a:uFillTx/>
                <a:latin typeface="Arial"/>
                <a:ea typeface="+mn-ea"/>
                <a:cs typeface="+mn-cs"/>
              </a:rPr>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p:sp>
        <p:nvSpPr>
          <p:cNvPr id="11" name="Pladsholder til tekst 5">
            <a:extLst>
              <a:ext uri="{FF2B5EF4-FFF2-40B4-BE49-F238E27FC236}">
                <a16:creationId xmlns:a16="http://schemas.microsoft.com/office/drawing/2014/main" id="{0F5DA99D-9B4C-462A-93AB-083DC23194B1}"/>
              </a:ext>
            </a:extLst>
          </p:cNvPr>
          <p:cNvSpPr>
            <a:spLocks noGrp="1"/>
          </p:cNvSpPr>
          <p:nvPr>
            <p:ph type="body" idx="1"/>
          </p:nvPr>
        </p:nvSpPr>
        <p:spPr>
          <a:xfrm>
            <a:off x="2230285" y="1284174"/>
            <a:ext cx="8275789" cy="541167"/>
          </a:xfrm>
        </p:spPr>
        <p:txBody>
          <a:bodyPr/>
          <a:lstStyle/>
          <a:p>
            <a:pPr algn="ctr"/>
            <a:r>
              <a:rPr lang="da-DK" sz="1400" dirty="0">
                <a:solidFill>
                  <a:srgbClr val="00A0DC"/>
                </a:solidFill>
              </a:rPr>
              <a:t>Reservationer i form af ledelsesmæssige skøn </a:t>
            </a:r>
            <a:r>
              <a:rPr lang="da-DK" sz="1400">
                <a:solidFill>
                  <a:srgbClr val="00A0DC"/>
                </a:solidFill>
              </a:rPr>
              <a:t>er sænket </a:t>
            </a:r>
            <a:r>
              <a:rPr lang="da-DK" sz="1400" dirty="0">
                <a:solidFill>
                  <a:srgbClr val="00A0DC"/>
                </a:solidFill>
              </a:rPr>
              <a:t>med 7,2 mio. kr. siden ultimo 2022 </a:t>
            </a:r>
            <a:br>
              <a:rPr lang="da-DK" sz="1400" dirty="0">
                <a:solidFill>
                  <a:srgbClr val="00A0DC"/>
                </a:solidFill>
              </a:rPr>
            </a:br>
            <a:r>
              <a:rPr lang="da-DK" sz="1400" dirty="0">
                <a:solidFill>
                  <a:srgbClr val="00A0DC"/>
                </a:solidFill>
              </a:rPr>
              <a:t>og udgør samlet 213,7 mio. kr. pr. 30. september 2023, hvilket svarer til ca. 1,7 % af sparekassens udlån. </a:t>
            </a:r>
            <a:endParaRPr lang="en-GB" sz="1400" dirty="0">
              <a:solidFill>
                <a:srgbClr val="00A0DC"/>
              </a:solidFill>
            </a:endParaRPr>
          </a:p>
        </p:txBody>
      </p:sp>
      <p:graphicFrame>
        <p:nvGraphicFramePr>
          <p:cNvPr id="14" name="Pladsholder til indhold 5">
            <a:extLst>
              <a:ext uri="{FF2B5EF4-FFF2-40B4-BE49-F238E27FC236}">
                <a16:creationId xmlns:a16="http://schemas.microsoft.com/office/drawing/2014/main" id="{8C06E263-6D26-4B6A-B935-25E39A0B893B}"/>
              </a:ext>
            </a:extLst>
          </p:cNvPr>
          <p:cNvGraphicFramePr>
            <a:graphicFrameLocks/>
          </p:cNvGraphicFramePr>
          <p:nvPr>
            <p:extLst>
              <p:ext uri="{D42A27DB-BD31-4B8C-83A1-F6EECF244321}">
                <p14:modId xmlns:p14="http://schemas.microsoft.com/office/powerpoint/2010/main" val="3030178327"/>
              </p:ext>
            </p:extLst>
          </p:nvPr>
        </p:nvGraphicFramePr>
        <p:xfrm>
          <a:off x="608388" y="1944974"/>
          <a:ext cx="10261224" cy="4138164"/>
        </p:xfrm>
        <a:graphic>
          <a:graphicData uri="http://schemas.openxmlformats.org/drawingml/2006/chart">
            <c:chart xmlns:c="http://schemas.openxmlformats.org/drawingml/2006/chart" xmlns:r="http://schemas.openxmlformats.org/officeDocument/2006/relationships" r:id="rId2"/>
          </a:graphicData>
        </a:graphic>
      </p:graphicFrame>
      <p:sp>
        <p:nvSpPr>
          <p:cNvPr id="15" name="Tekstfelt 1">
            <a:extLst>
              <a:ext uri="{FF2B5EF4-FFF2-40B4-BE49-F238E27FC236}">
                <a16:creationId xmlns:a16="http://schemas.microsoft.com/office/drawing/2014/main" id="{5478B7FC-47F5-4576-9F5E-1E8B12850F8F}"/>
              </a:ext>
            </a:extLst>
          </p:cNvPr>
          <p:cNvSpPr txBox="1"/>
          <p:nvPr/>
        </p:nvSpPr>
        <p:spPr>
          <a:xfrm>
            <a:off x="865413" y="1726445"/>
            <a:ext cx="618612" cy="218529"/>
          </a:xfrm>
          <a:prstGeom prst="rect">
            <a:avLst/>
          </a:prstGeom>
        </p:spPr>
        <p:txBody>
          <a:bodyPr vert="horz" wrap="none" lIns="91440" tIns="45720" rIns="91440" bIns="45720" rtlCol="0" anchor="b">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a-DK" sz="1400" b="1" i="0" u="none" strike="noStrike" kern="1200" cap="none" spc="0" normalizeH="0" baseline="0" noProof="0" dirty="0">
                <a:ln>
                  <a:noFill/>
                </a:ln>
                <a:solidFill>
                  <a:srgbClr val="3F224F"/>
                </a:solidFill>
                <a:effectLst/>
                <a:uLnTx/>
                <a:uFillTx/>
                <a:latin typeface="Arial" pitchFamily="34" charset="0"/>
                <a:ea typeface="+mn-ea"/>
                <a:cs typeface="Arial" pitchFamily="34" charset="0"/>
              </a:rPr>
              <a:t>Mio. kr. </a:t>
            </a:r>
            <a:endParaRPr kumimoji="0" lang="da-DK" sz="1200" b="1" i="0" u="none" strike="noStrike" kern="1200" cap="none" spc="0" normalizeH="0" baseline="0" noProof="0" dirty="0">
              <a:ln>
                <a:noFill/>
              </a:ln>
              <a:solidFill>
                <a:srgbClr val="3F224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15883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C9E1D3C-783A-5028-D2C7-898EF2FA641F}"/>
              </a:ext>
            </a:extLst>
          </p:cNvPr>
          <p:cNvSpPr>
            <a:spLocks noGrp="1"/>
          </p:cNvSpPr>
          <p:nvPr>
            <p:ph type="title"/>
          </p:nvPr>
        </p:nvSpPr>
        <p:spPr>
          <a:xfrm>
            <a:off x="540000" y="486251"/>
            <a:ext cx="8520812" cy="519589"/>
          </a:xfrm>
        </p:spPr>
        <p:txBody>
          <a:bodyPr/>
          <a:lstStyle/>
          <a:p>
            <a:r>
              <a:rPr lang="en-GB"/>
              <a:t>Nøgletal</a:t>
            </a:r>
          </a:p>
        </p:txBody>
      </p:sp>
      <p:sp>
        <p:nvSpPr>
          <p:cNvPr id="4" name="Pladsholder til sidefod 3">
            <a:extLst>
              <a:ext uri="{FF2B5EF4-FFF2-40B4-BE49-F238E27FC236}">
                <a16:creationId xmlns:a16="http://schemas.microsoft.com/office/drawing/2014/main" id="{B899E700-A3D0-AD68-D444-CAAE0EBCCF04}"/>
              </a:ext>
            </a:extLst>
          </p:cNvPr>
          <p:cNvSpPr>
            <a:spLocks noGrp="1"/>
          </p:cNvSpPr>
          <p:nvPr>
            <p:ph type="ftr" sz="quarter" idx="11"/>
          </p:nvPr>
        </p:nvSpPr>
        <p:spPr/>
        <p:txBody>
          <a:bodyPr/>
          <a:lstStyle/>
          <a:p>
            <a:r>
              <a:rPr lang="da-DK" dirty="0"/>
              <a:t>Investorpræsentation</a:t>
            </a:r>
          </a:p>
        </p:txBody>
      </p:sp>
      <p:sp>
        <p:nvSpPr>
          <p:cNvPr id="5" name="Pladsholder til slidenummer 4">
            <a:extLst>
              <a:ext uri="{FF2B5EF4-FFF2-40B4-BE49-F238E27FC236}">
                <a16:creationId xmlns:a16="http://schemas.microsoft.com/office/drawing/2014/main" id="{BB55AB9E-EFFA-C4EA-408C-78F870842AA2}"/>
              </a:ext>
            </a:extLst>
          </p:cNvPr>
          <p:cNvSpPr>
            <a:spLocks noGrp="1"/>
          </p:cNvSpPr>
          <p:nvPr>
            <p:ph type="sldNum" sz="quarter" idx="12"/>
          </p:nvPr>
        </p:nvSpPr>
        <p:spPr/>
        <p:txBody>
          <a:bodyPr/>
          <a:lstStyle/>
          <a:p>
            <a:fld id="{80C8D7FC-5453-4551-986F-8508D8A43D6D}" type="slidenum">
              <a:rPr lang="en-GB" smtClean="0"/>
              <a:pPr/>
              <a:t>16</a:t>
            </a:fld>
            <a:endParaRPr lang="en-GB"/>
          </a:p>
        </p:txBody>
      </p:sp>
      <p:graphicFrame>
        <p:nvGraphicFramePr>
          <p:cNvPr id="10" name="Tabel 9">
            <a:extLst>
              <a:ext uri="{FF2B5EF4-FFF2-40B4-BE49-F238E27FC236}">
                <a16:creationId xmlns:a16="http://schemas.microsoft.com/office/drawing/2014/main" id="{0A1BC86E-E20D-6587-C83A-C7C52F7DB547}"/>
              </a:ext>
            </a:extLst>
          </p:cNvPr>
          <p:cNvGraphicFramePr>
            <a:graphicFrameLocks/>
          </p:cNvGraphicFramePr>
          <p:nvPr>
            <p:extLst>
              <p:ext uri="{D42A27DB-BD31-4B8C-83A1-F6EECF244321}">
                <p14:modId xmlns:p14="http://schemas.microsoft.com/office/powerpoint/2010/main" val="2984601568"/>
              </p:ext>
            </p:extLst>
          </p:nvPr>
        </p:nvGraphicFramePr>
        <p:xfrm>
          <a:off x="539998" y="1290000"/>
          <a:ext cx="9937499" cy="4805994"/>
        </p:xfrm>
        <a:graphic>
          <a:graphicData uri="http://schemas.openxmlformats.org/drawingml/2006/table">
            <a:tbl>
              <a:tblPr firstRow="1" bandRow="1">
                <a:tableStyleId>{2D5ABB26-0587-4C30-8999-92F81FD0307C}</a:tableStyleId>
              </a:tblPr>
              <a:tblGrid>
                <a:gridCol w="4098414">
                  <a:extLst>
                    <a:ext uri="{9D8B030D-6E8A-4147-A177-3AD203B41FA5}">
                      <a16:colId xmlns:a16="http://schemas.microsoft.com/office/drawing/2014/main" val="2595762287"/>
                    </a:ext>
                  </a:extLst>
                </a:gridCol>
                <a:gridCol w="1167817">
                  <a:extLst>
                    <a:ext uri="{9D8B030D-6E8A-4147-A177-3AD203B41FA5}">
                      <a16:colId xmlns:a16="http://schemas.microsoft.com/office/drawing/2014/main" val="980481401"/>
                    </a:ext>
                  </a:extLst>
                </a:gridCol>
                <a:gridCol w="1167817">
                  <a:extLst>
                    <a:ext uri="{9D8B030D-6E8A-4147-A177-3AD203B41FA5}">
                      <a16:colId xmlns:a16="http://schemas.microsoft.com/office/drawing/2014/main" val="1646619884"/>
                    </a:ext>
                  </a:extLst>
                </a:gridCol>
                <a:gridCol w="1167817">
                  <a:extLst>
                    <a:ext uri="{9D8B030D-6E8A-4147-A177-3AD203B41FA5}">
                      <a16:colId xmlns:a16="http://schemas.microsoft.com/office/drawing/2014/main" val="2051643479"/>
                    </a:ext>
                  </a:extLst>
                </a:gridCol>
                <a:gridCol w="1167817">
                  <a:extLst>
                    <a:ext uri="{9D8B030D-6E8A-4147-A177-3AD203B41FA5}">
                      <a16:colId xmlns:a16="http://schemas.microsoft.com/office/drawing/2014/main" val="1435992274"/>
                    </a:ext>
                  </a:extLst>
                </a:gridCol>
                <a:gridCol w="1167817">
                  <a:extLst>
                    <a:ext uri="{9D8B030D-6E8A-4147-A177-3AD203B41FA5}">
                      <a16:colId xmlns:a16="http://schemas.microsoft.com/office/drawing/2014/main" val="731707626"/>
                    </a:ext>
                  </a:extLst>
                </a:gridCol>
              </a:tblGrid>
              <a:tr h="350220">
                <a:tc gridSpan="5">
                  <a:txBody>
                    <a:bodyPr/>
                    <a:lstStyle/>
                    <a:p>
                      <a:pPr algn="l"/>
                      <a:r>
                        <a:rPr lang="da-DK" sz="1600" b="1" baseline="0" dirty="0">
                          <a:solidFill>
                            <a:schemeClr val="accent1"/>
                          </a:solidFill>
                          <a:latin typeface="+mj-lt"/>
                        </a:rPr>
                        <a:t>Udlån og garantidebitorer fordelt på brancher</a:t>
                      </a:r>
                      <a:endParaRPr lang="en-GB" sz="1600" b="1" baseline="0" dirty="0">
                        <a:solidFill>
                          <a:schemeClr val="accent1"/>
                        </a:solidFill>
                        <a:latin typeface="+mj-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a:txBody>
                    <a:bodyPr/>
                    <a:lstStyle/>
                    <a:p>
                      <a:pPr algn="l"/>
                      <a:endParaRPr lang="en-GB" sz="1200" b="1" baseline="0">
                        <a:solidFill>
                          <a:schemeClr val="accent1"/>
                        </a:solidFill>
                        <a:latin typeface="+mj-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085188"/>
                  </a:ext>
                </a:extLst>
              </a:tr>
              <a:tr h="444441">
                <a:tc>
                  <a:txBody>
                    <a:bodyPr/>
                    <a:lstStyle/>
                    <a:p>
                      <a:endParaRPr lang="en-GB" sz="1200" b="1" baseline="0" dirty="0">
                        <a:solidFill>
                          <a:schemeClr val="accent4"/>
                        </a:solidFill>
                        <a:latin typeface="+mj-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j-lt"/>
                        </a:rPr>
                        <a:t>30.9.2023</a:t>
                      </a:r>
                    </a:p>
                    <a:p>
                      <a:pPr algn="r"/>
                      <a:r>
                        <a:rPr lang="it-IT" sz="1200" b="1" baseline="0" dirty="0">
                          <a:solidFill>
                            <a:schemeClr val="accent4"/>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j-lt"/>
                        </a:rPr>
                        <a:t>2022</a:t>
                      </a:r>
                    </a:p>
                    <a:p>
                      <a:pPr algn="r"/>
                      <a:r>
                        <a:rPr lang="it-IT" sz="1200" b="1" baseline="0" dirty="0">
                          <a:solidFill>
                            <a:schemeClr val="accent4"/>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j-lt"/>
                        </a:rPr>
                        <a:t>2021</a:t>
                      </a:r>
                    </a:p>
                    <a:p>
                      <a:pPr algn="r"/>
                      <a:r>
                        <a:rPr lang="it-IT" sz="1200" b="1" baseline="0" dirty="0">
                          <a:solidFill>
                            <a:schemeClr val="accent4"/>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a:solidFill>
                            <a:schemeClr val="accent4"/>
                          </a:solidFill>
                          <a:latin typeface="+mj-lt"/>
                        </a:rPr>
                        <a:t>2020</a:t>
                      </a:r>
                    </a:p>
                    <a:p>
                      <a:pPr algn="r"/>
                      <a:r>
                        <a:rPr lang="it-IT" sz="1200" b="1" baseline="0">
                          <a:solidFill>
                            <a:schemeClr val="accent4"/>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j-lt"/>
                        </a:rPr>
                        <a:t>2019</a:t>
                      </a:r>
                    </a:p>
                    <a:p>
                      <a:pPr algn="r"/>
                      <a:r>
                        <a:rPr lang="it-IT" sz="1200" b="1" baseline="0" dirty="0">
                          <a:solidFill>
                            <a:schemeClr val="accent4"/>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267751">
                <a:tc>
                  <a:txBody>
                    <a:bodyPr/>
                    <a:lstStyle/>
                    <a:p>
                      <a:pPr algn="l" fontAlgn="b"/>
                      <a:r>
                        <a:rPr lang="da-DK" sz="1200" b="1" i="0" u="none" strike="noStrike" dirty="0">
                          <a:solidFill>
                            <a:schemeClr val="tx1"/>
                          </a:solidFill>
                          <a:effectLst/>
                          <a:latin typeface="+mj-lt"/>
                        </a:rPr>
                        <a:t>Offentlige myndigheder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tx1"/>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1" i="0" u="none" strike="noStrike" dirty="0">
                          <a:solidFill>
                            <a:schemeClr val="tx1"/>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tx1"/>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tx1"/>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a:solidFill>
                            <a:schemeClr val="tx1"/>
                          </a:solidFill>
                          <a:effectLst/>
                          <a:latin typeface="+mj-lt"/>
                        </a:rPr>
                        <a:t>0,4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320239"/>
                  </a:ext>
                </a:extLst>
              </a:tr>
              <a:tr h="267751">
                <a:tc>
                  <a:txBody>
                    <a:bodyPr/>
                    <a:lstStyle/>
                    <a:p>
                      <a:pPr algn="l" fontAlgn="b"/>
                      <a:r>
                        <a:rPr lang="da-DK" sz="1200" b="1" i="0" u="none" strike="noStrike" dirty="0">
                          <a:solidFill>
                            <a:schemeClr val="tx1"/>
                          </a:solidFill>
                          <a:effectLst/>
                          <a:latin typeface="+mj-lt"/>
                        </a:rPr>
                        <a:t>Erhverv</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dirty="0">
                        <a:solidFill>
                          <a:schemeClr val="accent1"/>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endParaRPr lang="da-DK" sz="1200" b="0" i="0" u="none" strike="noStrike" dirty="0">
                        <a:solidFill>
                          <a:schemeClr val="accent1"/>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a:solidFill>
                          <a:schemeClr val="accent1"/>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dirty="0">
                        <a:solidFill>
                          <a:schemeClr val="accent1"/>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dirty="0">
                        <a:solidFill>
                          <a:schemeClr val="accent1"/>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50606"/>
                  </a:ext>
                </a:extLst>
              </a:tr>
              <a:tr h="267751">
                <a:tc>
                  <a:txBody>
                    <a:bodyPr/>
                    <a:lstStyle/>
                    <a:p>
                      <a:pPr algn="l" fontAlgn="b"/>
                      <a:r>
                        <a:rPr lang="da-DK" sz="1200" b="0" i="0" u="none" strike="noStrike" dirty="0">
                          <a:solidFill>
                            <a:schemeClr val="accent1"/>
                          </a:solidFill>
                          <a:effectLst/>
                          <a:latin typeface="+mj-lt"/>
                        </a:rPr>
                        <a:t>Landbrug, jagt, skovbrug og fiskeri</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10,3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9,7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9,1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8,5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8,2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6276234"/>
                  </a:ext>
                </a:extLst>
              </a:tr>
              <a:tr h="267751">
                <a:tc>
                  <a:txBody>
                    <a:bodyPr/>
                    <a:lstStyle/>
                    <a:p>
                      <a:pPr algn="l" fontAlgn="b"/>
                      <a:r>
                        <a:rPr lang="da-DK" sz="1200" b="0" i="0" u="none" strike="noStrike" dirty="0">
                          <a:solidFill>
                            <a:schemeClr val="accent1"/>
                          </a:solidFill>
                          <a:effectLst/>
                          <a:latin typeface="+mj-lt"/>
                        </a:rPr>
                        <a:t>Industri og råstofudvinding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3,1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3,2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2,4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2,3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2,1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36517"/>
                  </a:ext>
                </a:extLst>
              </a:tr>
              <a:tr h="267751">
                <a:tc>
                  <a:txBody>
                    <a:bodyPr/>
                    <a:lstStyle/>
                    <a:p>
                      <a:pPr algn="l" fontAlgn="b"/>
                      <a:r>
                        <a:rPr lang="da-DK" sz="1200" b="0" i="0" u="none" strike="noStrike" dirty="0">
                          <a:solidFill>
                            <a:schemeClr val="accent1"/>
                          </a:solidFill>
                          <a:effectLst/>
                          <a:latin typeface="+mj-lt"/>
                        </a:rPr>
                        <a:t>Energiforsyning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0,4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0,3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6324887"/>
                  </a:ext>
                </a:extLst>
              </a:tr>
              <a:tr h="267751">
                <a:tc>
                  <a:txBody>
                    <a:bodyPr/>
                    <a:lstStyle/>
                    <a:p>
                      <a:pPr algn="l" fontAlgn="b"/>
                      <a:r>
                        <a:rPr lang="da-DK" sz="1200" b="0" i="0" u="none" strike="noStrike" dirty="0">
                          <a:solidFill>
                            <a:schemeClr val="accent1"/>
                          </a:solidFill>
                          <a:effectLst/>
                          <a:latin typeface="+mj-lt"/>
                        </a:rPr>
                        <a:t>Bygge og anlæg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5,8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5,7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5,9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6,0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5,3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8605552"/>
                  </a:ext>
                </a:extLst>
              </a:tr>
              <a:tr h="267751">
                <a:tc>
                  <a:txBody>
                    <a:bodyPr/>
                    <a:lstStyle/>
                    <a:p>
                      <a:pPr algn="l" fontAlgn="b"/>
                      <a:r>
                        <a:rPr lang="da-DK" sz="1200" b="0" i="0" u="none" strike="noStrike" dirty="0">
                          <a:solidFill>
                            <a:schemeClr val="accent1"/>
                          </a:solidFill>
                          <a:effectLst/>
                          <a:latin typeface="+mj-lt"/>
                        </a:rPr>
                        <a:t>Handel</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7,0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7,0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5,4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4,8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5,8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491958"/>
                  </a:ext>
                </a:extLst>
              </a:tr>
              <a:tr h="267751">
                <a:tc>
                  <a:txBody>
                    <a:bodyPr/>
                    <a:lstStyle/>
                    <a:p>
                      <a:pPr algn="l" fontAlgn="b"/>
                      <a:r>
                        <a:rPr lang="da-DK" sz="1200" b="0" i="0" u="none" strike="noStrike" dirty="0">
                          <a:solidFill>
                            <a:schemeClr val="accent1"/>
                          </a:solidFill>
                          <a:effectLst/>
                          <a:latin typeface="+mj-lt"/>
                        </a:rPr>
                        <a:t>Transport, hoteller og restauranter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2,5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2,3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1,9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1,8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1,9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9859490"/>
                  </a:ext>
                </a:extLst>
              </a:tr>
              <a:tr h="267751">
                <a:tc>
                  <a:txBody>
                    <a:bodyPr/>
                    <a:lstStyle/>
                    <a:p>
                      <a:pPr algn="l" fontAlgn="b"/>
                      <a:r>
                        <a:rPr lang="da-DK" sz="1200" b="0" i="0" u="none" strike="noStrike" dirty="0">
                          <a:solidFill>
                            <a:schemeClr val="accent1"/>
                          </a:solidFill>
                          <a:effectLst/>
                          <a:latin typeface="+mj-lt"/>
                        </a:rPr>
                        <a:t>Information og kommunikation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0,8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0,9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0,7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0,9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0,8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6687583"/>
                  </a:ext>
                </a:extLst>
              </a:tr>
              <a:tr h="267751">
                <a:tc>
                  <a:txBody>
                    <a:bodyPr/>
                    <a:lstStyle/>
                    <a:p>
                      <a:pPr algn="l" fontAlgn="b"/>
                      <a:r>
                        <a:rPr lang="da-DK" sz="1200" b="0" i="0" u="none" strike="noStrike" dirty="0">
                          <a:solidFill>
                            <a:schemeClr val="accent1"/>
                          </a:solidFill>
                          <a:effectLst/>
                          <a:latin typeface="+mj-lt"/>
                        </a:rPr>
                        <a:t>Finansiering og forsikring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5,3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5,1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5,0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4,7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5,3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434217"/>
                  </a:ext>
                </a:extLst>
              </a:tr>
              <a:tr h="267751">
                <a:tc>
                  <a:txBody>
                    <a:bodyPr/>
                    <a:lstStyle/>
                    <a:p>
                      <a:pPr algn="l" fontAlgn="b"/>
                      <a:r>
                        <a:rPr lang="da-DK" sz="1200" b="0" i="0" u="none" strike="noStrike" dirty="0">
                          <a:solidFill>
                            <a:schemeClr val="accent1"/>
                          </a:solidFill>
                          <a:effectLst/>
                          <a:latin typeface="+mj-lt"/>
                        </a:rPr>
                        <a:t>Fast ejendom</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accent1"/>
                          </a:solidFill>
                          <a:effectLst/>
                          <a:latin typeface="+mj-lt"/>
                        </a:rPr>
                        <a:t>9,8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9,0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accent1"/>
                          </a:solidFill>
                          <a:effectLst/>
                          <a:latin typeface="+mj-lt"/>
                        </a:rPr>
                        <a:t>9,4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accent1"/>
                          </a:solidFill>
                          <a:effectLst/>
                          <a:latin typeface="+mj-lt"/>
                        </a:rPr>
                        <a:t>9,3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accent1"/>
                          </a:solidFill>
                          <a:effectLst/>
                          <a:latin typeface="+mj-lt"/>
                        </a:rPr>
                        <a:t>9,9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222632"/>
                  </a:ext>
                </a:extLst>
              </a:tr>
              <a:tr h="266518">
                <a:tc>
                  <a:txBody>
                    <a:bodyPr/>
                    <a:lstStyle/>
                    <a:p>
                      <a:pPr algn="l" fontAlgn="b"/>
                      <a:r>
                        <a:rPr lang="da-DK" sz="1200" b="0" i="0" u="none" strike="noStrike" dirty="0">
                          <a:solidFill>
                            <a:schemeClr val="accent1"/>
                          </a:solidFill>
                          <a:effectLst/>
                          <a:latin typeface="+mj-lt"/>
                        </a:rPr>
                        <a:t>Øvrige erhverv</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8,7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7,5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6,1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6,3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7,0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091084"/>
                  </a:ext>
                </a:extLst>
              </a:tr>
              <a:tr h="266518">
                <a:tc>
                  <a:txBody>
                    <a:bodyPr/>
                    <a:lstStyle/>
                    <a:p>
                      <a:pPr algn="l" fontAlgn="b"/>
                      <a:r>
                        <a:rPr lang="da-DK" sz="1200" b="1" i="0" u="none" strike="noStrike" dirty="0">
                          <a:solidFill>
                            <a:srgbClr val="000000"/>
                          </a:solidFill>
                          <a:effectLst/>
                          <a:latin typeface="+mj-lt"/>
                        </a:rPr>
                        <a:t>I alt erhverv</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53,7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1" i="0" u="none" strike="noStrike" dirty="0">
                          <a:solidFill>
                            <a:srgbClr val="000000"/>
                          </a:solidFill>
                          <a:effectLst/>
                          <a:latin typeface="+mj-lt"/>
                        </a:rPr>
                        <a:t>50,6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46,0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a:solidFill>
                            <a:srgbClr val="000000"/>
                          </a:solidFill>
                          <a:effectLst/>
                          <a:latin typeface="+mj-lt"/>
                        </a:rPr>
                        <a:t>44,8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46,3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140620"/>
                  </a:ext>
                </a:extLst>
              </a:tr>
              <a:tr h="266518">
                <a:tc>
                  <a:txBody>
                    <a:bodyPr/>
                    <a:lstStyle/>
                    <a:p>
                      <a:pPr algn="l" fontAlgn="b"/>
                      <a:r>
                        <a:rPr lang="da-DK" sz="1200" b="1" i="0" u="none" strike="noStrike">
                          <a:solidFill>
                            <a:srgbClr val="000000"/>
                          </a:solidFill>
                          <a:effectLst/>
                          <a:latin typeface="+mj-lt"/>
                        </a:rPr>
                        <a:t>Private</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46,2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1" i="0" u="none" strike="noStrike" dirty="0">
                          <a:solidFill>
                            <a:srgbClr val="000000"/>
                          </a:solidFill>
                          <a:effectLst/>
                          <a:latin typeface="+mj-lt"/>
                        </a:rPr>
                        <a:t>49,3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a:solidFill>
                            <a:srgbClr val="000000"/>
                          </a:solidFill>
                          <a:effectLst/>
                          <a:latin typeface="+mj-lt"/>
                        </a:rPr>
                        <a:t>53,9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a:solidFill>
                            <a:srgbClr val="000000"/>
                          </a:solidFill>
                          <a:effectLst/>
                          <a:latin typeface="+mj-lt"/>
                        </a:rPr>
                        <a:t>55,1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53,3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697074"/>
                  </a:ext>
                </a:extLst>
              </a:tr>
              <a:tr h="266518">
                <a:tc>
                  <a:txBody>
                    <a:bodyPr/>
                    <a:lstStyle/>
                    <a:p>
                      <a:pPr algn="l" fontAlgn="b"/>
                      <a:r>
                        <a:rPr lang="da-DK" sz="1200" b="1" i="0" u="none" strike="noStrike" dirty="0">
                          <a:solidFill>
                            <a:srgbClr val="000000"/>
                          </a:solidFill>
                          <a:effectLst/>
                          <a:latin typeface="+mj-lt"/>
                        </a:rPr>
                        <a:t>I alt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1" i="0" u="none" strike="noStrike" dirty="0">
                          <a:solidFill>
                            <a:srgbClr val="000000"/>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3946135"/>
                  </a:ext>
                </a:extLst>
              </a:tr>
            </a:tbl>
          </a:graphicData>
        </a:graphic>
      </p:graphicFrame>
    </p:spTree>
    <p:extLst>
      <p:ext uri="{BB962C8B-B14F-4D97-AF65-F5344CB8AC3E}">
        <p14:creationId xmlns:p14="http://schemas.microsoft.com/office/powerpoint/2010/main" val="1049925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49EF216-4CF3-C4C9-4493-B3149FB6FBE9}"/>
              </a:ext>
            </a:extLst>
          </p:cNvPr>
          <p:cNvSpPr>
            <a:spLocks noGrp="1"/>
          </p:cNvSpPr>
          <p:nvPr>
            <p:ph type="title"/>
          </p:nvPr>
        </p:nvSpPr>
        <p:spPr/>
        <p:txBody>
          <a:bodyPr/>
          <a:lstStyle/>
          <a:p>
            <a:r>
              <a:rPr lang="da-DK" dirty="0"/>
              <a:t>Mod nye mål: De økonomiske målsætninger </a:t>
            </a:r>
            <a:endParaRPr lang="en-GB" dirty="0"/>
          </a:p>
        </p:txBody>
      </p:sp>
      <p:sp>
        <p:nvSpPr>
          <p:cNvPr id="3" name="Pladsholder til sidefod 2">
            <a:extLst>
              <a:ext uri="{FF2B5EF4-FFF2-40B4-BE49-F238E27FC236}">
                <a16:creationId xmlns:a16="http://schemas.microsoft.com/office/drawing/2014/main" id="{A86C8022-14AB-D332-CCBB-838B67F242F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err="1">
                <a:ln>
                  <a:noFill/>
                </a:ln>
                <a:solidFill>
                  <a:srgbClr val="3F224F"/>
                </a:solidFill>
                <a:effectLst/>
                <a:uLnTx/>
                <a:uFillTx/>
                <a:latin typeface="Arial"/>
                <a:ea typeface="+mn-ea"/>
                <a:cs typeface="+mn-cs"/>
              </a:rPr>
              <a:t>Investorpræsentation</a:t>
            </a:r>
            <a:endParaRPr kumimoji="0" lang="en-GB" sz="800" b="0" i="0" u="none" strike="noStrike" kern="1200" cap="none" spc="0" normalizeH="0" baseline="0" noProof="0" dirty="0">
              <a:ln>
                <a:noFill/>
              </a:ln>
              <a:solidFill>
                <a:srgbClr val="3F224F"/>
              </a:solidFill>
              <a:effectLst/>
              <a:uLnTx/>
              <a:uFillTx/>
              <a:latin typeface="Arial"/>
              <a:ea typeface="+mn-ea"/>
              <a:cs typeface="+mn-cs"/>
            </a:endParaRPr>
          </a:p>
        </p:txBody>
      </p:sp>
      <p:sp>
        <p:nvSpPr>
          <p:cNvPr id="23" name="Pladsholder til slidenummer 22">
            <a:extLst>
              <a:ext uri="{FF2B5EF4-FFF2-40B4-BE49-F238E27FC236}">
                <a16:creationId xmlns:a16="http://schemas.microsoft.com/office/drawing/2014/main" id="{7ECCD410-20FC-433B-9FA3-628EDC0266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p:sp>
        <p:nvSpPr>
          <p:cNvPr id="2" name="Pladsholder til tekst 1">
            <a:extLst>
              <a:ext uri="{FF2B5EF4-FFF2-40B4-BE49-F238E27FC236}">
                <a16:creationId xmlns:a16="http://schemas.microsoft.com/office/drawing/2014/main" id="{D4B92939-0B93-6B6F-C1F9-43DC9F2ADF5C}"/>
              </a:ext>
            </a:extLst>
          </p:cNvPr>
          <p:cNvSpPr>
            <a:spLocks noGrp="1"/>
          </p:cNvSpPr>
          <p:nvPr>
            <p:ph type="body" idx="4294967295"/>
          </p:nvPr>
        </p:nvSpPr>
        <p:spPr>
          <a:xfrm>
            <a:off x="538162" y="1164541"/>
            <a:ext cx="10061413" cy="541167"/>
          </a:xfrm>
        </p:spPr>
        <p:txBody>
          <a:bodyPr/>
          <a:lstStyle/>
          <a:p>
            <a:pPr marL="0" indent="0">
              <a:buNone/>
            </a:pPr>
            <a:r>
              <a:rPr lang="da-DK" sz="1200" dirty="0"/>
              <a:t>De otte strategiske spor i ”Mod nye mål” skal sammen styrke sparekassens konkurrencekraft og sikre en øget effektivitet. Det skal bl.a. styrke vores indtjeningskraft og sænke den samlede omkostningsprocent. Vi har sat fem ambitiøse økonomiske mål frem mod udgangen af 2025, som vi skal nå:</a:t>
            </a:r>
            <a:endParaRPr lang="en-GB" sz="1200" dirty="0"/>
          </a:p>
        </p:txBody>
      </p:sp>
      <p:sp>
        <p:nvSpPr>
          <p:cNvPr id="12" name="Pladsholder til tekst 1">
            <a:extLst>
              <a:ext uri="{FF2B5EF4-FFF2-40B4-BE49-F238E27FC236}">
                <a16:creationId xmlns:a16="http://schemas.microsoft.com/office/drawing/2014/main" id="{9727AEA3-DA55-42EB-A437-9849CE623831}"/>
              </a:ext>
            </a:extLst>
          </p:cNvPr>
          <p:cNvSpPr txBox="1">
            <a:spLocks/>
          </p:cNvSpPr>
          <p:nvPr/>
        </p:nvSpPr>
        <p:spPr>
          <a:xfrm>
            <a:off x="538162" y="1924596"/>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1000" b="1" i="0" u="none" strike="noStrike" kern="1200" cap="none" spc="0" normalizeH="0" baseline="0" noProof="0" dirty="0">
                <a:ln>
                  <a:noFill/>
                </a:ln>
                <a:solidFill>
                  <a:srgbClr val="3F224F"/>
                </a:solidFill>
                <a:effectLst/>
                <a:uLnTx/>
                <a:uFillTx/>
                <a:latin typeface="Arial"/>
                <a:ea typeface="+mn-ea"/>
                <a:cs typeface="+mn-cs"/>
              </a:rPr>
              <a:t>Øget effektivitet </a:t>
            </a:r>
            <a:br>
              <a:rPr kumimoji="0" lang="da-DK" sz="1000" b="0" i="0" u="none" strike="noStrike" kern="1200" cap="none" spc="0" normalizeH="0" baseline="0" noProof="0" dirty="0">
                <a:ln>
                  <a:noFill/>
                </a:ln>
                <a:solidFill>
                  <a:srgbClr val="3F224F"/>
                </a:solidFill>
                <a:effectLst/>
                <a:uLnTx/>
                <a:uFillTx/>
                <a:latin typeface="Arial"/>
                <a:ea typeface="+mn-ea"/>
                <a:cs typeface="+mn-cs"/>
              </a:rPr>
            </a:br>
            <a:r>
              <a:rPr kumimoji="0" lang="da-DK" sz="1000" b="0" i="0" u="none" strike="noStrike" kern="1200" cap="none" spc="0" normalizeH="0" baseline="0" noProof="0" dirty="0">
                <a:ln>
                  <a:noFill/>
                </a:ln>
                <a:solidFill>
                  <a:srgbClr val="3F224F"/>
                </a:solidFill>
                <a:effectLst/>
                <a:uLnTx/>
                <a:uFillTx/>
                <a:latin typeface="Arial"/>
                <a:ea typeface="+mn-ea"/>
                <a:cs typeface="+mn-cs"/>
              </a:rPr>
              <a:t>Vores omkostningsprocent skal nedbringes og senest fra regnskabs-</a:t>
            </a:r>
            <a:br>
              <a:rPr kumimoji="0" lang="da-DK" sz="1000" b="0" i="0" u="none" strike="noStrike" kern="1200" cap="none" spc="0" normalizeH="0" baseline="0" noProof="0" dirty="0">
                <a:ln>
                  <a:noFill/>
                </a:ln>
                <a:solidFill>
                  <a:srgbClr val="3F224F"/>
                </a:solidFill>
                <a:effectLst/>
                <a:uLnTx/>
                <a:uFillTx/>
                <a:latin typeface="Arial"/>
                <a:ea typeface="+mn-ea"/>
                <a:cs typeface="+mn-cs"/>
              </a:rPr>
            </a:br>
            <a:r>
              <a:rPr kumimoji="0" lang="da-DK" sz="1000" b="0" i="0" u="none" strike="noStrike" kern="1200" cap="none" spc="0" normalizeH="0" baseline="0" noProof="0" dirty="0">
                <a:ln>
                  <a:noFill/>
                </a:ln>
                <a:solidFill>
                  <a:srgbClr val="3F224F"/>
                </a:solidFill>
                <a:effectLst/>
                <a:uLnTx/>
                <a:uFillTx/>
                <a:latin typeface="Arial"/>
                <a:ea typeface="+mn-ea"/>
                <a:cs typeface="+mn-cs"/>
              </a:rPr>
              <a:t>året 2026 være under 50 %. I 2021 var omkostningsprocenten 63,1 %. Vi skal eliminere 90.000 arbejdstimer via optimeringer mv.</a:t>
            </a:r>
            <a:endParaRPr kumimoji="0" lang="en-GB" sz="1000" b="1" i="0" u="none" strike="noStrike" kern="1200" cap="none" spc="0" normalizeH="0" baseline="0" noProof="0" dirty="0">
              <a:ln>
                <a:noFill/>
              </a:ln>
              <a:solidFill>
                <a:srgbClr val="3F224F"/>
              </a:solidFill>
              <a:effectLst/>
              <a:uLnTx/>
              <a:uFillTx/>
              <a:latin typeface="Arial"/>
              <a:ea typeface="+mn-ea"/>
              <a:cs typeface="+mn-cs"/>
            </a:endParaRPr>
          </a:p>
        </p:txBody>
      </p:sp>
      <p:cxnSp>
        <p:nvCxnSpPr>
          <p:cNvPr id="13" name="Lige forbindelse 12">
            <a:extLst>
              <a:ext uri="{FF2B5EF4-FFF2-40B4-BE49-F238E27FC236}">
                <a16:creationId xmlns:a16="http://schemas.microsoft.com/office/drawing/2014/main" id="{3ECCA30F-35F9-4872-B532-DD0C865A9762}"/>
              </a:ext>
            </a:extLst>
          </p:cNvPr>
          <p:cNvCxnSpPr>
            <a:cxnSpLocks/>
          </p:cNvCxnSpPr>
          <p:nvPr/>
        </p:nvCxnSpPr>
        <p:spPr>
          <a:xfrm>
            <a:off x="538162" y="3453399"/>
            <a:ext cx="11196388" cy="0"/>
          </a:xfrm>
          <a:prstGeom prst="line">
            <a:avLst/>
          </a:prstGeom>
          <a:noFill/>
          <a:ln w="12700" cap="flat" cmpd="sng" algn="ctr">
            <a:solidFill>
              <a:srgbClr val="43234B"/>
            </a:solidFill>
            <a:prstDash val="sysDot"/>
            <a:miter lim="800000"/>
          </a:ln>
          <a:effectLst/>
        </p:spPr>
      </p:cxnSp>
      <p:cxnSp>
        <p:nvCxnSpPr>
          <p:cNvPr id="14" name="Lige forbindelse 13">
            <a:extLst>
              <a:ext uri="{FF2B5EF4-FFF2-40B4-BE49-F238E27FC236}">
                <a16:creationId xmlns:a16="http://schemas.microsoft.com/office/drawing/2014/main" id="{A1C9E3FB-74EE-4874-BE71-284EAA6D0FB4}"/>
              </a:ext>
            </a:extLst>
          </p:cNvPr>
          <p:cNvCxnSpPr>
            <a:cxnSpLocks/>
          </p:cNvCxnSpPr>
          <p:nvPr/>
        </p:nvCxnSpPr>
        <p:spPr>
          <a:xfrm>
            <a:off x="6096000" y="1924596"/>
            <a:ext cx="0" cy="4268337"/>
          </a:xfrm>
          <a:prstGeom prst="line">
            <a:avLst/>
          </a:prstGeom>
          <a:noFill/>
          <a:ln w="12700" cap="flat" cmpd="sng" algn="ctr">
            <a:solidFill>
              <a:srgbClr val="43234B"/>
            </a:solidFill>
            <a:prstDash val="sysDot"/>
            <a:miter lim="800000"/>
          </a:ln>
          <a:effectLst/>
        </p:spPr>
      </p:cxnSp>
      <p:sp>
        <p:nvSpPr>
          <p:cNvPr id="15" name="Pladsholder til tekst 1">
            <a:extLst>
              <a:ext uri="{FF2B5EF4-FFF2-40B4-BE49-F238E27FC236}">
                <a16:creationId xmlns:a16="http://schemas.microsoft.com/office/drawing/2014/main" id="{3F111E06-A643-42AA-B6DD-A2ACFD37114F}"/>
              </a:ext>
            </a:extLst>
          </p:cNvPr>
          <p:cNvSpPr txBox="1">
            <a:spLocks/>
          </p:cNvSpPr>
          <p:nvPr/>
        </p:nvSpPr>
        <p:spPr>
          <a:xfrm>
            <a:off x="538162" y="3751983"/>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1000" b="1" i="0" u="none" strike="noStrike" kern="1200" cap="none" spc="0" normalizeH="0" baseline="0" noProof="0" dirty="0">
                <a:ln>
                  <a:noFill/>
                </a:ln>
                <a:solidFill>
                  <a:srgbClr val="3F224F"/>
                </a:solidFill>
                <a:effectLst/>
                <a:uLnTx/>
                <a:uFillTx/>
                <a:latin typeface="Arial"/>
                <a:ea typeface="+mn-ea"/>
                <a:cs typeface="+mn-cs"/>
              </a:rPr>
              <a:t>Solid rentabilitet </a:t>
            </a:r>
            <a:br>
              <a:rPr kumimoji="0" lang="da-DK" sz="1000" b="0" i="0" u="none" strike="noStrike" kern="1200" cap="none" spc="0" normalizeH="0" baseline="0" noProof="0" dirty="0">
                <a:ln>
                  <a:noFill/>
                </a:ln>
                <a:solidFill>
                  <a:srgbClr val="3F224F"/>
                </a:solidFill>
                <a:effectLst/>
                <a:uLnTx/>
                <a:uFillTx/>
                <a:latin typeface="Arial"/>
                <a:ea typeface="+mn-ea"/>
                <a:cs typeface="+mn-cs"/>
              </a:rPr>
            </a:br>
            <a:r>
              <a:rPr kumimoji="0" lang="da-DK" sz="1000" b="0" i="0" u="none" strike="noStrike" kern="1200" cap="none" spc="0" normalizeH="0" baseline="0" noProof="0" dirty="0">
                <a:ln>
                  <a:noFill/>
                </a:ln>
                <a:solidFill>
                  <a:srgbClr val="3F224F"/>
                </a:solidFill>
                <a:effectLst/>
                <a:uLnTx/>
                <a:uFillTx/>
                <a:latin typeface="Arial"/>
                <a:ea typeface="+mn-ea"/>
                <a:cs typeface="+mn-cs"/>
              </a:rPr>
              <a:t>Vores egenkapitalforrentning skal til og med afslutningen af regnskabsåret 2025 i gennemsnit ligge over 10 % p.a. efter skat.</a:t>
            </a:r>
            <a:endParaRPr kumimoji="0" lang="en-GB" sz="1000" b="1" i="0" u="none" strike="noStrike" kern="1200" cap="none" spc="0" normalizeH="0" baseline="0" noProof="0" dirty="0">
              <a:ln>
                <a:noFill/>
              </a:ln>
              <a:solidFill>
                <a:srgbClr val="3F224F"/>
              </a:solidFill>
              <a:effectLst/>
              <a:uLnTx/>
              <a:uFillTx/>
              <a:latin typeface="Arial"/>
              <a:ea typeface="+mn-ea"/>
              <a:cs typeface="+mn-cs"/>
            </a:endParaRPr>
          </a:p>
        </p:txBody>
      </p:sp>
      <p:sp>
        <p:nvSpPr>
          <p:cNvPr id="16" name="Pladsholder til tekst 1">
            <a:extLst>
              <a:ext uri="{FF2B5EF4-FFF2-40B4-BE49-F238E27FC236}">
                <a16:creationId xmlns:a16="http://schemas.microsoft.com/office/drawing/2014/main" id="{F7C4EF5C-5E83-4045-AA79-05980C2E7046}"/>
              </a:ext>
            </a:extLst>
          </p:cNvPr>
          <p:cNvSpPr txBox="1">
            <a:spLocks/>
          </p:cNvSpPr>
          <p:nvPr/>
        </p:nvSpPr>
        <p:spPr>
          <a:xfrm>
            <a:off x="538162" y="5494527"/>
            <a:ext cx="3138097"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1000" b="1" i="0" u="none" strike="noStrike" kern="1200" cap="none" spc="0" normalizeH="0" baseline="0" noProof="0" dirty="0">
                <a:ln>
                  <a:noFill/>
                </a:ln>
                <a:solidFill>
                  <a:srgbClr val="3F224F"/>
                </a:solidFill>
                <a:effectLst/>
                <a:uLnTx/>
                <a:uFillTx/>
                <a:latin typeface="Arial"/>
                <a:ea typeface="+mn-ea"/>
                <a:cs typeface="+mn-cs"/>
              </a:rPr>
              <a:t>Attraktivt udbytte </a:t>
            </a:r>
            <a:br>
              <a:rPr kumimoji="0" lang="da-DK" sz="1000" b="0" i="0" u="none" strike="noStrike" kern="1200" cap="none" spc="0" normalizeH="0" baseline="0" noProof="0" dirty="0">
                <a:ln>
                  <a:noFill/>
                </a:ln>
                <a:solidFill>
                  <a:srgbClr val="3F224F"/>
                </a:solidFill>
                <a:effectLst/>
                <a:uLnTx/>
                <a:uFillTx/>
                <a:latin typeface="Arial"/>
                <a:ea typeface="+mn-ea"/>
                <a:cs typeface="+mn-cs"/>
              </a:rPr>
            </a:br>
            <a:r>
              <a:rPr kumimoji="0" lang="da-DK" sz="1000" b="0" i="0" u="none" strike="noStrike" kern="1200" cap="none" spc="0" normalizeH="0" baseline="0" noProof="0" dirty="0">
                <a:ln>
                  <a:noFill/>
                </a:ln>
                <a:solidFill>
                  <a:srgbClr val="3F224F"/>
                </a:solidFill>
                <a:effectLst/>
                <a:uLnTx/>
                <a:uFillTx/>
                <a:latin typeface="Arial"/>
                <a:ea typeface="+mn-ea"/>
                <a:cs typeface="+mn-cs"/>
              </a:rPr>
              <a:t>Vores aktionærers kontante udbytte skal udgøre mindst 25 % af sparekassens overskud. Herudover er målet at øge den samlede udlodning via aktietilbagekøb.</a:t>
            </a:r>
            <a:endParaRPr kumimoji="0" lang="en-GB" sz="1000" b="1" i="0" u="none" strike="noStrike" kern="1200" cap="none" spc="0" normalizeH="0" baseline="0" noProof="0" dirty="0">
              <a:ln>
                <a:noFill/>
              </a:ln>
              <a:solidFill>
                <a:srgbClr val="3F224F"/>
              </a:solidFill>
              <a:effectLst/>
              <a:uLnTx/>
              <a:uFillTx/>
              <a:latin typeface="Arial"/>
              <a:ea typeface="+mn-ea"/>
              <a:cs typeface="+mn-cs"/>
            </a:endParaRPr>
          </a:p>
        </p:txBody>
      </p:sp>
      <p:sp>
        <p:nvSpPr>
          <p:cNvPr id="17" name="Pladsholder til tekst 1">
            <a:extLst>
              <a:ext uri="{FF2B5EF4-FFF2-40B4-BE49-F238E27FC236}">
                <a16:creationId xmlns:a16="http://schemas.microsoft.com/office/drawing/2014/main" id="{50D03D9C-A6B7-4407-A673-AEF864F4E59E}"/>
              </a:ext>
            </a:extLst>
          </p:cNvPr>
          <p:cNvSpPr txBox="1">
            <a:spLocks/>
          </p:cNvSpPr>
          <p:nvPr/>
        </p:nvSpPr>
        <p:spPr>
          <a:xfrm>
            <a:off x="6540856" y="1924596"/>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1000" b="1" i="0" u="none" strike="noStrike" kern="1200" cap="none" spc="0" normalizeH="0" baseline="0" noProof="0" dirty="0">
                <a:ln>
                  <a:noFill/>
                </a:ln>
                <a:solidFill>
                  <a:srgbClr val="3F224F"/>
                </a:solidFill>
                <a:effectLst/>
                <a:uLnTx/>
                <a:uFillTx/>
                <a:latin typeface="Arial"/>
                <a:ea typeface="+mn-ea"/>
                <a:cs typeface="+mn-cs"/>
              </a:rPr>
              <a:t>Solidt fundament </a:t>
            </a:r>
            <a:br>
              <a:rPr kumimoji="0" lang="da-DK" sz="1000" b="0" i="0" u="none" strike="noStrike" kern="1200" cap="none" spc="0" normalizeH="0" baseline="0" noProof="0" dirty="0">
                <a:ln>
                  <a:noFill/>
                </a:ln>
                <a:solidFill>
                  <a:srgbClr val="3F224F"/>
                </a:solidFill>
                <a:effectLst/>
                <a:uLnTx/>
                <a:uFillTx/>
                <a:latin typeface="Arial"/>
                <a:ea typeface="+mn-ea"/>
                <a:cs typeface="+mn-cs"/>
              </a:rPr>
            </a:br>
            <a:r>
              <a:rPr kumimoji="0" lang="da-DK" sz="1000" b="0" i="0" u="none" strike="noStrike" kern="1200" cap="none" spc="0" normalizeH="0" baseline="0" noProof="0" dirty="0">
                <a:ln>
                  <a:noFill/>
                </a:ln>
                <a:solidFill>
                  <a:srgbClr val="3F224F"/>
                </a:solidFill>
                <a:effectLst/>
                <a:uLnTx/>
                <a:uFillTx/>
                <a:latin typeface="Arial"/>
                <a:ea typeface="+mn-ea"/>
                <a:cs typeface="+mn-cs"/>
              </a:rPr>
              <a:t>Vores kapitalprocent skal minimum være 20 %.</a:t>
            </a:r>
            <a:endParaRPr kumimoji="0" lang="en-GB" sz="1000" b="1" i="0" u="none" strike="noStrike" kern="1200" cap="none" spc="0" normalizeH="0" baseline="0" noProof="0" dirty="0">
              <a:ln>
                <a:noFill/>
              </a:ln>
              <a:solidFill>
                <a:srgbClr val="3F224F"/>
              </a:solidFill>
              <a:effectLst/>
              <a:uLnTx/>
              <a:uFillTx/>
              <a:latin typeface="Arial"/>
              <a:ea typeface="+mn-ea"/>
              <a:cs typeface="+mn-cs"/>
            </a:endParaRPr>
          </a:p>
        </p:txBody>
      </p:sp>
      <p:sp>
        <p:nvSpPr>
          <p:cNvPr id="18" name="Pladsholder til tekst 1">
            <a:extLst>
              <a:ext uri="{FF2B5EF4-FFF2-40B4-BE49-F238E27FC236}">
                <a16:creationId xmlns:a16="http://schemas.microsoft.com/office/drawing/2014/main" id="{B17F6BEC-D82A-4F9A-96BA-7433E12004E0}"/>
              </a:ext>
            </a:extLst>
          </p:cNvPr>
          <p:cNvSpPr txBox="1">
            <a:spLocks/>
          </p:cNvSpPr>
          <p:nvPr/>
        </p:nvSpPr>
        <p:spPr>
          <a:xfrm>
            <a:off x="6540856" y="3751983"/>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1000" b="1" i="0" u="none" strike="noStrike" kern="1200" cap="none" spc="0" normalizeH="0" baseline="0" noProof="0" dirty="0">
                <a:ln>
                  <a:noFill/>
                </a:ln>
                <a:solidFill>
                  <a:srgbClr val="3F224F"/>
                </a:solidFill>
                <a:effectLst/>
                <a:uLnTx/>
                <a:uFillTx/>
                <a:latin typeface="Arial"/>
                <a:ea typeface="+mn-ea"/>
                <a:cs typeface="+mn-cs"/>
              </a:rPr>
              <a:t>Solid og kontrolleret vækst </a:t>
            </a:r>
            <a:br>
              <a:rPr kumimoji="0" lang="da-DK" sz="1000" b="0" i="0" u="none" strike="noStrike" kern="1200" cap="none" spc="0" normalizeH="0" baseline="0" noProof="0" dirty="0">
                <a:ln>
                  <a:noFill/>
                </a:ln>
                <a:solidFill>
                  <a:srgbClr val="3F224F"/>
                </a:solidFill>
                <a:effectLst/>
                <a:uLnTx/>
                <a:uFillTx/>
                <a:latin typeface="Arial"/>
                <a:ea typeface="+mn-ea"/>
                <a:cs typeface="+mn-cs"/>
              </a:rPr>
            </a:br>
            <a:r>
              <a:rPr kumimoji="0" lang="da-DK" sz="1000" b="0" i="0" u="none" strike="noStrike" kern="1200" cap="none" spc="0" normalizeH="0" baseline="0" noProof="0" dirty="0">
                <a:ln>
                  <a:noFill/>
                </a:ln>
                <a:solidFill>
                  <a:srgbClr val="3F224F"/>
                </a:solidFill>
                <a:effectLst/>
                <a:uLnTx/>
                <a:uFillTx/>
                <a:latin typeface="Arial"/>
                <a:ea typeface="+mn-ea"/>
                <a:cs typeface="+mn-cs"/>
              </a:rPr>
              <a:t>Vi skal øge vores samlede forretningsomfang med 4-8 % årligt. </a:t>
            </a:r>
            <a:endParaRPr kumimoji="0" lang="en-GB" sz="1000" b="1" i="0" u="none" strike="noStrike" kern="1200" cap="none" spc="0" normalizeH="0" baseline="0" noProof="0" dirty="0">
              <a:ln>
                <a:noFill/>
              </a:ln>
              <a:solidFill>
                <a:srgbClr val="3F224F"/>
              </a:solidFill>
              <a:effectLst/>
              <a:uLnTx/>
              <a:uFillTx/>
              <a:latin typeface="Arial"/>
              <a:ea typeface="+mn-ea"/>
              <a:cs typeface="+mn-cs"/>
            </a:endParaRPr>
          </a:p>
        </p:txBody>
      </p:sp>
      <p:graphicFrame>
        <p:nvGraphicFramePr>
          <p:cNvPr id="19" name="Diagram 18">
            <a:extLst>
              <a:ext uri="{FF2B5EF4-FFF2-40B4-BE49-F238E27FC236}">
                <a16:creationId xmlns:a16="http://schemas.microsoft.com/office/drawing/2014/main" id="{29AFFB9D-1B6E-47BD-9358-04C8E3E439E8}"/>
              </a:ext>
            </a:extLst>
          </p:cNvPr>
          <p:cNvGraphicFramePr/>
          <p:nvPr>
            <p:extLst>
              <p:ext uri="{D42A27DB-BD31-4B8C-83A1-F6EECF244321}">
                <p14:modId xmlns:p14="http://schemas.microsoft.com/office/powerpoint/2010/main" val="4181524402"/>
              </p:ext>
            </p:extLst>
          </p:nvPr>
        </p:nvGraphicFramePr>
        <p:xfrm>
          <a:off x="3023118" y="1924596"/>
          <a:ext cx="2705878" cy="1443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iagram 20">
            <a:extLst>
              <a:ext uri="{FF2B5EF4-FFF2-40B4-BE49-F238E27FC236}">
                <a16:creationId xmlns:a16="http://schemas.microsoft.com/office/drawing/2014/main" id="{32AB4B4C-82BA-4349-8792-E4555E7B9E7E}"/>
              </a:ext>
            </a:extLst>
          </p:cNvPr>
          <p:cNvGraphicFramePr/>
          <p:nvPr>
            <p:extLst>
              <p:ext uri="{D42A27DB-BD31-4B8C-83A1-F6EECF244321}">
                <p14:modId xmlns:p14="http://schemas.microsoft.com/office/powerpoint/2010/main" val="2442392920"/>
              </p:ext>
            </p:extLst>
          </p:nvPr>
        </p:nvGraphicFramePr>
        <p:xfrm>
          <a:off x="3023118" y="3719066"/>
          <a:ext cx="2705878" cy="14439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Diagram 21">
            <a:extLst>
              <a:ext uri="{FF2B5EF4-FFF2-40B4-BE49-F238E27FC236}">
                <a16:creationId xmlns:a16="http://schemas.microsoft.com/office/drawing/2014/main" id="{D8770BE0-BFC9-4D77-BF2B-6C21B6185A6E}"/>
              </a:ext>
            </a:extLst>
          </p:cNvPr>
          <p:cNvGraphicFramePr/>
          <p:nvPr>
            <p:extLst>
              <p:ext uri="{D42A27DB-BD31-4B8C-83A1-F6EECF244321}">
                <p14:modId xmlns:p14="http://schemas.microsoft.com/office/powerpoint/2010/main" val="1652285466"/>
              </p:ext>
            </p:extLst>
          </p:nvPr>
        </p:nvGraphicFramePr>
        <p:xfrm>
          <a:off x="8657418" y="1967028"/>
          <a:ext cx="2705878" cy="14439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Diagram 23">
            <a:extLst>
              <a:ext uri="{FF2B5EF4-FFF2-40B4-BE49-F238E27FC236}">
                <a16:creationId xmlns:a16="http://schemas.microsoft.com/office/drawing/2014/main" id="{4080E552-343E-471C-A7D8-A31B01A3B6A6}"/>
              </a:ext>
            </a:extLst>
          </p:cNvPr>
          <p:cNvGraphicFramePr/>
          <p:nvPr>
            <p:extLst>
              <p:ext uri="{D42A27DB-BD31-4B8C-83A1-F6EECF244321}">
                <p14:modId xmlns:p14="http://schemas.microsoft.com/office/powerpoint/2010/main" val="3033461237"/>
              </p:ext>
            </p:extLst>
          </p:nvPr>
        </p:nvGraphicFramePr>
        <p:xfrm>
          <a:off x="8704504" y="3719066"/>
          <a:ext cx="2705878" cy="1863129"/>
        </p:xfrm>
        <a:graphic>
          <a:graphicData uri="http://schemas.openxmlformats.org/drawingml/2006/chart">
            <c:chart xmlns:c="http://schemas.openxmlformats.org/drawingml/2006/chart" xmlns:r="http://schemas.openxmlformats.org/officeDocument/2006/relationships" r:id="rId6"/>
          </a:graphicData>
        </a:graphic>
      </p:graphicFrame>
      <p:cxnSp>
        <p:nvCxnSpPr>
          <p:cNvPr id="29" name="Lige forbindelse 28">
            <a:extLst>
              <a:ext uri="{FF2B5EF4-FFF2-40B4-BE49-F238E27FC236}">
                <a16:creationId xmlns:a16="http://schemas.microsoft.com/office/drawing/2014/main" id="{1E37C226-7BC1-4A26-A53E-7B40145B063C}"/>
              </a:ext>
            </a:extLst>
          </p:cNvPr>
          <p:cNvCxnSpPr>
            <a:cxnSpLocks/>
          </p:cNvCxnSpPr>
          <p:nvPr/>
        </p:nvCxnSpPr>
        <p:spPr>
          <a:xfrm>
            <a:off x="497806" y="5275639"/>
            <a:ext cx="11196388" cy="0"/>
          </a:xfrm>
          <a:prstGeom prst="line">
            <a:avLst/>
          </a:prstGeom>
          <a:noFill/>
          <a:ln w="12700" cap="flat" cmpd="sng" algn="ctr">
            <a:solidFill>
              <a:srgbClr val="43234B"/>
            </a:solidFill>
            <a:prstDash val="sysDot"/>
            <a:miter lim="800000"/>
          </a:ln>
          <a:effectLst/>
        </p:spPr>
      </p:cxnSp>
      <p:sp>
        <p:nvSpPr>
          <p:cNvPr id="30" name="Pladsholder til tekst 1">
            <a:extLst>
              <a:ext uri="{FF2B5EF4-FFF2-40B4-BE49-F238E27FC236}">
                <a16:creationId xmlns:a16="http://schemas.microsoft.com/office/drawing/2014/main" id="{1663B936-272B-45FE-A8BD-F7AF5A49726F}"/>
              </a:ext>
            </a:extLst>
          </p:cNvPr>
          <p:cNvSpPr txBox="1">
            <a:spLocks/>
          </p:cNvSpPr>
          <p:nvPr/>
        </p:nvSpPr>
        <p:spPr>
          <a:xfrm>
            <a:off x="3090081" y="1771910"/>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50" b="1" i="0" u="none" strike="noStrike" kern="1200" cap="none" spc="0" normalizeH="0" baseline="0" noProof="0" dirty="0">
                <a:ln>
                  <a:noFill/>
                </a:ln>
                <a:solidFill>
                  <a:srgbClr val="3F224F"/>
                </a:solidFill>
                <a:effectLst/>
                <a:uLnTx/>
                <a:uFillTx/>
                <a:latin typeface="Arial"/>
                <a:ea typeface="+mn-ea"/>
                <a:cs typeface="+mn-cs"/>
              </a:rPr>
              <a:t>Status pr. ultimo 3. kvartal 2023</a:t>
            </a:r>
            <a:endParaRPr kumimoji="0" lang="en-GB" sz="950" b="1" i="0" u="none" strike="noStrike" kern="1200" cap="none" spc="0" normalizeH="0" baseline="0" noProof="0" dirty="0">
              <a:ln>
                <a:noFill/>
              </a:ln>
              <a:solidFill>
                <a:srgbClr val="3F224F"/>
              </a:solidFill>
              <a:effectLst/>
              <a:uLnTx/>
              <a:uFillTx/>
              <a:latin typeface="Arial"/>
              <a:ea typeface="+mn-ea"/>
              <a:cs typeface="+mn-cs"/>
            </a:endParaRPr>
          </a:p>
        </p:txBody>
      </p:sp>
      <p:sp>
        <p:nvSpPr>
          <p:cNvPr id="31" name="Pladsholder til tekst 1">
            <a:extLst>
              <a:ext uri="{FF2B5EF4-FFF2-40B4-BE49-F238E27FC236}">
                <a16:creationId xmlns:a16="http://schemas.microsoft.com/office/drawing/2014/main" id="{327B05FC-5461-4C04-A789-74C2EB690789}"/>
              </a:ext>
            </a:extLst>
          </p:cNvPr>
          <p:cNvSpPr txBox="1">
            <a:spLocks/>
          </p:cNvSpPr>
          <p:nvPr/>
        </p:nvSpPr>
        <p:spPr>
          <a:xfrm>
            <a:off x="3090081" y="3544258"/>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50" b="1" i="0" u="none" strike="noStrike" kern="1200" cap="none" spc="0" normalizeH="0" baseline="0" noProof="0" dirty="0">
                <a:ln>
                  <a:noFill/>
                </a:ln>
                <a:solidFill>
                  <a:srgbClr val="3F224F"/>
                </a:solidFill>
                <a:effectLst/>
                <a:uLnTx/>
                <a:uFillTx/>
                <a:latin typeface="Arial"/>
                <a:ea typeface="+mn-ea"/>
                <a:cs typeface="+mn-cs"/>
              </a:rPr>
              <a:t>Status pr. ultimo 3. kvartal 2023</a:t>
            </a:r>
            <a:endParaRPr kumimoji="0" lang="en-GB" sz="950" b="1" i="0" u="none" strike="noStrike" kern="1200" cap="none" spc="0" normalizeH="0" baseline="0" noProof="0" dirty="0">
              <a:ln>
                <a:noFill/>
              </a:ln>
              <a:solidFill>
                <a:srgbClr val="3F224F"/>
              </a:solidFill>
              <a:effectLst/>
              <a:uLnTx/>
              <a:uFillTx/>
              <a:latin typeface="Arial"/>
              <a:ea typeface="+mn-ea"/>
              <a:cs typeface="+mn-cs"/>
            </a:endParaRPr>
          </a:p>
        </p:txBody>
      </p:sp>
      <p:sp>
        <p:nvSpPr>
          <p:cNvPr id="32" name="Pladsholder til tekst 1">
            <a:extLst>
              <a:ext uri="{FF2B5EF4-FFF2-40B4-BE49-F238E27FC236}">
                <a16:creationId xmlns:a16="http://schemas.microsoft.com/office/drawing/2014/main" id="{61B9EFBB-32D3-4072-ACB4-7A800D11C28E}"/>
              </a:ext>
            </a:extLst>
          </p:cNvPr>
          <p:cNvSpPr txBox="1">
            <a:spLocks/>
          </p:cNvSpPr>
          <p:nvPr/>
        </p:nvSpPr>
        <p:spPr>
          <a:xfrm>
            <a:off x="8706936" y="1790588"/>
            <a:ext cx="3485063"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50" b="1" i="0" u="none" strike="noStrike" kern="1200" cap="none" spc="0" normalizeH="0" baseline="0" noProof="0" dirty="0">
                <a:ln>
                  <a:noFill/>
                </a:ln>
                <a:solidFill>
                  <a:srgbClr val="3F224F"/>
                </a:solidFill>
                <a:effectLst/>
                <a:uLnTx/>
                <a:uFillTx/>
                <a:latin typeface="Arial"/>
                <a:ea typeface="+mn-ea"/>
                <a:cs typeface="+mn-cs"/>
              </a:rPr>
              <a:t>Status pr. ultimo 3. kvartal 2023</a:t>
            </a:r>
            <a:r>
              <a:rPr kumimoji="0" lang="en-GB" sz="950" b="1" i="0" u="none" strike="noStrike" kern="1200" cap="none" spc="0" normalizeH="0" baseline="0" noProof="0" dirty="0">
                <a:ln>
                  <a:noFill/>
                </a:ln>
                <a:solidFill>
                  <a:srgbClr val="3F224F"/>
                </a:solidFill>
                <a:effectLst/>
                <a:uLnTx/>
                <a:uFillTx/>
                <a:latin typeface="Arial"/>
                <a:ea typeface="+mn-ea"/>
                <a:cs typeface="+mn-cs"/>
              </a:rPr>
              <a:t> </a:t>
            </a:r>
            <a:r>
              <a:rPr kumimoji="0" lang="da-DK" sz="950" b="0" i="0" u="none" strike="noStrike" kern="1200" cap="none" spc="0" normalizeH="0" baseline="0" noProof="0" dirty="0">
                <a:ln>
                  <a:noFill/>
                </a:ln>
                <a:solidFill>
                  <a:srgbClr val="3F224F"/>
                </a:solidFill>
                <a:effectLst/>
                <a:uLnTx/>
                <a:uFillTx/>
                <a:latin typeface="Arial"/>
                <a:ea typeface="+mn-ea"/>
                <a:cs typeface="+mn-cs"/>
              </a:rPr>
              <a:t>(inkl. løbende overskud) </a:t>
            </a:r>
            <a:endParaRPr kumimoji="0" lang="en-GB" sz="950" b="0" i="0" u="none" strike="noStrike" kern="1200" cap="none" spc="0" normalizeH="0" baseline="0" noProof="0" dirty="0">
              <a:ln>
                <a:noFill/>
              </a:ln>
              <a:solidFill>
                <a:srgbClr val="3F224F"/>
              </a:solidFill>
              <a:effectLst/>
              <a:uLnTx/>
              <a:uFillTx/>
              <a:latin typeface="Arial"/>
              <a:ea typeface="+mn-ea"/>
              <a:cs typeface="+mn-cs"/>
            </a:endParaRPr>
          </a:p>
        </p:txBody>
      </p:sp>
      <p:sp>
        <p:nvSpPr>
          <p:cNvPr id="33" name="Pladsholder til tekst 1">
            <a:extLst>
              <a:ext uri="{FF2B5EF4-FFF2-40B4-BE49-F238E27FC236}">
                <a16:creationId xmlns:a16="http://schemas.microsoft.com/office/drawing/2014/main" id="{40CD22BA-FB74-4F1C-917C-FD331C5698FF}"/>
              </a:ext>
            </a:extLst>
          </p:cNvPr>
          <p:cNvSpPr txBox="1">
            <a:spLocks/>
          </p:cNvSpPr>
          <p:nvPr/>
        </p:nvSpPr>
        <p:spPr>
          <a:xfrm>
            <a:off x="8706936" y="3566034"/>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50" b="1" i="0" u="none" strike="noStrike" kern="1200" cap="none" spc="0" normalizeH="0" baseline="0" noProof="0" dirty="0">
                <a:ln>
                  <a:noFill/>
                </a:ln>
                <a:solidFill>
                  <a:srgbClr val="3F224F"/>
                </a:solidFill>
                <a:effectLst/>
                <a:uLnTx/>
                <a:uFillTx/>
                <a:latin typeface="Arial"/>
                <a:ea typeface="+mn-ea"/>
                <a:cs typeface="+mn-cs"/>
              </a:rPr>
              <a:t>Status pr. ultimo 3. kvartal 2023</a:t>
            </a:r>
            <a:endParaRPr kumimoji="0" lang="en-GB" sz="950" b="1" i="0" u="none" strike="noStrike" kern="1200" cap="none" spc="0" normalizeH="0" baseline="0" noProof="0" dirty="0">
              <a:ln>
                <a:noFill/>
              </a:ln>
              <a:solidFill>
                <a:srgbClr val="3F224F"/>
              </a:solidFill>
              <a:effectLst/>
              <a:uLnTx/>
              <a:uFillTx/>
              <a:latin typeface="Arial"/>
              <a:ea typeface="+mn-ea"/>
              <a:cs typeface="+mn-cs"/>
            </a:endParaRPr>
          </a:p>
        </p:txBody>
      </p:sp>
      <p:cxnSp>
        <p:nvCxnSpPr>
          <p:cNvPr id="6" name="Lige forbindelse 5">
            <a:extLst>
              <a:ext uri="{FF2B5EF4-FFF2-40B4-BE49-F238E27FC236}">
                <a16:creationId xmlns:a16="http://schemas.microsoft.com/office/drawing/2014/main" id="{38ADA768-C18C-43DF-B17B-B74D6D8222FE}"/>
              </a:ext>
            </a:extLst>
          </p:cNvPr>
          <p:cNvCxnSpPr>
            <a:cxnSpLocks/>
          </p:cNvCxnSpPr>
          <p:nvPr/>
        </p:nvCxnSpPr>
        <p:spPr>
          <a:xfrm flipV="1">
            <a:off x="3284376" y="2821629"/>
            <a:ext cx="264989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4" name="Lige forbindelse 33">
            <a:extLst>
              <a:ext uri="{FF2B5EF4-FFF2-40B4-BE49-F238E27FC236}">
                <a16:creationId xmlns:a16="http://schemas.microsoft.com/office/drawing/2014/main" id="{C90B3CE0-3A94-4837-B86F-96BF73AF36AA}"/>
              </a:ext>
            </a:extLst>
          </p:cNvPr>
          <p:cNvCxnSpPr>
            <a:cxnSpLocks/>
          </p:cNvCxnSpPr>
          <p:nvPr/>
        </p:nvCxnSpPr>
        <p:spPr>
          <a:xfrm>
            <a:off x="3293707" y="4361434"/>
            <a:ext cx="2640563"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5" name="Lige forbindelse 34">
            <a:extLst>
              <a:ext uri="{FF2B5EF4-FFF2-40B4-BE49-F238E27FC236}">
                <a16:creationId xmlns:a16="http://schemas.microsoft.com/office/drawing/2014/main" id="{E9EB7B09-085A-4E2C-B151-9C220E47581D}"/>
              </a:ext>
            </a:extLst>
          </p:cNvPr>
          <p:cNvCxnSpPr>
            <a:cxnSpLocks/>
          </p:cNvCxnSpPr>
          <p:nvPr/>
        </p:nvCxnSpPr>
        <p:spPr>
          <a:xfrm>
            <a:off x="8918509" y="2776556"/>
            <a:ext cx="2705878"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6" name="Lige forbindelse 35">
            <a:extLst>
              <a:ext uri="{FF2B5EF4-FFF2-40B4-BE49-F238E27FC236}">
                <a16:creationId xmlns:a16="http://schemas.microsoft.com/office/drawing/2014/main" id="{D469EED5-78FD-4076-8585-C6E14A2E4D80}"/>
              </a:ext>
            </a:extLst>
          </p:cNvPr>
          <p:cNvCxnSpPr>
            <a:cxnSpLocks/>
          </p:cNvCxnSpPr>
          <p:nvPr/>
        </p:nvCxnSpPr>
        <p:spPr>
          <a:xfrm>
            <a:off x="8920060" y="4058790"/>
            <a:ext cx="267633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7" name="Lige forbindelse 36">
            <a:extLst>
              <a:ext uri="{FF2B5EF4-FFF2-40B4-BE49-F238E27FC236}">
                <a16:creationId xmlns:a16="http://schemas.microsoft.com/office/drawing/2014/main" id="{E39FE047-323B-4247-9C55-2E87CB4D3293}"/>
              </a:ext>
            </a:extLst>
          </p:cNvPr>
          <p:cNvCxnSpPr>
            <a:cxnSpLocks/>
          </p:cNvCxnSpPr>
          <p:nvPr/>
        </p:nvCxnSpPr>
        <p:spPr>
          <a:xfrm>
            <a:off x="8920060" y="4422564"/>
            <a:ext cx="267633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8" name="Pladsholder til tekst 1">
            <a:extLst>
              <a:ext uri="{FF2B5EF4-FFF2-40B4-BE49-F238E27FC236}">
                <a16:creationId xmlns:a16="http://schemas.microsoft.com/office/drawing/2014/main" id="{9F721E80-9413-4AF9-BCBD-2CAC37A56A54}"/>
              </a:ext>
            </a:extLst>
          </p:cNvPr>
          <p:cNvSpPr txBox="1">
            <a:spLocks/>
          </p:cNvSpPr>
          <p:nvPr/>
        </p:nvSpPr>
        <p:spPr>
          <a:xfrm>
            <a:off x="5436274" y="2646164"/>
            <a:ext cx="584575" cy="312856"/>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00" b="1" i="0" u="none" strike="noStrike" kern="1200" cap="none" spc="0" normalizeH="0" baseline="0" noProof="0" dirty="0">
                <a:ln>
                  <a:noFill/>
                </a:ln>
                <a:solidFill>
                  <a:srgbClr val="3F224F"/>
                </a:solidFill>
                <a:effectLst/>
                <a:uLnTx/>
                <a:uFillTx/>
                <a:latin typeface="Arial"/>
                <a:ea typeface="+mn-ea"/>
                <a:cs typeface="+mn-cs"/>
              </a:rPr>
              <a:t>Mål: 50 %</a:t>
            </a:r>
            <a:endParaRPr kumimoji="0" lang="en-GB" sz="900" b="1" i="0" u="none" strike="noStrike" kern="1200" cap="none" spc="0" normalizeH="0" baseline="0" noProof="0" dirty="0">
              <a:ln>
                <a:noFill/>
              </a:ln>
              <a:solidFill>
                <a:srgbClr val="3F224F"/>
              </a:solidFill>
              <a:effectLst/>
              <a:uLnTx/>
              <a:uFillTx/>
              <a:latin typeface="Arial"/>
              <a:ea typeface="+mn-ea"/>
              <a:cs typeface="+mn-cs"/>
            </a:endParaRPr>
          </a:p>
        </p:txBody>
      </p:sp>
      <p:sp>
        <p:nvSpPr>
          <p:cNvPr id="39" name="Pladsholder til tekst 1">
            <a:extLst>
              <a:ext uri="{FF2B5EF4-FFF2-40B4-BE49-F238E27FC236}">
                <a16:creationId xmlns:a16="http://schemas.microsoft.com/office/drawing/2014/main" id="{D1E6418F-2BFE-48C5-AE0C-42549E63144C}"/>
              </a:ext>
            </a:extLst>
          </p:cNvPr>
          <p:cNvSpPr txBox="1">
            <a:spLocks/>
          </p:cNvSpPr>
          <p:nvPr/>
        </p:nvSpPr>
        <p:spPr>
          <a:xfrm>
            <a:off x="5436274" y="4197931"/>
            <a:ext cx="584575" cy="312856"/>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00" b="1" i="0" u="none" strike="noStrike" kern="1200" cap="none" spc="0" normalizeH="0" baseline="0" noProof="0" dirty="0">
                <a:ln>
                  <a:noFill/>
                </a:ln>
                <a:solidFill>
                  <a:srgbClr val="3F224F"/>
                </a:solidFill>
                <a:effectLst/>
                <a:uLnTx/>
                <a:uFillTx/>
                <a:latin typeface="Arial"/>
                <a:ea typeface="+mn-ea"/>
                <a:cs typeface="+mn-cs"/>
              </a:rPr>
              <a:t>Mål: 10 %</a:t>
            </a:r>
            <a:endParaRPr kumimoji="0" lang="en-GB" sz="900" b="1" i="0" u="none" strike="noStrike" kern="1200" cap="none" spc="0" normalizeH="0" baseline="0" noProof="0" dirty="0">
              <a:ln>
                <a:noFill/>
              </a:ln>
              <a:solidFill>
                <a:srgbClr val="3F224F"/>
              </a:solidFill>
              <a:effectLst/>
              <a:uLnTx/>
              <a:uFillTx/>
              <a:latin typeface="Arial"/>
              <a:ea typeface="+mn-ea"/>
              <a:cs typeface="+mn-cs"/>
            </a:endParaRPr>
          </a:p>
        </p:txBody>
      </p:sp>
      <p:sp>
        <p:nvSpPr>
          <p:cNvPr id="40" name="Pladsholder til tekst 1">
            <a:extLst>
              <a:ext uri="{FF2B5EF4-FFF2-40B4-BE49-F238E27FC236}">
                <a16:creationId xmlns:a16="http://schemas.microsoft.com/office/drawing/2014/main" id="{5401C098-4BC3-4CB3-88B5-9325125113D2}"/>
              </a:ext>
            </a:extLst>
          </p:cNvPr>
          <p:cNvSpPr txBox="1">
            <a:spLocks/>
          </p:cNvSpPr>
          <p:nvPr/>
        </p:nvSpPr>
        <p:spPr>
          <a:xfrm>
            <a:off x="11071008" y="2597421"/>
            <a:ext cx="584575" cy="312856"/>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00" b="1" i="0" u="none" strike="noStrike" kern="1200" cap="none" spc="0" normalizeH="0" baseline="0" noProof="0" dirty="0">
                <a:ln>
                  <a:noFill/>
                </a:ln>
                <a:solidFill>
                  <a:srgbClr val="3F224F"/>
                </a:solidFill>
                <a:effectLst/>
                <a:uLnTx/>
                <a:uFillTx/>
                <a:latin typeface="Arial"/>
                <a:ea typeface="+mn-ea"/>
                <a:cs typeface="+mn-cs"/>
              </a:rPr>
              <a:t>Mål: 20 %</a:t>
            </a:r>
            <a:endParaRPr kumimoji="0" lang="en-GB" sz="900" b="1" i="0" u="none" strike="noStrike" kern="1200" cap="none" spc="0" normalizeH="0" baseline="0" noProof="0" dirty="0">
              <a:ln>
                <a:noFill/>
              </a:ln>
              <a:solidFill>
                <a:srgbClr val="3F224F"/>
              </a:solidFill>
              <a:effectLst/>
              <a:uLnTx/>
              <a:uFillTx/>
              <a:latin typeface="Arial"/>
              <a:ea typeface="+mn-ea"/>
              <a:cs typeface="+mn-cs"/>
            </a:endParaRPr>
          </a:p>
        </p:txBody>
      </p:sp>
      <p:sp>
        <p:nvSpPr>
          <p:cNvPr id="41" name="Pladsholder til tekst 1">
            <a:extLst>
              <a:ext uri="{FF2B5EF4-FFF2-40B4-BE49-F238E27FC236}">
                <a16:creationId xmlns:a16="http://schemas.microsoft.com/office/drawing/2014/main" id="{A7EA7EF4-6173-4482-9B4D-138380CCA268}"/>
              </a:ext>
            </a:extLst>
          </p:cNvPr>
          <p:cNvSpPr txBox="1">
            <a:spLocks/>
          </p:cNvSpPr>
          <p:nvPr/>
        </p:nvSpPr>
        <p:spPr>
          <a:xfrm>
            <a:off x="11118094" y="4237028"/>
            <a:ext cx="584575" cy="312856"/>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00" b="1" i="0" u="none" strike="noStrike" kern="1200" cap="none" spc="0" normalizeH="0" baseline="0" noProof="0" dirty="0">
                <a:ln>
                  <a:noFill/>
                </a:ln>
                <a:solidFill>
                  <a:srgbClr val="3F224F"/>
                </a:solidFill>
                <a:effectLst/>
                <a:uLnTx/>
                <a:uFillTx/>
                <a:latin typeface="Arial"/>
                <a:ea typeface="+mn-ea"/>
                <a:cs typeface="+mn-cs"/>
              </a:rPr>
              <a:t>Mål: 4-8 %</a:t>
            </a:r>
            <a:endParaRPr kumimoji="0" lang="en-GB" sz="900" b="1" i="0" u="none" strike="noStrike" kern="1200" cap="none" spc="0" normalizeH="0" baseline="0" noProof="0" dirty="0">
              <a:ln>
                <a:noFill/>
              </a:ln>
              <a:solidFill>
                <a:srgbClr val="3F224F"/>
              </a:solidFill>
              <a:effectLst/>
              <a:uLnTx/>
              <a:uFillTx/>
              <a:latin typeface="Arial"/>
              <a:ea typeface="+mn-ea"/>
              <a:cs typeface="+mn-cs"/>
            </a:endParaRPr>
          </a:p>
        </p:txBody>
      </p:sp>
      <p:sp>
        <p:nvSpPr>
          <p:cNvPr id="42" name="Tekstfelt 41">
            <a:extLst>
              <a:ext uri="{FF2B5EF4-FFF2-40B4-BE49-F238E27FC236}">
                <a16:creationId xmlns:a16="http://schemas.microsoft.com/office/drawing/2014/main" id="{383C8F59-7358-423A-80E2-6FA7E0D45BB4}"/>
              </a:ext>
            </a:extLst>
          </p:cNvPr>
          <p:cNvSpPr txBox="1"/>
          <p:nvPr/>
        </p:nvSpPr>
        <p:spPr>
          <a:xfrm>
            <a:off x="8972762" y="4966644"/>
            <a:ext cx="1026370" cy="24622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3F224F"/>
                </a:solidFill>
                <a:effectLst/>
                <a:uLnTx/>
                <a:uFillTx/>
                <a:latin typeface="Arial"/>
                <a:ea typeface="+mn-ea"/>
                <a:cs typeface="+mn-cs"/>
              </a:rPr>
              <a:t>31.12.2021</a:t>
            </a:r>
          </a:p>
        </p:txBody>
      </p:sp>
      <p:sp>
        <p:nvSpPr>
          <p:cNvPr id="43" name="Tekstfelt 42">
            <a:extLst>
              <a:ext uri="{FF2B5EF4-FFF2-40B4-BE49-F238E27FC236}">
                <a16:creationId xmlns:a16="http://schemas.microsoft.com/office/drawing/2014/main" id="{A2C73FE0-0E92-47B7-B44B-795AB5DDA895}"/>
              </a:ext>
            </a:extLst>
          </p:cNvPr>
          <p:cNvSpPr txBox="1"/>
          <p:nvPr/>
        </p:nvSpPr>
        <p:spPr>
          <a:xfrm>
            <a:off x="9715838" y="4966579"/>
            <a:ext cx="817062" cy="24622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3F224F"/>
                </a:solidFill>
                <a:effectLst/>
                <a:uLnTx/>
                <a:uFillTx/>
                <a:latin typeface="Arial"/>
                <a:ea typeface="+mn-ea"/>
                <a:cs typeface="+mn-cs"/>
              </a:rPr>
              <a:t>31.12.2022</a:t>
            </a:r>
          </a:p>
        </p:txBody>
      </p:sp>
      <p:sp>
        <p:nvSpPr>
          <p:cNvPr id="7" name="Tekstfelt 6">
            <a:extLst>
              <a:ext uri="{FF2B5EF4-FFF2-40B4-BE49-F238E27FC236}">
                <a16:creationId xmlns:a16="http://schemas.microsoft.com/office/drawing/2014/main" id="{2252F043-E694-61D0-A7C5-A4C14212DD70}"/>
              </a:ext>
            </a:extLst>
          </p:cNvPr>
          <p:cNvSpPr txBox="1"/>
          <p:nvPr/>
        </p:nvSpPr>
        <p:spPr>
          <a:xfrm>
            <a:off x="10488602" y="4966579"/>
            <a:ext cx="1026370" cy="24622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3F224F"/>
                </a:solidFill>
                <a:effectLst/>
                <a:uLnTx/>
                <a:uFillTx/>
                <a:latin typeface="Arial"/>
                <a:ea typeface="+mn-ea"/>
                <a:cs typeface="+mn-cs"/>
              </a:rPr>
              <a:t>30.09.2023</a:t>
            </a:r>
          </a:p>
        </p:txBody>
      </p:sp>
    </p:spTree>
    <p:extLst>
      <p:ext uri="{BB962C8B-B14F-4D97-AF65-F5344CB8AC3E}">
        <p14:creationId xmlns:p14="http://schemas.microsoft.com/office/powerpoint/2010/main" val="2982809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person, tøj, indendørs, Ansigt&#10;&#10;Automatisk genereret beskrivelse">
            <a:extLst>
              <a:ext uri="{FF2B5EF4-FFF2-40B4-BE49-F238E27FC236}">
                <a16:creationId xmlns:a16="http://schemas.microsoft.com/office/drawing/2014/main" id="{4B903B88-EA3B-7168-0E95-83F5F985EE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1896" y="0"/>
            <a:ext cx="4571349" cy="6858000"/>
          </a:xfrm>
          <a:prstGeom prst="rect">
            <a:avLst/>
          </a:prstGeom>
        </p:spPr>
      </p:pic>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white"/>
                </a:solidFill>
                <a:effectLst/>
                <a:uLnTx/>
                <a:uFillTx/>
                <a:latin typeface="Arial"/>
                <a:ea typeface="+mn-ea"/>
                <a:cs typeface="+mn-cs"/>
              </a:rPr>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8" name="Titel 15">
            <a:extLst>
              <a:ext uri="{FF2B5EF4-FFF2-40B4-BE49-F238E27FC236}">
                <a16:creationId xmlns:a16="http://schemas.microsoft.com/office/drawing/2014/main" id="{F781E232-ADC7-4A23-B41D-34A557F557BC}"/>
              </a:ext>
            </a:extLst>
          </p:cNvPr>
          <p:cNvSpPr txBox="1">
            <a:spLocks/>
          </p:cNvSpPr>
          <p:nvPr/>
        </p:nvSpPr>
        <p:spPr>
          <a:xfrm>
            <a:off x="842369" y="1339705"/>
            <a:ext cx="6777037" cy="18128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3000" b="1" i="0" u="none" strike="noStrike" kern="1200" cap="none" spc="0" normalizeH="0" baseline="0" noProof="0" dirty="0">
                <a:ln>
                  <a:noFill/>
                </a:ln>
                <a:solidFill>
                  <a:srgbClr val="3F224F"/>
                </a:solidFill>
                <a:effectLst/>
                <a:uLnTx/>
                <a:uFillTx/>
                <a:latin typeface="Arial"/>
                <a:ea typeface="+mj-ea"/>
                <a:cs typeface="+mj-cs"/>
              </a:rPr>
              <a:t>Nedslagspunkter og </a:t>
            </a:r>
            <a:br>
              <a:rPr kumimoji="0" lang="da-DK" sz="3000" b="1" i="0" u="none" strike="noStrike" kern="1200" cap="none" spc="0" normalizeH="0" baseline="0" noProof="0" dirty="0">
                <a:ln>
                  <a:noFill/>
                </a:ln>
                <a:solidFill>
                  <a:srgbClr val="3F224F"/>
                </a:solidFill>
                <a:effectLst/>
                <a:uLnTx/>
                <a:uFillTx/>
                <a:latin typeface="Arial"/>
                <a:ea typeface="+mj-ea"/>
                <a:cs typeface="+mj-cs"/>
              </a:rPr>
            </a:br>
            <a:r>
              <a:rPr kumimoji="0" lang="da-DK" sz="3000" b="1" i="0" u="none" strike="noStrike" kern="1200" cap="none" spc="0" normalizeH="0" baseline="0" noProof="0" dirty="0">
                <a:ln>
                  <a:noFill/>
                </a:ln>
                <a:solidFill>
                  <a:srgbClr val="3F224F"/>
                </a:solidFill>
                <a:effectLst/>
                <a:uLnTx/>
                <a:uFillTx/>
                <a:latin typeface="Arial"/>
                <a:ea typeface="+mj-ea"/>
                <a:cs typeface="+mj-cs"/>
              </a:rPr>
              <a:t>forventninger til 2023</a:t>
            </a:r>
            <a:endParaRPr kumimoji="0" lang="en-GB" sz="3000" b="1" i="0" u="none" strike="noStrike" kern="1200" cap="none" spc="0" normalizeH="0" baseline="0" noProof="0" dirty="0">
              <a:ln>
                <a:noFill/>
              </a:ln>
              <a:solidFill>
                <a:srgbClr val="3F224F"/>
              </a:solidFill>
              <a:effectLst/>
              <a:uLnTx/>
              <a:uFillTx/>
              <a:latin typeface="Arial"/>
              <a:ea typeface="+mj-ea"/>
              <a:cs typeface="+mj-cs"/>
            </a:endParaRPr>
          </a:p>
        </p:txBody>
      </p:sp>
      <p:sp>
        <p:nvSpPr>
          <p:cNvPr id="9" name="Pladsholder til indhold 16">
            <a:extLst>
              <a:ext uri="{FF2B5EF4-FFF2-40B4-BE49-F238E27FC236}">
                <a16:creationId xmlns:a16="http://schemas.microsoft.com/office/drawing/2014/main" id="{25B840C4-1B77-4DBD-82A0-CCFAF0452965}"/>
              </a:ext>
            </a:extLst>
          </p:cNvPr>
          <p:cNvSpPr>
            <a:spLocks noGrp="1"/>
          </p:cNvSpPr>
          <p:nvPr>
            <p:ph sz="quarter" idx="13"/>
          </p:nvPr>
        </p:nvSpPr>
        <p:spPr>
          <a:xfrm>
            <a:off x="842369" y="2602505"/>
            <a:ext cx="6405564" cy="2588652"/>
          </a:xfrm>
        </p:spPr>
        <p:txBody>
          <a:bodyPr/>
          <a:lstStyle/>
          <a:p>
            <a:pPr lvl="0">
              <a:lnSpc>
                <a:spcPct val="150000"/>
              </a:lnSpc>
              <a:buClr>
                <a:srgbClr val="00A0DC"/>
              </a:buClr>
            </a:pPr>
            <a:r>
              <a:rPr kumimoji="0" lang="da-DK" sz="1500" b="0" i="0" u="none" strike="noStrike" kern="1200" cap="none" spc="0" normalizeH="0" baseline="0" noProof="0" dirty="0">
                <a:ln>
                  <a:noFill/>
                </a:ln>
                <a:solidFill>
                  <a:srgbClr val="3F224F"/>
                </a:solidFill>
                <a:effectLst/>
                <a:uLnTx/>
                <a:uFillTx/>
                <a:latin typeface="Arial" panose="020B0604020202020204" pitchFamily="34" charset="0"/>
                <a:ea typeface="Calibri" panose="020F0502020204030204" pitchFamily="34" charset="0"/>
                <a:cs typeface="+mn-cs"/>
              </a:rPr>
              <a:t>Erhvervsudlånet stiger 12 % i 1.-3. kvartal 2023</a:t>
            </a:r>
          </a:p>
          <a:p>
            <a:pPr lvl="0">
              <a:lnSpc>
                <a:spcPct val="150000"/>
              </a:lnSpc>
              <a:buClr>
                <a:srgbClr val="00A0DC"/>
              </a:buClr>
            </a:pPr>
            <a:r>
              <a:rPr lang="da-DK" sz="1500" dirty="0">
                <a:solidFill>
                  <a:srgbClr val="3F224F"/>
                </a:solidFill>
                <a:latin typeface="Arial" panose="020B0604020202020204" pitchFamily="34" charset="0"/>
                <a:ea typeface="Calibri" panose="020F0502020204030204" pitchFamily="34" charset="0"/>
              </a:rPr>
              <a:t>Indlån stiger 3 % </a:t>
            </a:r>
            <a:endParaRPr lang="da-DK" sz="1500" dirty="0">
              <a:solidFill>
                <a:srgbClr val="3F224F"/>
              </a:solidFill>
              <a:latin typeface="Times New Roman" panose="02020603050405020304" pitchFamily="18" charset="0"/>
              <a:ea typeface="Calibri" panose="020F0502020204030204" pitchFamily="34" charset="0"/>
            </a:endParaRPr>
          </a:p>
          <a:p>
            <a:pPr lvl="0">
              <a:lnSpc>
                <a:spcPct val="150000"/>
              </a:lnSpc>
              <a:buClr>
                <a:srgbClr val="00A0DC"/>
              </a:buClr>
            </a:pPr>
            <a:r>
              <a:rPr lang="da-DK" sz="1500" dirty="0">
                <a:solidFill>
                  <a:srgbClr val="3F224F"/>
                </a:solidFill>
                <a:latin typeface="Arial" panose="020B0604020202020204" pitchFamily="34" charset="0"/>
                <a:ea typeface="Calibri" panose="020F0502020204030204" pitchFamily="34" charset="0"/>
              </a:rPr>
              <a:t>Faldende omkostningsprocent</a:t>
            </a:r>
          </a:p>
          <a:p>
            <a:pPr lvl="0">
              <a:lnSpc>
                <a:spcPct val="150000"/>
              </a:lnSpc>
              <a:buClr>
                <a:srgbClr val="00A0DC"/>
              </a:buClr>
            </a:pPr>
            <a:r>
              <a:rPr lang="da-DK" sz="1500" dirty="0">
                <a:solidFill>
                  <a:srgbClr val="3F224F"/>
                </a:solidFill>
                <a:latin typeface="Arial" panose="020B0604020202020204" pitchFamily="34" charset="0"/>
                <a:ea typeface="Calibri" panose="020F0502020204030204" pitchFamily="34" charset="0"/>
              </a:rPr>
              <a:t>Stigende tilgang af privatkunder </a:t>
            </a:r>
          </a:p>
          <a:p>
            <a:pPr lvl="0">
              <a:lnSpc>
                <a:spcPct val="150000"/>
              </a:lnSpc>
              <a:buClr>
                <a:srgbClr val="00A0DC"/>
              </a:buClr>
            </a:pPr>
            <a:r>
              <a:rPr lang="da-DK" sz="1500" dirty="0">
                <a:solidFill>
                  <a:srgbClr val="3F224F"/>
                </a:solidFill>
                <a:latin typeface="Arial" panose="020B0604020202020204" pitchFamily="34" charset="0"/>
                <a:ea typeface="Calibri" panose="020F0502020204030204" pitchFamily="34" charset="0"/>
              </a:rPr>
              <a:t>Lave nedskrivninger  </a:t>
            </a:r>
          </a:p>
          <a:p>
            <a:pPr lvl="0">
              <a:lnSpc>
                <a:spcPct val="150000"/>
              </a:lnSpc>
              <a:buClr>
                <a:srgbClr val="00A0DC"/>
              </a:buClr>
            </a:pPr>
            <a:r>
              <a:rPr lang="da-DK" sz="1500" dirty="0">
                <a:solidFill>
                  <a:srgbClr val="3F224F"/>
                </a:solidFill>
                <a:latin typeface="Arial" panose="020B0604020202020204" pitchFamily="34" charset="0"/>
                <a:ea typeface="Calibri" panose="020F0502020204030204" pitchFamily="34" charset="0"/>
              </a:rPr>
              <a:t>Stigende nettorenteindtægter de kommende kvartaler </a:t>
            </a:r>
          </a:p>
          <a:p>
            <a:pPr lvl="0">
              <a:lnSpc>
                <a:spcPct val="150000"/>
              </a:lnSpc>
              <a:buClr>
                <a:srgbClr val="00A0DC"/>
              </a:buClr>
            </a:pPr>
            <a:r>
              <a:rPr kumimoji="0" lang="da-DK" sz="1500" b="0" i="0" u="none" strike="noStrike" kern="1200" cap="none" spc="0" normalizeH="0" baseline="0" noProof="0" dirty="0">
                <a:ln>
                  <a:noFill/>
                </a:ln>
                <a:solidFill>
                  <a:srgbClr val="3F224F"/>
                </a:solidFill>
                <a:effectLst/>
                <a:uLnTx/>
                <a:uFillTx/>
                <a:latin typeface="Arial" panose="020B0604020202020204" pitchFamily="34" charset="0"/>
                <a:ea typeface="Calibri" panose="020F0502020204030204" pitchFamily="34" charset="0"/>
                <a:cs typeface="+mn-cs"/>
              </a:rPr>
              <a:t>Forventninger til årets resultat før skat er indsnævret til intervallet </a:t>
            </a:r>
            <a:br>
              <a:rPr kumimoji="0" lang="da-DK" sz="1500" b="0" i="0" u="none" strike="noStrike" kern="1200" cap="none" spc="0" normalizeH="0" baseline="0" noProof="0" dirty="0">
                <a:ln>
                  <a:noFill/>
                </a:ln>
                <a:solidFill>
                  <a:srgbClr val="3F224F"/>
                </a:solidFill>
                <a:effectLst/>
                <a:uLnTx/>
                <a:uFillTx/>
                <a:latin typeface="Arial" panose="020B0604020202020204" pitchFamily="34" charset="0"/>
                <a:ea typeface="Calibri" panose="020F0502020204030204" pitchFamily="34" charset="0"/>
                <a:cs typeface="+mn-cs"/>
              </a:rPr>
            </a:br>
            <a:r>
              <a:rPr kumimoji="0" lang="da-DK" sz="1500" b="0" i="0" u="none" strike="noStrike" kern="1200" cap="none" spc="0" normalizeH="0" baseline="0" noProof="0" dirty="0">
                <a:ln>
                  <a:noFill/>
                </a:ln>
                <a:solidFill>
                  <a:srgbClr val="3F224F"/>
                </a:solidFill>
                <a:effectLst/>
                <a:uLnTx/>
                <a:uFillTx/>
                <a:latin typeface="Arial" panose="020B0604020202020204" pitchFamily="34" charset="0"/>
                <a:ea typeface="Calibri" panose="020F0502020204030204" pitchFamily="34" charset="0"/>
                <a:cs typeface="+mn-cs"/>
              </a:rPr>
              <a:t>680-725 mio. kr.</a:t>
            </a:r>
            <a:endParaRPr lang="da-DK" sz="1500" dirty="0">
              <a:solidFill>
                <a:srgbClr val="3F224F"/>
              </a:solidFill>
              <a:effectLst/>
              <a:latin typeface="Arial" panose="020B0604020202020204" pitchFamily="34" charset="0"/>
              <a:ea typeface="Times New Roman" panose="02020603050405020304" pitchFamily="18" charset="0"/>
            </a:endParaRPr>
          </a:p>
        </p:txBody>
      </p:sp>
      <p:sp>
        <p:nvSpPr>
          <p:cNvPr id="14" name="Pladsholder til sidefod 2">
            <a:extLst>
              <a:ext uri="{FF2B5EF4-FFF2-40B4-BE49-F238E27FC236}">
                <a16:creationId xmlns:a16="http://schemas.microsoft.com/office/drawing/2014/main" id="{E491BB5E-6453-4275-AF6B-C3BD24E436D2}"/>
              </a:ext>
            </a:extLst>
          </p:cNvPr>
          <p:cNvSpPr txBox="1">
            <a:spLocks/>
          </p:cNvSpPr>
          <p:nvPr/>
        </p:nvSpPr>
        <p:spPr>
          <a:xfrm>
            <a:off x="8610356" y="6316689"/>
            <a:ext cx="1424798" cy="365125"/>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dirty="0">
                <a:ln>
                  <a:noFill/>
                </a:ln>
                <a:solidFill>
                  <a:prstClr val="white"/>
                </a:solidFill>
                <a:effectLst/>
                <a:uLnTx/>
                <a:uFillTx/>
                <a:latin typeface="Arial"/>
                <a:ea typeface="+mn-ea"/>
                <a:cs typeface="+mn-cs"/>
              </a:rPr>
              <a:t>Sparekassen Sjælland-Fyn </a:t>
            </a:r>
          </a:p>
        </p:txBody>
      </p:sp>
      <p:sp>
        <p:nvSpPr>
          <p:cNvPr id="2" name="Rektangel 1">
            <a:extLst>
              <a:ext uri="{FF2B5EF4-FFF2-40B4-BE49-F238E27FC236}">
                <a16:creationId xmlns:a16="http://schemas.microsoft.com/office/drawing/2014/main" id="{50DE98FD-9161-FC5A-87C2-3A5BF6F7621E}"/>
              </a:ext>
            </a:extLst>
          </p:cNvPr>
          <p:cNvSpPr/>
          <p:nvPr/>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Billede 5">
            <a:extLst>
              <a:ext uri="{FF2B5EF4-FFF2-40B4-BE49-F238E27FC236}">
                <a16:creationId xmlns:a16="http://schemas.microsoft.com/office/drawing/2014/main" id="{33B310FB-F2F4-1B0B-5D1C-2EED333395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spTree>
    <p:extLst>
      <p:ext uri="{BB962C8B-B14F-4D97-AF65-F5344CB8AC3E}">
        <p14:creationId xmlns:p14="http://schemas.microsoft.com/office/powerpoint/2010/main" val="3019355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7618C-0938-968C-7963-2986F740DE93}"/>
              </a:ext>
            </a:extLst>
          </p:cNvPr>
          <p:cNvSpPr>
            <a:spLocks noGrp="1"/>
          </p:cNvSpPr>
          <p:nvPr>
            <p:ph type="title"/>
          </p:nvPr>
        </p:nvSpPr>
        <p:spPr/>
        <p:txBody>
          <a:bodyPr/>
          <a:lstStyle/>
          <a:p>
            <a:r>
              <a:rPr lang="da-DK" dirty="0"/>
              <a:t>Udvikling i basisindtjening </a:t>
            </a:r>
            <a:endParaRPr lang="en-GB" dirty="0"/>
          </a:p>
        </p:txBody>
      </p:sp>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3F224F"/>
                </a:solidFill>
                <a:effectLst/>
                <a:uLnTx/>
                <a:uFillTx/>
                <a:latin typeface="Arial"/>
                <a:ea typeface="+mn-ea"/>
                <a:cs typeface="+mn-cs"/>
              </a:rPr>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p:sp>
        <p:nvSpPr>
          <p:cNvPr id="15" name="Tekstfelt 1">
            <a:extLst>
              <a:ext uri="{FF2B5EF4-FFF2-40B4-BE49-F238E27FC236}">
                <a16:creationId xmlns:a16="http://schemas.microsoft.com/office/drawing/2014/main" id="{5478B7FC-47F5-4576-9F5E-1E8B12850F8F}"/>
              </a:ext>
            </a:extLst>
          </p:cNvPr>
          <p:cNvSpPr txBox="1"/>
          <p:nvPr/>
        </p:nvSpPr>
        <p:spPr>
          <a:xfrm>
            <a:off x="771526" y="1470011"/>
            <a:ext cx="618612" cy="218529"/>
          </a:xfrm>
          <a:prstGeom prst="rect">
            <a:avLst/>
          </a:prstGeom>
        </p:spPr>
        <p:txBody>
          <a:bodyPr vert="horz" wrap="none" lIns="91440" tIns="45720" rIns="91440" bIns="45720" rtlCol="0" anchor="b">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a-DK" sz="1400" b="1" i="0" u="none" strike="noStrike" kern="1200" cap="none" spc="0" normalizeH="0" baseline="0" noProof="0" dirty="0">
                <a:ln>
                  <a:noFill/>
                </a:ln>
                <a:solidFill>
                  <a:srgbClr val="3F224F"/>
                </a:solidFill>
                <a:effectLst/>
                <a:uLnTx/>
                <a:uFillTx/>
                <a:latin typeface="Arial" pitchFamily="34" charset="0"/>
                <a:ea typeface="+mn-ea"/>
                <a:cs typeface="Arial" pitchFamily="34" charset="0"/>
              </a:rPr>
              <a:t>Mio. kr. </a:t>
            </a:r>
            <a:endParaRPr kumimoji="0" lang="da-DK" sz="1200" b="1" i="0" u="none" strike="noStrike" kern="1200" cap="none" spc="0" normalizeH="0" baseline="0" noProof="0" dirty="0">
              <a:ln>
                <a:noFill/>
              </a:ln>
              <a:solidFill>
                <a:srgbClr val="3F224F"/>
              </a:solidFill>
              <a:effectLst/>
              <a:uLnTx/>
              <a:uFillTx/>
              <a:latin typeface="Arial" pitchFamily="34" charset="0"/>
              <a:ea typeface="+mn-ea"/>
              <a:cs typeface="Arial" pitchFamily="34" charset="0"/>
            </a:endParaRPr>
          </a:p>
        </p:txBody>
      </p:sp>
      <p:graphicFrame>
        <p:nvGraphicFramePr>
          <p:cNvPr id="10" name="Pladsholder til indhold 9">
            <a:extLst>
              <a:ext uri="{FF2B5EF4-FFF2-40B4-BE49-F238E27FC236}">
                <a16:creationId xmlns:a16="http://schemas.microsoft.com/office/drawing/2014/main" id="{4BCC2928-0712-4CC6-BEF6-8B83DEB1C0C7}"/>
              </a:ext>
            </a:extLst>
          </p:cNvPr>
          <p:cNvGraphicFramePr>
            <a:graphicFrameLocks/>
          </p:cNvGraphicFramePr>
          <p:nvPr>
            <p:extLst>
              <p:ext uri="{D42A27DB-BD31-4B8C-83A1-F6EECF244321}">
                <p14:modId xmlns:p14="http://schemas.microsoft.com/office/powerpoint/2010/main" val="1467477751"/>
              </p:ext>
            </p:extLst>
          </p:nvPr>
        </p:nvGraphicFramePr>
        <p:xfrm>
          <a:off x="771526" y="1726444"/>
          <a:ext cx="10763250" cy="43338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9988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84CDD37-0AFD-0E67-1963-86AFD4AF5CDD}"/>
              </a:ext>
            </a:extLst>
          </p:cNvPr>
          <p:cNvSpPr>
            <a:spLocks noGrp="1"/>
          </p:cNvSpPr>
          <p:nvPr>
            <p:ph type="title"/>
          </p:nvPr>
        </p:nvSpPr>
        <p:spPr/>
        <p:txBody>
          <a:bodyPr/>
          <a:lstStyle/>
          <a:p>
            <a:r>
              <a:rPr lang="da-DK" dirty="0"/>
              <a:t>De økonomiske </a:t>
            </a:r>
            <a:br>
              <a:rPr lang="da-DK" dirty="0"/>
            </a:br>
            <a:r>
              <a:rPr lang="da-DK" dirty="0"/>
              <a:t>resultater </a:t>
            </a:r>
            <a:br>
              <a:rPr lang="da-DK" dirty="0"/>
            </a:br>
            <a:endParaRPr lang="da-DK" dirty="0"/>
          </a:p>
        </p:txBody>
      </p:sp>
      <p:sp>
        <p:nvSpPr>
          <p:cNvPr id="11" name="Pladsholder til tekst 10">
            <a:extLst>
              <a:ext uri="{FF2B5EF4-FFF2-40B4-BE49-F238E27FC236}">
                <a16:creationId xmlns:a16="http://schemas.microsoft.com/office/drawing/2014/main" id="{583C427D-648F-B4DA-43AA-01E25F443E25}"/>
              </a:ext>
            </a:extLst>
          </p:cNvPr>
          <p:cNvSpPr>
            <a:spLocks noGrp="1"/>
          </p:cNvSpPr>
          <p:nvPr>
            <p:ph type="body" idx="1"/>
          </p:nvPr>
        </p:nvSpPr>
        <p:spPr/>
        <p:txBody>
          <a:bodyPr/>
          <a:lstStyle/>
          <a:p>
            <a:r>
              <a:rPr lang="da-DK" sz="4400" dirty="0"/>
              <a:t>1.-3. kvartal 2023</a:t>
            </a:r>
          </a:p>
        </p:txBody>
      </p:sp>
      <p:sp>
        <p:nvSpPr>
          <p:cNvPr id="4" name="Pladsholder til sidefod 3">
            <a:extLst>
              <a:ext uri="{FF2B5EF4-FFF2-40B4-BE49-F238E27FC236}">
                <a16:creationId xmlns:a16="http://schemas.microsoft.com/office/drawing/2014/main" id="{753208A2-ADB3-38ED-F608-1618A5901138}"/>
              </a:ext>
            </a:extLst>
          </p:cNvPr>
          <p:cNvSpPr>
            <a:spLocks noGrp="1"/>
          </p:cNvSpPr>
          <p:nvPr>
            <p:ph type="ftr" sz="quarter" idx="10"/>
          </p:nvPr>
        </p:nvSpPr>
        <p:spPr/>
        <p:txBody>
          <a:bodyPr/>
          <a:lstStyle/>
          <a:p>
            <a:r>
              <a:rPr lang="da-DK" dirty="0"/>
              <a:t>Investorpræsentation</a:t>
            </a:r>
          </a:p>
        </p:txBody>
      </p:sp>
      <p:sp>
        <p:nvSpPr>
          <p:cNvPr id="5" name="Pladsholder til slidenummer 4">
            <a:extLst>
              <a:ext uri="{FF2B5EF4-FFF2-40B4-BE49-F238E27FC236}">
                <a16:creationId xmlns:a16="http://schemas.microsoft.com/office/drawing/2014/main" id="{F74330C7-A927-FF7E-9936-40BD95D365D7}"/>
              </a:ext>
            </a:extLst>
          </p:cNvPr>
          <p:cNvSpPr>
            <a:spLocks noGrp="1"/>
          </p:cNvSpPr>
          <p:nvPr>
            <p:ph type="sldNum" sz="quarter" idx="11"/>
          </p:nvPr>
        </p:nvSpPr>
        <p:spPr/>
        <p:txBody>
          <a:bodyPr/>
          <a:lstStyle/>
          <a:p>
            <a:fld id="{80C8D7FC-5453-4551-986F-8508D8A43D6D}" type="slidenum">
              <a:rPr lang="en-GB" smtClean="0"/>
              <a:pPr/>
              <a:t>3</a:t>
            </a:fld>
            <a:endParaRPr lang="en-GB" dirty="0"/>
          </a:p>
        </p:txBody>
      </p:sp>
    </p:spTree>
    <p:extLst>
      <p:ext uri="{BB962C8B-B14F-4D97-AF65-F5344CB8AC3E}">
        <p14:creationId xmlns:p14="http://schemas.microsoft.com/office/powerpoint/2010/main" val="3376867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49EF216-4CF3-C4C9-4493-B3149FB6FBE9}"/>
              </a:ext>
            </a:extLst>
          </p:cNvPr>
          <p:cNvSpPr>
            <a:spLocks noGrp="1"/>
          </p:cNvSpPr>
          <p:nvPr>
            <p:ph type="title"/>
          </p:nvPr>
        </p:nvSpPr>
        <p:spPr/>
        <p:txBody>
          <a:bodyPr/>
          <a:lstStyle/>
          <a:p>
            <a:r>
              <a:rPr lang="da-DK" dirty="0"/>
              <a:t>De væsentligste resultater fra 1.-3. kvartal 2023</a:t>
            </a:r>
            <a:endParaRPr lang="en-GB" dirty="0"/>
          </a:p>
        </p:txBody>
      </p:sp>
      <p:sp>
        <p:nvSpPr>
          <p:cNvPr id="3" name="Pladsholder til sidefod 2">
            <a:extLst>
              <a:ext uri="{FF2B5EF4-FFF2-40B4-BE49-F238E27FC236}">
                <a16:creationId xmlns:a16="http://schemas.microsoft.com/office/drawing/2014/main" id="{A86C8022-14AB-D332-CCBB-838B67F242F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err="1">
                <a:ln>
                  <a:noFill/>
                </a:ln>
                <a:solidFill>
                  <a:srgbClr val="3F224F"/>
                </a:solidFill>
                <a:effectLst/>
                <a:uLnTx/>
                <a:uFillTx/>
                <a:latin typeface="Arial"/>
                <a:ea typeface="+mn-ea"/>
                <a:cs typeface="+mn-cs"/>
              </a:rPr>
              <a:t>Investorpræsentation</a:t>
            </a:r>
            <a:endParaRPr kumimoji="0" lang="en-GB" sz="800" b="0" i="0" u="none" strike="noStrike" kern="1200" cap="none" spc="0" normalizeH="0" baseline="0" noProof="0" dirty="0">
              <a:ln>
                <a:noFill/>
              </a:ln>
              <a:solidFill>
                <a:srgbClr val="3F224F"/>
              </a:solidFill>
              <a:effectLst/>
              <a:uLnTx/>
              <a:uFillTx/>
              <a:latin typeface="Arial"/>
              <a:ea typeface="+mn-ea"/>
              <a:cs typeface="+mn-cs"/>
            </a:endParaRPr>
          </a:p>
        </p:txBody>
      </p:sp>
      <p:sp>
        <p:nvSpPr>
          <p:cNvPr id="23" name="Pladsholder til slidenummer 22">
            <a:extLst>
              <a:ext uri="{FF2B5EF4-FFF2-40B4-BE49-F238E27FC236}">
                <a16:creationId xmlns:a16="http://schemas.microsoft.com/office/drawing/2014/main" id="{7ECCD410-20FC-433B-9FA3-628EDC0266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p:graphicFrame>
        <p:nvGraphicFramePr>
          <p:cNvPr id="2" name="Tabel 7">
            <a:extLst>
              <a:ext uri="{FF2B5EF4-FFF2-40B4-BE49-F238E27FC236}">
                <a16:creationId xmlns:a16="http://schemas.microsoft.com/office/drawing/2014/main" id="{37E8E9B3-9C6F-E574-358B-4868DCF3970C}"/>
              </a:ext>
            </a:extLst>
          </p:cNvPr>
          <p:cNvGraphicFramePr>
            <a:graphicFrameLocks noGrp="1"/>
          </p:cNvGraphicFramePr>
          <p:nvPr>
            <p:extLst>
              <p:ext uri="{D42A27DB-BD31-4B8C-83A1-F6EECF244321}">
                <p14:modId xmlns:p14="http://schemas.microsoft.com/office/powerpoint/2010/main" val="1788874187"/>
              </p:ext>
            </p:extLst>
          </p:nvPr>
        </p:nvGraphicFramePr>
        <p:xfrm>
          <a:off x="460102" y="1133930"/>
          <a:ext cx="10959798" cy="5754899"/>
        </p:xfrm>
        <a:graphic>
          <a:graphicData uri="http://schemas.openxmlformats.org/drawingml/2006/table">
            <a:tbl>
              <a:tblPr firstRow="1" bandRow="1">
                <a:tableStyleId>{2D5ABB26-0587-4C30-8999-92F81FD0307C}</a:tableStyleId>
              </a:tblPr>
              <a:tblGrid>
                <a:gridCol w="3340397">
                  <a:extLst>
                    <a:ext uri="{9D8B030D-6E8A-4147-A177-3AD203B41FA5}">
                      <a16:colId xmlns:a16="http://schemas.microsoft.com/office/drawing/2014/main" val="1801869526"/>
                    </a:ext>
                  </a:extLst>
                </a:gridCol>
                <a:gridCol w="208280">
                  <a:extLst>
                    <a:ext uri="{9D8B030D-6E8A-4147-A177-3AD203B41FA5}">
                      <a16:colId xmlns:a16="http://schemas.microsoft.com/office/drawing/2014/main" val="2195306431"/>
                    </a:ext>
                  </a:extLst>
                </a:gridCol>
                <a:gridCol w="3496398">
                  <a:extLst>
                    <a:ext uri="{9D8B030D-6E8A-4147-A177-3AD203B41FA5}">
                      <a16:colId xmlns:a16="http://schemas.microsoft.com/office/drawing/2014/main" val="2059790064"/>
                    </a:ext>
                  </a:extLst>
                </a:gridCol>
                <a:gridCol w="208280">
                  <a:extLst>
                    <a:ext uri="{9D8B030D-6E8A-4147-A177-3AD203B41FA5}">
                      <a16:colId xmlns:a16="http://schemas.microsoft.com/office/drawing/2014/main" val="2816498313"/>
                    </a:ext>
                  </a:extLst>
                </a:gridCol>
                <a:gridCol w="3706443">
                  <a:extLst>
                    <a:ext uri="{9D8B030D-6E8A-4147-A177-3AD203B41FA5}">
                      <a16:colId xmlns:a16="http://schemas.microsoft.com/office/drawing/2014/main" val="3131927174"/>
                    </a:ext>
                  </a:extLst>
                </a:gridCol>
              </a:tblGrid>
              <a:tr h="196977">
                <a:tc>
                  <a:txBody>
                    <a:bodyPr/>
                    <a:lstStyle/>
                    <a:p>
                      <a:r>
                        <a:rPr lang="da-DK" sz="1050" b="1" dirty="0">
                          <a:solidFill>
                            <a:srgbClr val="00A0DC"/>
                          </a:solidFill>
                        </a:rPr>
                        <a:t>RESULTAT FØR SKAT </a:t>
                      </a:r>
                      <a:endParaRPr lang="da-DK" sz="1050" b="1" dirty="0">
                        <a:solidFill>
                          <a:srgbClr val="00A0DC"/>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50" b="1" dirty="0">
                        <a:solidFill>
                          <a:srgbClr val="3F224F"/>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050" b="1" dirty="0">
                          <a:solidFill>
                            <a:srgbClr val="00A0DC"/>
                          </a:solidFill>
                        </a:rPr>
                        <a:t>INDLÅN </a:t>
                      </a:r>
                      <a:endParaRPr lang="da-DK" sz="1050" b="1" dirty="0">
                        <a:solidFill>
                          <a:srgbClr val="00A0DC"/>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50" b="1" dirty="0">
                        <a:solidFill>
                          <a:srgbClr val="3F224F"/>
                        </a:solidFill>
                        <a:latin typeface="+mj-lt"/>
                      </a:endParaRPr>
                    </a:p>
                  </a:txBody>
                  <a:tcPr anchor="b">
                    <a:lnL w="12700" cap="flat" cmpd="sng" algn="ctr">
                      <a:noFill/>
                      <a:prstDash val="solid"/>
                      <a:round/>
                      <a:headEnd type="none" w="med" len="med"/>
                      <a:tailEnd type="none" w="med" len="med"/>
                    </a:lnL>
                    <a:noFill/>
                  </a:tcPr>
                </a:tc>
                <a:tc>
                  <a:txBody>
                    <a:bodyPr/>
                    <a:lstStyle/>
                    <a:p>
                      <a:r>
                        <a:rPr lang="da-DK" sz="1050" b="1" dirty="0">
                          <a:solidFill>
                            <a:srgbClr val="00A0DC"/>
                          </a:solidFill>
                        </a:rPr>
                        <a:t>NEDSKRIVNINGER PÅ UDLÅN M.V. </a:t>
                      </a:r>
                      <a:endParaRPr lang="da-DK" sz="1050" b="1" dirty="0">
                        <a:solidFill>
                          <a:srgbClr val="00A0DC"/>
                        </a:solidFill>
                        <a:latin typeface="+mj-lt"/>
                      </a:endParaRPr>
                    </a:p>
                  </a:txBody>
                  <a:tcPr anchor="b">
                    <a:noFill/>
                  </a:tcPr>
                </a:tc>
                <a:extLst>
                  <a:ext uri="{0D108BD9-81ED-4DB2-BD59-A6C34878D82A}">
                    <a16:rowId xmlns:a16="http://schemas.microsoft.com/office/drawing/2014/main" val="3914845024"/>
                  </a:ext>
                </a:extLst>
              </a:tr>
              <a:tr h="317746">
                <a:tc>
                  <a:txBody>
                    <a:bodyPr/>
                    <a:lstStyle/>
                    <a:p>
                      <a:r>
                        <a:rPr lang="da-DK" sz="1600" b="1" dirty="0">
                          <a:solidFill>
                            <a:srgbClr val="3F224F"/>
                          </a:solidFill>
                        </a:rPr>
                        <a:t>Udgør 521,1 mio. kr.</a:t>
                      </a:r>
                      <a:endParaRPr lang="da-DK" sz="1600" b="1" dirty="0">
                        <a:solidFill>
                          <a:srgbClr val="3F224F"/>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600" b="1" dirty="0">
                        <a:solidFill>
                          <a:srgbClr val="3F224F"/>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dirty="0">
                          <a:solidFill>
                            <a:srgbClr val="3F224F"/>
                          </a:solidFill>
                        </a:rPr>
                        <a:t>Stiger 3 % </a:t>
                      </a:r>
                      <a:endParaRPr lang="da-DK" sz="1600" b="1" kern="1200" dirty="0">
                        <a:solidFill>
                          <a:srgbClr val="3F224F"/>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600" b="1" dirty="0">
                        <a:solidFill>
                          <a:srgbClr val="3F224F"/>
                        </a:solidFill>
                        <a:latin typeface="+mj-lt"/>
                      </a:endParaRPr>
                    </a:p>
                  </a:txBody>
                  <a:tcPr anchor="ctr">
                    <a:lnL w="12700" cap="flat" cmpd="sng" algn="ctr">
                      <a:noFill/>
                      <a:prstDash val="solid"/>
                      <a:round/>
                      <a:headEnd type="none" w="med" len="med"/>
                      <a:tailEnd type="none" w="med" len="med"/>
                    </a:lnL>
                    <a:noFill/>
                  </a:tcPr>
                </a:tc>
                <a:tc>
                  <a:txBody>
                    <a:bodyPr/>
                    <a:lstStyle/>
                    <a:p>
                      <a:r>
                        <a:rPr lang="da-DK" sz="1600" b="1" dirty="0">
                          <a:solidFill>
                            <a:srgbClr val="3F224F"/>
                          </a:solidFill>
                        </a:rPr>
                        <a:t>Udgør 19,2 mio. kr. </a:t>
                      </a:r>
                      <a:endParaRPr lang="da-DK" sz="1600" b="1" dirty="0">
                        <a:solidFill>
                          <a:srgbClr val="3F224F"/>
                        </a:solidFill>
                        <a:latin typeface="+mj-lt"/>
                      </a:endParaRPr>
                    </a:p>
                  </a:txBody>
                  <a:tcPr>
                    <a:noFill/>
                  </a:tcPr>
                </a:tc>
                <a:extLst>
                  <a:ext uri="{0D108BD9-81ED-4DB2-BD59-A6C34878D82A}">
                    <a16:rowId xmlns:a16="http://schemas.microsoft.com/office/drawing/2014/main" val="3725368689"/>
                  </a:ext>
                </a:extLst>
              </a:tr>
              <a:tr h="824949">
                <a:tc>
                  <a:txBody>
                    <a:bodyPr/>
                    <a:lstStyle/>
                    <a:p>
                      <a:r>
                        <a:rPr lang="da-DK" sz="1000" dirty="0">
                          <a:solidFill>
                            <a:srgbClr val="3F224F"/>
                          </a:solidFill>
                        </a:rPr>
                        <a:t>Resultat før skat forrenter primo egenkapitalen svarende til 16,8 % p.a. Resultat efter skat udgør 406,7 mio. kr., svarende til en forrentning af primo egenkapitalen på 13,1 %</a:t>
                      </a:r>
                      <a:endParaRPr lang="da-DK" sz="950"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950"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000" dirty="0">
                          <a:solidFill>
                            <a:srgbClr val="3F224F"/>
                          </a:solidFill>
                        </a:rPr>
                        <a:t>Indlån stiger med 0,6 mia. kr. i forhold til 30. september 2022 og udgør 21,3 mia. kr. </a:t>
                      </a:r>
                      <a:endParaRPr lang="da-DK" sz="950"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950" dirty="0">
                        <a:solidFill>
                          <a:srgbClr val="3F224F"/>
                        </a:solidFill>
                        <a:latin typeface="+mj-lt"/>
                      </a:endParaRPr>
                    </a:p>
                  </a:txBody>
                  <a:tcPr>
                    <a:lnL w="12700" cap="flat" cmpd="sng" algn="ctr">
                      <a:no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solidFill>
                            <a:srgbClr val="3F224F"/>
                          </a:solidFill>
                        </a:rPr>
                        <a:t>Til trods for let stigende nedskrivninger opleves fortsat en god kreditbonitet hos sparekassens kunder. Reservationer i form af ledelsesmæssige skøn er i 3. kvartal 2023 øget med 9,6 mio. kr. til samlet set 213,7 mio. kr.</a:t>
                      </a:r>
                      <a:endParaRPr lang="da-DK" sz="950" b="1" dirty="0">
                        <a:solidFill>
                          <a:srgbClr val="3F224F"/>
                        </a:solidFill>
                        <a:latin typeface="+mj-lt"/>
                      </a:endParaRPr>
                    </a:p>
                  </a:txBody>
                  <a:tcPr>
                    <a:noFill/>
                  </a:tcPr>
                </a:tc>
                <a:extLst>
                  <a:ext uri="{0D108BD9-81ED-4DB2-BD59-A6C34878D82A}">
                    <a16:rowId xmlns:a16="http://schemas.microsoft.com/office/drawing/2014/main" val="641612034"/>
                  </a:ext>
                </a:extLst>
              </a:tr>
              <a:tr h="238309">
                <a:tc>
                  <a:txBody>
                    <a:bodyPr/>
                    <a:lstStyle/>
                    <a:p>
                      <a:r>
                        <a:rPr lang="da-DK" sz="1050" b="1" dirty="0">
                          <a:solidFill>
                            <a:srgbClr val="00A0DC"/>
                          </a:solidFill>
                        </a:rPr>
                        <a:t>RESULTAT FØR SKAT I 3. KVT 2023</a:t>
                      </a:r>
                      <a:endParaRPr lang="da-DK" sz="1050" b="1" dirty="0">
                        <a:solidFill>
                          <a:srgbClr val="00A0DC"/>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50" b="1" dirty="0">
                        <a:solidFill>
                          <a:srgbClr val="00A0DC"/>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050" b="1" dirty="0">
                          <a:solidFill>
                            <a:srgbClr val="00A0DC"/>
                          </a:solidFill>
                        </a:rPr>
                        <a:t>NETTO RENTE- OG GEBYRINDTÆGTERNE </a:t>
                      </a:r>
                      <a:endParaRPr lang="da-DK" sz="1050" b="1" dirty="0">
                        <a:solidFill>
                          <a:srgbClr val="00A0DC"/>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50" b="1" dirty="0">
                        <a:solidFill>
                          <a:srgbClr val="00A0DC"/>
                        </a:solidFill>
                        <a:latin typeface="+mj-lt"/>
                      </a:endParaRPr>
                    </a:p>
                  </a:txBody>
                  <a:tcPr anchor="b">
                    <a:lnL w="12700" cap="flat" cmpd="sng" algn="ctr">
                      <a:noFill/>
                      <a:prstDash val="solid"/>
                      <a:round/>
                      <a:headEnd type="none" w="med" len="med"/>
                      <a:tailEnd type="none" w="med" len="med"/>
                    </a:lnL>
                    <a:noFill/>
                  </a:tcPr>
                </a:tc>
                <a:tc>
                  <a:txBody>
                    <a:bodyPr/>
                    <a:lstStyle/>
                    <a:p>
                      <a:r>
                        <a:rPr lang="da-DK" sz="1050" b="1" dirty="0">
                          <a:solidFill>
                            <a:srgbClr val="00A0DC"/>
                          </a:solidFill>
                        </a:rPr>
                        <a:t>AKTIETILBAGEKØBSPROGRAM</a:t>
                      </a:r>
                      <a:endParaRPr lang="da-DK" sz="1050" b="1" dirty="0">
                        <a:solidFill>
                          <a:srgbClr val="00A0DC"/>
                        </a:solidFill>
                        <a:latin typeface="+mj-lt"/>
                      </a:endParaRPr>
                    </a:p>
                  </a:txBody>
                  <a:tcPr anchor="b">
                    <a:noFill/>
                  </a:tcPr>
                </a:tc>
                <a:extLst>
                  <a:ext uri="{0D108BD9-81ED-4DB2-BD59-A6C34878D82A}">
                    <a16:rowId xmlns:a16="http://schemas.microsoft.com/office/drawing/2014/main" val="2624713631"/>
                  </a:ext>
                </a:extLst>
              </a:tr>
              <a:tr h="317746">
                <a:tc>
                  <a:txBody>
                    <a:bodyPr/>
                    <a:lstStyle/>
                    <a:p>
                      <a:r>
                        <a:rPr lang="da-DK" sz="1600" b="1" dirty="0">
                          <a:solidFill>
                            <a:srgbClr val="3F224F"/>
                          </a:solidFill>
                        </a:rPr>
                        <a:t>Stiger 31 %</a:t>
                      </a:r>
                      <a:endParaRPr lang="da-DK" sz="1600" b="1"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600" b="1"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dirty="0">
                          <a:solidFill>
                            <a:srgbClr val="3F224F"/>
                          </a:solidFill>
                        </a:rPr>
                        <a:t>Stiger 8 % </a:t>
                      </a:r>
                      <a:endParaRPr lang="da-DK" sz="1600" b="1"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600" b="1" dirty="0">
                        <a:solidFill>
                          <a:srgbClr val="3F224F"/>
                        </a:solidFill>
                        <a:latin typeface="+mj-lt"/>
                      </a:endParaRPr>
                    </a:p>
                  </a:txBody>
                  <a:tcPr>
                    <a:lnL w="12700" cap="flat" cmpd="sng" algn="ctr">
                      <a:noFill/>
                      <a:prstDash val="solid"/>
                      <a:round/>
                      <a:headEnd type="none" w="med" len="med"/>
                      <a:tailEnd type="none" w="med" len="med"/>
                    </a:lnL>
                    <a:noFill/>
                  </a:tcPr>
                </a:tc>
                <a:tc>
                  <a:txBody>
                    <a:bodyPr/>
                    <a:lstStyle/>
                    <a:p>
                      <a:r>
                        <a:rPr lang="da-DK" sz="1600" b="1" dirty="0">
                          <a:solidFill>
                            <a:srgbClr val="3F224F"/>
                          </a:solidFill>
                        </a:rPr>
                        <a:t>På op til 100 mio. kr. igangsat</a:t>
                      </a:r>
                      <a:endParaRPr lang="da-DK" sz="1600" b="1" dirty="0">
                        <a:solidFill>
                          <a:srgbClr val="3F224F"/>
                        </a:solidFill>
                        <a:latin typeface="+mj-lt"/>
                      </a:endParaRPr>
                    </a:p>
                  </a:txBody>
                  <a:tcPr>
                    <a:noFill/>
                  </a:tcPr>
                </a:tc>
                <a:extLst>
                  <a:ext uri="{0D108BD9-81ED-4DB2-BD59-A6C34878D82A}">
                    <a16:rowId xmlns:a16="http://schemas.microsoft.com/office/drawing/2014/main" val="3504007353"/>
                  </a:ext>
                </a:extLst>
              </a:tr>
              <a:tr h="346632">
                <a:tc>
                  <a:txBody>
                    <a:bodyPr/>
                    <a:lstStyle/>
                    <a:p>
                      <a:r>
                        <a:rPr lang="da-DK" sz="1000" dirty="0">
                          <a:solidFill>
                            <a:srgbClr val="3F224F"/>
                          </a:solidFill>
                        </a:rPr>
                        <a:t>Resultat før skat i 3. kvartal 2023 udgør 180,3 mio. kr. mod 137,7 mio. kr. i 3. kvartal 2022. </a:t>
                      </a:r>
                      <a:endParaRPr lang="da-DK" sz="950"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950"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000" dirty="0">
                          <a:solidFill>
                            <a:srgbClr val="3F224F"/>
                          </a:solidFill>
                        </a:rPr>
                        <a:t>De samlede netto rente- og gebyrindtægter stiger med 80,4 mio. kr. til 1.083,4 mio. kr.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950" dirty="0">
                        <a:solidFill>
                          <a:srgbClr val="3F224F"/>
                        </a:solidFill>
                        <a:latin typeface="+mj-lt"/>
                      </a:endParaRPr>
                    </a:p>
                  </a:txBody>
                  <a:tcPr>
                    <a:lnL w="12700" cap="flat" cmpd="sng" algn="ctr">
                      <a:noFill/>
                      <a:prstDash val="solid"/>
                      <a:round/>
                      <a:headEnd type="none" w="med" len="med"/>
                      <a:tailEnd type="none" w="med" len="med"/>
                    </a:lnL>
                    <a:noFill/>
                  </a:tcPr>
                </a:tc>
                <a:tc>
                  <a:txBody>
                    <a:bodyPr/>
                    <a:lstStyle/>
                    <a:p>
                      <a:r>
                        <a:rPr lang="da-DK" sz="1000" dirty="0">
                          <a:solidFill>
                            <a:srgbClr val="3F224F"/>
                          </a:solidFill>
                        </a:rPr>
                        <a:t>Aktietilbagekøbsprogrammet blev igangsat den 10. august 2023 og vil være afsluttet senest den 9. februar 2024. </a:t>
                      </a:r>
                      <a:endParaRPr lang="da-DK" sz="950" dirty="0">
                        <a:solidFill>
                          <a:srgbClr val="3F224F"/>
                        </a:solidFill>
                        <a:latin typeface="+mj-lt"/>
                      </a:endParaRPr>
                    </a:p>
                  </a:txBody>
                  <a:tcPr>
                    <a:noFill/>
                  </a:tcPr>
                </a:tc>
                <a:extLst>
                  <a:ext uri="{0D108BD9-81ED-4DB2-BD59-A6C34878D82A}">
                    <a16:rowId xmlns:a16="http://schemas.microsoft.com/office/drawing/2014/main" val="3035293650"/>
                  </a:ext>
                </a:extLst>
              </a:tr>
              <a:tr h="452935">
                <a:tc>
                  <a:txBody>
                    <a:bodyPr/>
                    <a:lstStyle/>
                    <a:p>
                      <a:r>
                        <a:rPr lang="da-DK" sz="1050" b="1" dirty="0">
                          <a:solidFill>
                            <a:srgbClr val="00A0DC"/>
                          </a:solidFill>
                        </a:rPr>
                        <a:t>BASISINDTJENINGEN</a:t>
                      </a:r>
                      <a:r>
                        <a:rPr lang="da-DK" sz="1050" dirty="0"/>
                        <a:t> </a:t>
                      </a:r>
                      <a:endParaRPr lang="da-DK" sz="1050" b="1" dirty="0">
                        <a:solidFill>
                          <a:srgbClr val="00A0DC"/>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50" b="1" dirty="0">
                        <a:solidFill>
                          <a:srgbClr val="00A0DC"/>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050" b="1" dirty="0">
                          <a:solidFill>
                            <a:srgbClr val="00A0DC"/>
                          </a:solidFill>
                        </a:rPr>
                        <a:t>UDGIFTER TIL PERSONALE OG ADMINISTRATION </a:t>
                      </a:r>
                      <a:endParaRPr lang="da-DK" sz="1050" b="1" dirty="0">
                        <a:solidFill>
                          <a:srgbClr val="00A0DC"/>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50" b="1" dirty="0">
                        <a:solidFill>
                          <a:srgbClr val="00A0DC"/>
                        </a:solidFill>
                        <a:latin typeface="+mj-lt"/>
                      </a:endParaRPr>
                    </a:p>
                  </a:txBody>
                  <a:tcPr anchor="b">
                    <a:lnL w="12700" cap="flat" cmpd="sng" algn="ctr">
                      <a:noFill/>
                      <a:prstDash val="solid"/>
                      <a:round/>
                      <a:headEnd type="none" w="med" len="med"/>
                      <a:tailEnd type="none" w="med" len="med"/>
                    </a:lnL>
                    <a:noFill/>
                  </a:tcPr>
                </a:tc>
                <a:tc>
                  <a:txBody>
                    <a:bodyPr/>
                    <a:lstStyle/>
                    <a:p>
                      <a:r>
                        <a:rPr lang="da-DK" sz="1050" b="1" dirty="0">
                          <a:solidFill>
                            <a:srgbClr val="00A0DC"/>
                          </a:solidFill>
                        </a:rPr>
                        <a:t>PRÆCISERING AF FORVENTNINGERNE TIL NIVEAUET</a:t>
                      </a:r>
                    </a:p>
                  </a:txBody>
                  <a:tcPr anchor="b">
                    <a:noFill/>
                  </a:tcPr>
                </a:tc>
                <a:extLst>
                  <a:ext uri="{0D108BD9-81ED-4DB2-BD59-A6C34878D82A}">
                    <a16:rowId xmlns:a16="http://schemas.microsoft.com/office/drawing/2014/main" val="96572179"/>
                  </a:ext>
                </a:extLst>
              </a:tr>
              <a:tr h="317746">
                <a:tc>
                  <a:txBody>
                    <a:bodyPr/>
                    <a:lstStyle/>
                    <a:p>
                      <a:r>
                        <a:rPr lang="da-DK" sz="1600" b="1" dirty="0">
                          <a:solidFill>
                            <a:srgbClr val="3F224F"/>
                          </a:solidFill>
                        </a:rPr>
                        <a:t>Stiger 11 % </a:t>
                      </a:r>
                      <a:endParaRPr lang="da-DK" sz="1600" b="1"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600" b="1"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dirty="0">
                          <a:solidFill>
                            <a:srgbClr val="3F224F"/>
                          </a:solidFill>
                        </a:rPr>
                        <a:t>Stiger 3 % </a:t>
                      </a:r>
                      <a:endParaRPr lang="da-DK" sz="1600" b="1" kern="1200" dirty="0">
                        <a:solidFill>
                          <a:srgbClr val="3F224F"/>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600" b="1" dirty="0">
                        <a:solidFill>
                          <a:srgbClr val="3F224F"/>
                        </a:solidFill>
                        <a:latin typeface="+mj-lt"/>
                      </a:endParaRPr>
                    </a:p>
                  </a:txBody>
                  <a:tcPr>
                    <a:lnL w="12700" cap="flat" cmpd="sng" algn="ctr">
                      <a:noFill/>
                      <a:prstDash val="solid"/>
                      <a:round/>
                      <a:headEnd type="none" w="med" len="med"/>
                      <a:tailEnd type="none" w="med" len="med"/>
                    </a:lnL>
                    <a:noFill/>
                  </a:tcPr>
                </a:tc>
                <a:tc>
                  <a:txBody>
                    <a:bodyPr/>
                    <a:lstStyle/>
                    <a:p>
                      <a:r>
                        <a:rPr lang="da-DK" sz="1600" b="1" dirty="0">
                          <a:solidFill>
                            <a:srgbClr val="3F224F"/>
                          </a:solidFill>
                        </a:rPr>
                        <a:t>680-725 mio. kr. før skat </a:t>
                      </a:r>
                      <a:endParaRPr lang="da-DK" sz="1600" b="1" dirty="0">
                        <a:solidFill>
                          <a:srgbClr val="3F224F"/>
                        </a:solidFill>
                        <a:latin typeface="+mj-lt"/>
                      </a:endParaRPr>
                    </a:p>
                  </a:txBody>
                  <a:tcPr>
                    <a:noFill/>
                  </a:tcPr>
                </a:tc>
                <a:extLst>
                  <a:ext uri="{0D108BD9-81ED-4DB2-BD59-A6C34878D82A}">
                    <a16:rowId xmlns:a16="http://schemas.microsoft.com/office/drawing/2014/main" val="2494974385"/>
                  </a:ext>
                </a:extLst>
              </a:tr>
              <a:tr h="508744">
                <a:tc>
                  <a:txBody>
                    <a:bodyPr/>
                    <a:lstStyle/>
                    <a:p>
                      <a:r>
                        <a:rPr lang="da-DK" sz="1000" dirty="0">
                          <a:solidFill>
                            <a:srgbClr val="3F224F"/>
                          </a:solidFill>
                        </a:rPr>
                        <a:t>1.-3. kvartal af 2023 byder på en fortsat tilfredsstillende udvikling i basisindtjeningen. </a:t>
                      </a:r>
                      <a:endParaRPr lang="da-DK" sz="950" dirty="0">
                        <a:solidFill>
                          <a:srgbClr val="3F224F"/>
                        </a:solidFill>
                        <a:latin typeface="+mj-lt"/>
                      </a:endParaRPr>
                    </a:p>
                  </a:txBody>
                  <a:tcPr>
                    <a:lnT w="12700" cap="flat" cmpd="sng" algn="ctr">
                      <a:noFill/>
                      <a:prstDash val="solid"/>
                      <a:round/>
                      <a:headEnd type="none" w="med" len="med"/>
                      <a:tailEnd type="none" w="med" len="med"/>
                    </a:lnT>
                    <a:noFill/>
                  </a:tcPr>
                </a:tc>
                <a:tc>
                  <a:txBody>
                    <a:bodyPr/>
                    <a:lstStyle/>
                    <a:p>
                      <a:endParaRPr lang="da-DK" sz="950" dirty="0">
                        <a:solidFill>
                          <a:srgbClr val="3F224F"/>
                        </a:solidFill>
                        <a:latin typeface="+mj-lt"/>
                      </a:endParaRPr>
                    </a:p>
                  </a:txBody>
                  <a:tcPr>
                    <a:lnT w="12700" cap="flat" cmpd="sng" algn="ctr">
                      <a:noFill/>
                      <a:prstDash val="solid"/>
                      <a:round/>
                      <a:headEnd type="none" w="med" len="med"/>
                      <a:tailEnd type="none" w="med" len="med"/>
                    </a:lnT>
                    <a:noFill/>
                  </a:tcPr>
                </a:tc>
                <a:tc>
                  <a:txBody>
                    <a:bodyPr/>
                    <a:lstStyle/>
                    <a:p>
                      <a:r>
                        <a:rPr lang="da-DK" sz="1000" dirty="0">
                          <a:solidFill>
                            <a:srgbClr val="3F224F"/>
                          </a:solidFill>
                        </a:rPr>
                        <a:t>Udgifter til personale og administration stiger med 20,3 mio. kr. til 599,4 mio. kr. </a:t>
                      </a:r>
                      <a:endParaRPr lang="da-DK" sz="950" dirty="0">
                        <a:solidFill>
                          <a:srgbClr val="3F224F"/>
                        </a:solidFill>
                        <a:latin typeface="+mj-lt"/>
                      </a:endParaRPr>
                    </a:p>
                  </a:txBody>
                  <a:tcPr>
                    <a:lnT w="12700" cap="flat" cmpd="sng" algn="ctr">
                      <a:noFill/>
                      <a:prstDash val="solid"/>
                      <a:round/>
                      <a:headEnd type="none" w="med" len="med"/>
                      <a:tailEnd type="none" w="med" len="med"/>
                    </a:lnT>
                    <a:noFill/>
                  </a:tcPr>
                </a:tc>
                <a:tc>
                  <a:txBody>
                    <a:bodyPr/>
                    <a:lstStyle/>
                    <a:p>
                      <a:endParaRPr lang="da-DK" sz="950" dirty="0">
                        <a:solidFill>
                          <a:srgbClr val="3F224F"/>
                        </a:solidFill>
                        <a:latin typeface="+mj-lt"/>
                      </a:endParaRPr>
                    </a:p>
                  </a:txBody>
                  <a:tcPr>
                    <a:noFill/>
                  </a:tcPr>
                </a:tc>
                <a:tc>
                  <a:txBody>
                    <a:bodyPr/>
                    <a:lstStyle/>
                    <a:p>
                      <a:r>
                        <a:rPr lang="da-DK" sz="1000" dirty="0">
                          <a:solidFill>
                            <a:srgbClr val="3F224F"/>
                          </a:solidFill>
                        </a:rPr>
                        <a:t>På baggrund af en forsat stærk udvikling i indtjeningen i 3. kvartal indsnævres intervallet for forventningerne til årets resultat før skat.</a:t>
                      </a:r>
                      <a:endParaRPr lang="da-DK" sz="950" dirty="0">
                        <a:solidFill>
                          <a:srgbClr val="3F224F"/>
                        </a:solidFill>
                        <a:latin typeface="+mj-lt"/>
                      </a:endParaRPr>
                    </a:p>
                  </a:txBody>
                  <a:tcPr>
                    <a:noFill/>
                  </a:tcPr>
                </a:tc>
                <a:extLst>
                  <a:ext uri="{0D108BD9-81ED-4DB2-BD59-A6C34878D82A}">
                    <a16:rowId xmlns:a16="http://schemas.microsoft.com/office/drawing/2014/main" val="2834832648"/>
                  </a:ext>
                </a:extLst>
              </a:tr>
              <a:tr h="238309">
                <a:tc>
                  <a:txBody>
                    <a:bodyPr/>
                    <a:lstStyle/>
                    <a:p>
                      <a:r>
                        <a:rPr lang="da-DK" sz="1050" b="1" dirty="0">
                          <a:solidFill>
                            <a:srgbClr val="00A0DC"/>
                          </a:solidFill>
                        </a:rPr>
                        <a:t>UDLÅN</a:t>
                      </a:r>
                      <a:endParaRPr lang="da-DK" sz="1050" b="1" dirty="0">
                        <a:solidFill>
                          <a:srgbClr val="00A0DC"/>
                        </a:solidFill>
                        <a:latin typeface="+mj-lt"/>
                      </a:endParaRPr>
                    </a:p>
                  </a:txBody>
                  <a:tcPr anchor="b">
                    <a:noFill/>
                  </a:tcPr>
                </a:tc>
                <a:tc>
                  <a:txBody>
                    <a:bodyPr/>
                    <a:lstStyle/>
                    <a:p>
                      <a:endParaRPr lang="da-DK" sz="1050" b="1" dirty="0">
                        <a:solidFill>
                          <a:srgbClr val="00A0DC"/>
                        </a:solidFill>
                        <a:latin typeface="+mj-lt"/>
                      </a:endParaRPr>
                    </a:p>
                  </a:txBody>
                  <a:tcPr anchor="b">
                    <a:noFill/>
                  </a:tcPr>
                </a:tc>
                <a:tc>
                  <a:txBody>
                    <a:bodyPr/>
                    <a:lstStyle/>
                    <a:p>
                      <a:r>
                        <a:rPr lang="da-DK" sz="1050" b="1" dirty="0">
                          <a:solidFill>
                            <a:srgbClr val="00A0DC"/>
                          </a:solidFill>
                        </a:rPr>
                        <a:t>KAPITALPROCENTEN</a:t>
                      </a:r>
                      <a:endParaRPr lang="da-DK" sz="1050" b="1" dirty="0">
                        <a:solidFill>
                          <a:srgbClr val="00A0DC"/>
                        </a:solidFill>
                        <a:latin typeface="+mj-lt"/>
                      </a:endParaRPr>
                    </a:p>
                  </a:txBody>
                  <a:tcPr anchor="b">
                    <a:noFill/>
                  </a:tcPr>
                </a:tc>
                <a:tc>
                  <a:txBody>
                    <a:bodyPr/>
                    <a:lstStyle/>
                    <a:p>
                      <a:endParaRPr lang="da-DK" sz="1050" b="1" dirty="0">
                        <a:solidFill>
                          <a:srgbClr val="3F224F"/>
                        </a:solidFill>
                        <a:latin typeface="+mj-lt"/>
                      </a:endParaRPr>
                    </a:p>
                  </a:txBody>
                  <a:tcPr anchor="b">
                    <a:noFill/>
                  </a:tcPr>
                </a:tc>
                <a:tc>
                  <a:txBody>
                    <a:bodyPr/>
                    <a:lstStyle/>
                    <a:p>
                      <a:endParaRPr lang="da-DK" sz="1050" b="1" dirty="0">
                        <a:solidFill>
                          <a:srgbClr val="3F224F"/>
                        </a:solidFill>
                        <a:latin typeface="+mj-lt"/>
                      </a:endParaRPr>
                    </a:p>
                  </a:txBody>
                  <a:tcPr anchor="b">
                    <a:noFill/>
                  </a:tcPr>
                </a:tc>
                <a:extLst>
                  <a:ext uri="{0D108BD9-81ED-4DB2-BD59-A6C34878D82A}">
                    <a16:rowId xmlns:a16="http://schemas.microsoft.com/office/drawing/2014/main" val="2213432279"/>
                  </a:ext>
                </a:extLst>
              </a:tr>
              <a:tr h="0">
                <a:tc>
                  <a:txBody>
                    <a:bodyPr/>
                    <a:lstStyle/>
                    <a:p>
                      <a:r>
                        <a:rPr lang="da-DK" sz="1600" b="1" dirty="0">
                          <a:solidFill>
                            <a:srgbClr val="3F224F"/>
                          </a:solidFill>
                        </a:rPr>
                        <a:t>Stiger 1 %</a:t>
                      </a:r>
                      <a:endParaRPr lang="da-DK" sz="1600" b="1" dirty="0">
                        <a:solidFill>
                          <a:srgbClr val="3F224F"/>
                        </a:solidFill>
                        <a:latin typeface="+mj-lt"/>
                      </a:endParaRPr>
                    </a:p>
                  </a:txBody>
                  <a:tcPr>
                    <a:noFill/>
                  </a:tcPr>
                </a:tc>
                <a:tc>
                  <a:txBody>
                    <a:bodyPr/>
                    <a:lstStyle/>
                    <a:p>
                      <a:endParaRPr lang="da-DK" sz="1600" b="1" dirty="0">
                        <a:solidFill>
                          <a:srgbClr val="3F224F"/>
                        </a:solidFill>
                        <a:latin typeface="+mj-lt"/>
                      </a:endParaRPr>
                    </a:p>
                  </a:txBody>
                  <a:tcPr/>
                </a:tc>
                <a:tc>
                  <a:txBody>
                    <a:bodyPr/>
                    <a:lstStyle/>
                    <a:p>
                      <a:r>
                        <a:rPr lang="da-DK" sz="1600" b="1" dirty="0">
                          <a:solidFill>
                            <a:srgbClr val="3F224F"/>
                          </a:solidFill>
                        </a:rPr>
                        <a:t>Udgør 24,3 %</a:t>
                      </a:r>
                      <a:endParaRPr lang="da-DK" sz="1600" b="1" dirty="0">
                        <a:solidFill>
                          <a:srgbClr val="3F224F"/>
                        </a:solidFill>
                        <a:latin typeface="+mj-lt"/>
                      </a:endParaRPr>
                    </a:p>
                  </a:txBody>
                  <a:tcPr>
                    <a:noFill/>
                  </a:tcPr>
                </a:tc>
                <a:tc>
                  <a:txBody>
                    <a:bodyPr/>
                    <a:lstStyle/>
                    <a:p>
                      <a:endParaRPr lang="da-DK" sz="1600" b="1" dirty="0">
                        <a:solidFill>
                          <a:srgbClr val="3F224F"/>
                        </a:solidFill>
                        <a:latin typeface="+mj-lt"/>
                      </a:endParaRPr>
                    </a:p>
                  </a:txBody>
                  <a:tcPr>
                    <a:noFill/>
                  </a:tcPr>
                </a:tc>
                <a:tc>
                  <a:txBody>
                    <a:bodyPr/>
                    <a:lstStyle/>
                    <a:p>
                      <a:endParaRPr lang="da-DK" sz="1050" b="1" dirty="0">
                        <a:solidFill>
                          <a:srgbClr val="04594F"/>
                        </a:solidFill>
                      </a:endParaRPr>
                    </a:p>
                  </a:txBody>
                  <a:tcPr anchor="b">
                    <a:noFill/>
                  </a:tcPr>
                </a:tc>
                <a:extLst>
                  <a:ext uri="{0D108BD9-81ED-4DB2-BD59-A6C34878D82A}">
                    <a16:rowId xmlns:a16="http://schemas.microsoft.com/office/drawing/2014/main" val="1890581116"/>
                  </a:ext>
                </a:extLst>
              </a:tr>
              <a:tr h="577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solidFill>
                            <a:srgbClr val="3F224F"/>
                          </a:solidFill>
                        </a:rPr>
                        <a:t>Udlån stiger 0,1 mia. kr. i forhold til 30. september 2022. Siden ultimo 2022 opleves en stigning i det samlede udlån på 0,7 mia. kr., svarende til 6 %. Udviklingen er primært drevet af erhvervsudlån, der er steget med over 12 % siden ultimo 2022.</a:t>
                      </a:r>
                      <a:endParaRPr lang="da-DK" sz="950" b="1" dirty="0">
                        <a:solidFill>
                          <a:srgbClr val="3F224F"/>
                        </a:solidFill>
                        <a:latin typeface="+mj-lt"/>
                      </a:endParaRPr>
                    </a:p>
                  </a:txBody>
                  <a:tcPr>
                    <a:noFill/>
                  </a:tcPr>
                </a:tc>
                <a:tc>
                  <a:txBody>
                    <a:bodyPr/>
                    <a:lstStyle/>
                    <a:p>
                      <a:endParaRPr lang="da-DK" sz="950" b="1" dirty="0">
                        <a:solidFill>
                          <a:srgbClr val="3F224F"/>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solidFill>
                            <a:srgbClr val="3F224F"/>
                          </a:solidFill>
                        </a:rPr>
                        <a:t>I kapitalprocenten er indregnet løbende overskud. Sparekassens kapitalforhold udvikler sig fortsat meget tilfredsstillende. </a:t>
                      </a:r>
                      <a:endParaRPr lang="da-DK" sz="950" kern="1200" dirty="0">
                        <a:solidFill>
                          <a:srgbClr val="3F224F"/>
                        </a:solidFill>
                        <a:latin typeface="+mn-lt"/>
                        <a:ea typeface="+mn-ea"/>
                        <a:cs typeface="+mn-cs"/>
                      </a:endParaRPr>
                    </a:p>
                  </a:txBody>
                  <a:tcPr>
                    <a:noFill/>
                  </a:tcPr>
                </a:tc>
                <a:tc>
                  <a:txBody>
                    <a:bodyPr/>
                    <a:lstStyle/>
                    <a:p>
                      <a:endParaRPr lang="da-DK" sz="1600" b="1" dirty="0">
                        <a:solidFill>
                          <a:srgbClr val="3F224F"/>
                        </a:solidFill>
                        <a:latin typeface="+mj-lt"/>
                      </a:endParaRPr>
                    </a:p>
                  </a:txBody>
                  <a:tcPr>
                    <a:noFill/>
                  </a:tcPr>
                </a:tc>
                <a:tc>
                  <a:txBody>
                    <a:bodyPr/>
                    <a:lstStyle/>
                    <a:p>
                      <a:endParaRPr lang="da-DK" sz="1600" b="1" dirty="0">
                        <a:solidFill>
                          <a:srgbClr val="04594F"/>
                        </a:solidFill>
                        <a:latin typeface="+mj-lt"/>
                      </a:endParaRPr>
                    </a:p>
                  </a:txBody>
                  <a:tcPr>
                    <a:noFill/>
                  </a:tcPr>
                </a:tc>
                <a:extLst>
                  <a:ext uri="{0D108BD9-81ED-4DB2-BD59-A6C34878D82A}">
                    <a16:rowId xmlns:a16="http://schemas.microsoft.com/office/drawing/2014/main" val="2047682018"/>
                  </a:ext>
                </a:extLst>
              </a:tr>
              <a:tr h="583195">
                <a:tc>
                  <a:txBody>
                    <a:bodyPr/>
                    <a:lstStyle/>
                    <a:p>
                      <a:endParaRPr lang="da-DK" sz="900" dirty="0">
                        <a:solidFill>
                          <a:srgbClr val="3F224F"/>
                        </a:solidFill>
                        <a:latin typeface="+mj-lt"/>
                      </a:endParaRPr>
                    </a:p>
                  </a:txBody>
                  <a:tcPr/>
                </a:tc>
                <a:tc>
                  <a:txBody>
                    <a:bodyPr/>
                    <a:lstStyle/>
                    <a:p>
                      <a:endParaRPr lang="da-DK" sz="900" dirty="0">
                        <a:solidFill>
                          <a:srgbClr val="3F224F"/>
                        </a:solidFill>
                        <a:latin typeface="+mj-lt"/>
                      </a:endParaRPr>
                    </a:p>
                  </a:txBody>
                  <a:tcPr/>
                </a:tc>
                <a:tc>
                  <a:txBody>
                    <a:bodyPr/>
                    <a:lstStyle/>
                    <a:p>
                      <a:endParaRPr lang="da-DK" sz="900" dirty="0">
                        <a:solidFill>
                          <a:srgbClr val="3F224F"/>
                        </a:solidFill>
                        <a:latin typeface="+mj-lt"/>
                      </a:endParaRPr>
                    </a:p>
                  </a:txBody>
                  <a:tcPr>
                    <a:noFill/>
                  </a:tcPr>
                </a:tc>
                <a:tc>
                  <a:txBody>
                    <a:bodyPr/>
                    <a:lstStyle/>
                    <a:p>
                      <a:endParaRPr lang="da-DK" sz="900" dirty="0">
                        <a:solidFill>
                          <a:srgbClr val="3F224F"/>
                        </a:solidFill>
                        <a:latin typeface="+mj-lt"/>
                      </a:endParaRPr>
                    </a:p>
                  </a:txBody>
                  <a:tcPr>
                    <a:noFill/>
                  </a:tcPr>
                </a:tc>
                <a:tc>
                  <a:txBody>
                    <a:bodyPr/>
                    <a:lstStyle/>
                    <a:p>
                      <a:endParaRPr lang="da-DK" sz="900" dirty="0">
                        <a:solidFill>
                          <a:srgbClr val="3F224F"/>
                        </a:solidFill>
                        <a:latin typeface="+mj-lt"/>
                      </a:endParaRPr>
                    </a:p>
                  </a:txBody>
                  <a:tcPr>
                    <a:noFill/>
                  </a:tcPr>
                </a:tc>
                <a:extLst>
                  <a:ext uri="{0D108BD9-81ED-4DB2-BD59-A6C34878D82A}">
                    <a16:rowId xmlns:a16="http://schemas.microsoft.com/office/drawing/2014/main" val="208050901"/>
                  </a:ext>
                </a:extLst>
              </a:tr>
            </a:tbl>
          </a:graphicData>
        </a:graphic>
      </p:graphicFrame>
      <p:sp>
        <p:nvSpPr>
          <p:cNvPr id="4" name="Rektangel 3">
            <a:extLst>
              <a:ext uri="{FF2B5EF4-FFF2-40B4-BE49-F238E27FC236}">
                <a16:creationId xmlns:a16="http://schemas.microsoft.com/office/drawing/2014/main" id="{BCD2DD7C-79C0-6238-E0B3-EE842EC9C365}"/>
              </a:ext>
            </a:extLst>
          </p:cNvPr>
          <p:cNvSpPr/>
          <p:nvPr/>
        </p:nvSpPr>
        <p:spPr>
          <a:xfrm>
            <a:off x="460102" y="4867274"/>
            <a:ext cx="3407048" cy="1504473"/>
          </a:xfrm>
          <a:prstGeom prst="rect">
            <a:avLst/>
          </a:prstGeom>
          <a:noFill/>
          <a:ln w="28575">
            <a:solidFill>
              <a:srgbClr val="045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E1CD624D-F096-E063-8D09-460DB1955451}"/>
              </a:ext>
            </a:extLst>
          </p:cNvPr>
          <p:cNvSpPr/>
          <p:nvPr/>
        </p:nvSpPr>
        <p:spPr>
          <a:xfrm>
            <a:off x="4012927" y="2486025"/>
            <a:ext cx="3407048" cy="1152525"/>
          </a:xfrm>
          <a:prstGeom prst="rect">
            <a:avLst/>
          </a:prstGeom>
          <a:noFill/>
          <a:ln w="28575">
            <a:solidFill>
              <a:srgbClr val="045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D60B92AD-4028-3C44-2D64-5D16424FCD98}"/>
              </a:ext>
            </a:extLst>
          </p:cNvPr>
          <p:cNvSpPr/>
          <p:nvPr/>
        </p:nvSpPr>
        <p:spPr>
          <a:xfrm>
            <a:off x="4012927" y="1055104"/>
            <a:ext cx="3407048" cy="1152525"/>
          </a:xfrm>
          <a:prstGeom prst="rect">
            <a:avLst/>
          </a:prstGeom>
          <a:noFill/>
          <a:ln w="28575">
            <a:solidFill>
              <a:srgbClr val="045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0447CC22-C665-6176-AB85-D8DBF726A960}"/>
              </a:ext>
            </a:extLst>
          </p:cNvPr>
          <p:cNvSpPr/>
          <p:nvPr/>
        </p:nvSpPr>
        <p:spPr>
          <a:xfrm>
            <a:off x="4012927" y="4867273"/>
            <a:ext cx="3407048" cy="1504473"/>
          </a:xfrm>
          <a:prstGeom prst="rect">
            <a:avLst/>
          </a:prstGeom>
          <a:noFill/>
          <a:ln w="28575">
            <a:solidFill>
              <a:srgbClr val="045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91425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C9E1D3C-783A-5028-D2C7-898EF2FA641F}"/>
              </a:ext>
            </a:extLst>
          </p:cNvPr>
          <p:cNvSpPr>
            <a:spLocks noGrp="1"/>
          </p:cNvSpPr>
          <p:nvPr>
            <p:ph type="title"/>
          </p:nvPr>
        </p:nvSpPr>
        <p:spPr>
          <a:xfrm>
            <a:off x="540000" y="486251"/>
            <a:ext cx="8520812" cy="519589"/>
          </a:xfrm>
        </p:spPr>
        <p:txBody>
          <a:bodyPr/>
          <a:lstStyle/>
          <a:p>
            <a:r>
              <a:rPr lang="en-GB" dirty="0" err="1"/>
              <a:t>Hovedtal</a:t>
            </a:r>
            <a:endParaRPr lang="en-GB" dirty="0"/>
          </a:p>
        </p:txBody>
      </p:sp>
      <p:sp>
        <p:nvSpPr>
          <p:cNvPr id="4" name="Pladsholder til sidefod 3">
            <a:extLst>
              <a:ext uri="{FF2B5EF4-FFF2-40B4-BE49-F238E27FC236}">
                <a16:creationId xmlns:a16="http://schemas.microsoft.com/office/drawing/2014/main" id="{B899E700-A3D0-AD68-D444-CAAE0EBCCF04}"/>
              </a:ext>
            </a:extLst>
          </p:cNvPr>
          <p:cNvSpPr>
            <a:spLocks noGrp="1"/>
          </p:cNvSpPr>
          <p:nvPr>
            <p:ph type="ftr" sz="quarter" idx="11"/>
          </p:nvPr>
        </p:nvSpPr>
        <p:spPr/>
        <p:txBody>
          <a:bodyPr/>
          <a:lstStyle/>
          <a:p>
            <a:r>
              <a:rPr lang="da-DK" dirty="0"/>
              <a:t>Investorpræsentation</a:t>
            </a:r>
          </a:p>
        </p:txBody>
      </p:sp>
      <p:sp>
        <p:nvSpPr>
          <p:cNvPr id="5" name="Pladsholder til slidenummer 4">
            <a:extLst>
              <a:ext uri="{FF2B5EF4-FFF2-40B4-BE49-F238E27FC236}">
                <a16:creationId xmlns:a16="http://schemas.microsoft.com/office/drawing/2014/main" id="{BB55AB9E-EFFA-C4EA-408C-78F870842AA2}"/>
              </a:ext>
            </a:extLst>
          </p:cNvPr>
          <p:cNvSpPr>
            <a:spLocks noGrp="1"/>
          </p:cNvSpPr>
          <p:nvPr>
            <p:ph type="sldNum" sz="quarter" idx="12"/>
          </p:nvPr>
        </p:nvSpPr>
        <p:spPr/>
        <p:txBody>
          <a:bodyPr/>
          <a:lstStyle/>
          <a:p>
            <a:fld id="{80C8D7FC-5453-4551-986F-8508D8A43D6D}" type="slidenum">
              <a:rPr lang="en-GB" smtClean="0"/>
              <a:pPr/>
              <a:t>5</a:t>
            </a:fld>
            <a:endParaRPr lang="en-GB"/>
          </a:p>
        </p:txBody>
      </p:sp>
      <p:graphicFrame>
        <p:nvGraphicFramePr>
          <p:cNvPr id="13" name="Tabel 9">
            <a:extLst>
              <a:ext uri="{FF2B5EF4-FFF2-40B4-BE49-F238E27FC236}">
                <a16:creationId xmlns:a16="http://schemas.microsoft.com/office/drawing/2014/main" id="{71FABADC-78BE-3096-9A2C-38AE21C40B7E}"/>
              </a:ext>
            </a:extLst>
          </p:cNvPr>
          <p:cNvGraphicFramePr>
            <a:graphicFrameLocks noGrp="1"/>
          </p:cNvGraphicFramePr>
          <p:nvPr>
            <p:ph sz="quarter" idx="13"/>
            <p:extLst>
              <p:ext uri="{D42A27DB-BD31-4B8C-83A1-F6EECF244321}">
                <p14:modId xmlns:p14="http://schemas.microsoft.com/office/powerpoint/2010/main" val="1148115747"/>
              </p:ext>
            </p:extLst>
          </p:nvPr>
        </p:nvGraphicFramePr>
        <p:xfrm>
          <a:off x="539999" y="846655"/>
          <a:ext cx="7508626" cy="5492280"/>
        </p:xfrm>
        <a:graphic>
          <a:graphicData uri="http://schemas.openxmlformats.org/drawingml/2006/table">
            <a:tbl>
              <a:tblPr firstRow="1" bandRow="1">
                <a:tableStyleId>{2D5ABB26-0587-4C30-8999-92F81FD0307C}</a:tableStyleId>
              </a:tblPr>
              <a:tblGrid>
                <a:gridCol w="3436134">
                  <a:extLst>
                    <a:ext uri="{9D8B030D-6E8A-4147-A177-3AD203B41FA5}">
                      <a16:colId xmlns:a16="http://schemas.microsoft.com/office/drawing/2014/main" val="2595762287"/>
                    </a:ext>
                  </a:extLst>
                </a:gridCol>
                <a:gridCol w="675830">
                  <a:extLst>
                    <a:ext uri="{9D8B030D-6E8A-4147-A177-3AD203B41FA5}">
                      <a16:colId xmlns:a16="http://schemas.microsoft.com/office/drawing/2014/main" val="980481401"/>
                    </a:ext>
                  </a:extLst>
                </a:gridCol>
                <a:gridCol w="1272970">
                  <a:extLst>
                    <a:ext uri="{9D8B030D-6E8A-4147-A177-3AD203B41FA5}">
                      <a16:colId xmlns:a16="http://schemas.microsoft.com/office/drawing/2014/main" val="1646619884"/>
                    </a:ext>
                  </a:extLst>
                </a:gridCol>
                <a:gridCol w="991471">
                  <a:extLst>
                    <a:ext uri="{9D8B030D-6E8A-4147-A177-3AD203B41FA5}">
                      <a16:colId xmlns:a16="http://schemas.microsoft.com/office/drawing/2014/main" val="2051643479"/>
                    </a:ext>
                  </a:extLst>
                </a:gridCol>
                <a:gridCol w="1132221">
                  <a:extLst>
                    <a:ext uri="{9D8B030D-6E8A-4147-A177-3AD203B41FA5}">
                      <a16:colId xmlns:a16="http://schemas.microsoft.com/office/drawing/2014/main" val="1435992274"/>
                    </a:ext>
                  </a:extLst>
                </a:gridCol>
              </a:tblGrid>
              <a:tr h="204987">
                <a:tc gridSpan="5">
                  <a:txBody>
                    <a:bodyPr/>
                    <a:lstStyle/>
                    <a:p>
                      <a:pPr algn="r"/>
                      <a:r>
                        <a:rPr lang="da-DK" sz="950" b="1" baseline="0" dirty="0">
                          <a:solidFill>
                            <a:schemeClr val="accent4"/>
                          </a:solidFill>
                          <a:latin typeface="+mn-lt"/>
                        </a:rPr>
                        <a:t>Sparekassen Sjælland-Fyn A/S (koncernen)</a:t>
                      </a:r>
                      <a:endParaRPr lang="en-GB" sz="95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103967">
                <a:tc>
                  <a:txBody>
                    <a:bodyPr/>
                    <a:lstStyle/>
                    <a:p>
                      <a:r>
                        <a:rPr lang="da-DK" sz="950" b="1" baseline="0" noProof="0" dirty="0">
                          <a:solidFill>
                            <a:schemeClr val="accent4"/>
                          </a:solidFill>
                          <a:latin typeface="+mn-lt"/>
                        </a:rPr>
                        <a:t>Beløb i 1.000 kr. </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30.09</a:t>
                      </a:r>
                      <a:br>
                        <a:rPr lang="it-IT" sz="950" b="1" baseline="0" dirty="0">
                          <a:solidFill>
                            <a:schemeClr val="accent4"/>
                          </a:solidFill>
                          <a:latin typeface="+mn-lt"/>
                        </a:rPr>
                      </a:br>
                      <a:r>
                        <a:rPr lang="it-IT" sz="950" b="1" baseline="0" dirty="0">
                          <a:solidFill>
                            <a:schemeClr val="accent4"/>
                          </a:solidFill>
                          <a:latin typeface="+mn-lt"/>
                        </a:rPr>
                        <a:t>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30.09</a:t>
                      </a:r>
                      <a:br>
                        <a:rPr lang="it-IT" sz="950" b="1" baseline="0" dirty="0">
                          <a:solidFill>
                            <a:schemeClr val="accent4"/>
                          </a:solidFill>
                          <a:latin typeface="+mn-lt"/>
                        </a:rPr>
                      </a:br>
                      <a:r>
                        <a:rPr lang="it-IT" sz="950" b="1" baseline="0" dirty="0">
                          <a:solidFill>
                            <a:schemeClr val="accent4"/>
                          </a:solidFill>
                          <a:latin typeface="+mn-lt"/>
                        </a:rPr>
                        <a:t>2022</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Indeks</a:t>
                      </a:r>
                      <a:r>
                        <a:rPr lang="it-IT" sz="950" b="1" baseline="30000" dirty="0">
                          <a:solidFill>
                            <a:schemeClr val="accent4"/>
                          </a:solidFill>
                          <a:latin typeface="+mn-lt"/>
                        </a:rPr>
                        <a:t>1</a:t>
                      </a:r>
                      <a:endParaRPr lang="en-GB" sz="950" b="1" baseline="3000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Ultimo </a:t>
                      </a:r>
                      <a:br>
                        <a:rPr lang="it-IT" sz="950" b="1" baseline="0" dirty="0">
                          <a:solidFill>
                            <a:schemeClr val="accent4"/>
                          </a:solidFill>
                          <a:latin typeface="+mn-lt"/>
                        </a:rPr>
                      </a:br>
                      <a:r>
                        <a:rPr lang="it-IT" sz="950" b="1" baseline="0" dirty="0">
                          <a:solidFill>
                            <a:schemeClr val="accent4"/>
                          </a:solidFill>
                          <a:latin typeface="+mn-lt"/>
                        </a:rPr>
                        <a:t>2022</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204987">
                <a:tc>
                  <a:txBody>
                    <a:bodyPr/>
                    <a:lstStyle/>
                    <a:p>
                      <a:pPr algn="l" fontAlgn="b"/>
                      <a:r>
                        <a:rPr lang="da-DK" sz="950" b="1" i="0" u="none" strike="noStrike" dirty="0">
                          <a:solidFill>
                            <a:schemeClr val="accent4"/>
                          </a:solidFill>
                          <a:effectLst/>
                          <a:latin typeface="+mn-lt"/>
                        </a:rPr>
                        <a:t>Resultatposter</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95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a:endParaRPr lang="en-GB" sz="95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95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95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214375">
                <a:tc>
                  <a:txBody>
                    <a:bodyPr/>
                    <a:lstStyle/>
                    <a:p>
                      <a:pPr algn="l" fontAlgn="b"/>
                      <a:r>
                        <a:rPr lang="da-DK" sz="950" b="0" i="0" u="none" strike="noStrike" dirty="0">
                          <a:solidFill>
                            <a:schemeClr val="accent1"/>
                          </a:solidFill>
                          <a:effectLst/>
                          <a:latin typeface="+mn-lt"/>
                        </a:rPr>
                        <a:t>Renteindtægter opgjort efter den effektive rentemetode</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tx1"/>
                          </a:solidFill>
                          <a:effectLst/>
                          <a:latin typeface="+mn-lt"/>
                        </a:rPr>
                        <a:t>603.504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chemeClr val="tx1"/>
                          </a:solidFill>
                          <a:effectLst/>
                          <a:latin typeface="+mn-lt"/>
                        </a:rPr>
                        <a:t>374.372</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tx1"/>
                          </a:solidFill>
                          <a:effectLst/>
                          <a:latin typeface="+mn-lt"/>
                        </a:rPr>
                        <a:t>157</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tx1"/>
                          </a:solidFill>
                          <a:effectLst/>
                          <a:latin typeface="+mn-lt"/>
                        </a:rPr>
                        <a:t>530.620</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4320239"/>
                  </a:ext>
                </a:extLst>
              </a:tr>
              <a:tr h="204987">
                <a:tc>
                  <a:txBody>
                    <a:bodyPr/>
                    <a:lstStyle/>
                    <a:p>
                      <a:pPr algn="l" fontAlgn="b"/>
                      <a:r>
                        <a:rPr lang="da-DK" sz="950" b="0" i="0" u="none" strike="noStrike" dirty="0">
                          <a:solidFill>
                            <a:schemeClr val="accent1"/>
                          </a:solidFill>
                          <a:effectLst/>
                          <a:latin typeface="+mn-lt"/>
                        </a:rPr>
                        <a:t>Andre renteindtægter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156.804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82.676</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190</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133.131</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150606"/>
                  </a:ext>
                </a:extLst>
              </a:tr>
              <a:tr h="204987">
                <a:tc>
                  <a:txBody>
                    <a:bodyPr/>
                    <a:lstStyle/>
                    <a:p>
                      <a:pPr algn="l" fontAlgn="b"/>
                      <a:r>
                        <a:rPr lang="da-DK" sz="950" b="0" i="0" u="none" strike="noStrike" dirty="0">
                          <a:solidFill>
                            <a:schemeClr val="accent1"/>
                          </a:solidFill>
                          <a:effectLst/>
                          <a:latin typeface="+mn-lt"/>
                        </a:rPr>
                        <a:t>Negative renteindtægter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14.963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14.963</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276234"/>
                  </a:ext>
                </a:extLst>
              </a:tr>
              <a:tr h="204987">
                <a:tc>
                  <a:txBody>
                    <a:bodyPr/>
                    <a:lstStyle/>
                    <a:p>
                      <a:pPr algn="l" fontAlgn="b"/>
                      <a:r>
                        <a:rPr lang="da-DK" sz="950" b="0" i="0" u="none" strike="noStrike" dirty="0">
                          <a:solidFill>
                            <a:schemeClr val="accent1"/>
                          </a:solidFill>
                          <a:effectLst/>
                          <a:latin typeface="+mn-lt"/>
                        </a:rPr>
                        <a:t>Renteudgifter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136.659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40.094</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341</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63.917</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436517"/>
                  </a:ext>
                </a:extLst>
              </a:tr>
              <a:tr h="204987">
                <a:tc>
                  <a:txBody>
                    <a:bodyPr/>
                    <a:lstStyle/>
                    <a:p>
                      <a:pPr algn="l" fontAlgn="b"/>
                      <a:r>
                        <a:rPr lang="da-DK" sz="950" b="0" i="0" u="none" strike="noStrike">
                          <a:solidFill>
                            <a:schemeClr val="accent1"/>
                          </a:solidFill>
                          <a:effectLst/>
                          <a:latin typeface="+mn-lt"/>
                        </a:rPr>
                        <a:t>Positive renteudgifter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73.789</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74.671</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324887"/>
                  </a:ext>
                </a:extLst>
              </a:tr>
              <a:tr h="204987">
                <a:tc>
                  <a:txBody>
                    <a:bodyPr/>
                    <a:lstStyle/>
                    <a:p>
                      <a:pPr algn="l" fontAlgn="b"/>
                      <a:r>
                        <a:rPr lang="da-DK" sz="950" b="1" i="0" u="none" strike="noStrike">
                          <a:solidFill>
                            <a:schemeClr val="accent1"/>
                          </a:solidFill>
                          <a:effectLst/>
                          <a:latin typeface="+mn-lt"/>
                        </a:rPr>
                        <a:t>Nettorenteindtægter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rgbClr val="000000"/>
                          </a:solidFill>
                          <a:effectLst/>
                          <a:latin typeface="+mn-lt"/>
                        </a:rPr>
                        <a:t>623.649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1" i="0" u="none" strike="noStrike" dirty="0">
                          <a:solidFill>
                            <a:srgbClr val="000000"/>
                          </a:solidFill>
                          <a:effectLst/>
                          <a:latin typeface="+mn-lt"/>
                        </a:rPr>
                        <a:t>485.480</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rgbClr val="000000"/>
                          </a:solidFill>
                          <a:effectLst/>
                          <a:latin typeface="+mn-lt"/>
                        </a:rPr>
                        <a:t>128</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rgbClr val="000000"/>
                          </a:solidFill>
                          <a:effectLst/>
                          <a:latin typeface="+mn-lt"/>
                        </a:rPr>
                        <a:t>659.542</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8605552"/>
                  </a:ext>
                </a:extLst>
              </a:tr>
              <a:tr h="204987">
                <a:tc>
                  <a:txBody>
                    <a:bodyPr/>
                    <a:lstStyle/>
                    <a:p>
                      <a:pPr algn="l" fontAlgn="b"/>
                      <a:r>
                        <a:rPr lang="da-DK" sz="950" b="0" i="0" u="none" strike="noStrike" dirty="0">
                          <a:solidFill>
                            <a:schemeClr val="accent1"/>
                          </a:solidFill>
                          <a:effectLst/>
                          <a:latin typeface="+mn-lt"/>
                        </a:rPr>
                        <a:t>Udbytte af aktier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19.739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26.451</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75</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26.451</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9859490"/>
                  </a:ext>
                </a:extLst>
              </a:tr>
              <a:tr h="204987">
                <a:tc>
                  <a:txBody>
                    <a:bodyPr/>
                    <a:lstStyle/>
                    <a:p>
                      <a:pPr algn="l" fontAlgn="b"/>
                      <a:r>
                        <a:rPr lang="da-DK" sz="950" b="0" i="0" u="none" strike="noStrike" dirty="0">
                          <a:solidFill>
                            <a:schemeClr val="accent1"/>
                          </a:solidFill>
                          <a:effectLst/>
                          <a:latin typeface="+mn-lt"/>
                        </a:rPr>
                        <a:t>Gebyrer og provisionsindtægter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451.764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502.517</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90</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664.661</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6687583"/>
                  </a:ext>
                </a:extLst>
              </a:tr>
              <a:tr h="2049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0" i="0" u="none" strike="noStrike" dirty="0">
                          <a:solidFill>
                            <a:schemeClr val="accent1"/>
                          </a:solidFill>
                          <a:effectLst/>
                          <a:latin typeface="+mn-lt"/>
                        </a:rPr>
                        <a:t>Afgivne gebyrer og provisionsudgifter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11.796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11.513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102</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15.547</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4434217"/>
                  </a:ext>
                </a:extLst>
              </a:tr>
              <a:tr h="2049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1" i="0" u="none" strike="noStrike" dirty="0">
                          <a:solidFill>
                            <a:schemeClr val="accent1"/>
                          </a:solidFill>
                          <a:effectLst/>
                          <a:latin typeface="+mn-lt"/>
                        </a:rPr>
                        <a:t>Netto rente- og gebyrindtægter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rgbClr val="000000"/>
                          </a:solidFill>
                          <a:effectLst/>
                          <a:latin typeface="+mn-lt"/>
                        </a:rPr>
                        <a:t>1.083.356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1" i="0" u="none" strike="noStrike" dirty="0">
                          <a:solidFill>
                            <a:srgbClr val="000000"/>
                          </a:solidFill>
                          <a:effectLst/>
                          <a:latin typeface="+mn-lt"/>
                        </a:rPr>
                        <a:t>1.002.935</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rgbClr val="000000"/>
                          </a:solidFill>
                          <a:effectLst/>
                          <a:latin typeface="+mn-lt"/>
                        </a:rPr>
                        <a:t>108</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rgbClr val="000000"/>
                          </a:solidFill>
                          <a:effectLst/>
                          <a:latin typeface="+mn-lt"/>
                        </a:rPr>
                        <a:t>1.335.107</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222632"/>
                  </a:ext>
                </a:extLst>
              </a:tr>
              <a:tr h="204987">
                <a:tc>
                  <a:txBody>
                    <a:bodyPr/>
                    <a:lstStyle/>
                    <a:p>
                      <a:pPr algn="l" fontAlgn="b"/>
                      <a:r>
                        <a:rPr lang="da-DK" sz="950" b="0" i="0" u="none" strike="noStrike" dirty="0">
                          <a:solidFill>
                            <a:schemeClr val="accent1"/>
                          </a:solidFill>
                          <a:effectLst/>
                          <a:latin typeface="+mn-lt"/>
                        </a:rPr>
                        <a:t>Kursreguleringer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63.078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-83.269</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-73.492</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091084"/>
                  </a:ext>
                </a:extLst>
              </a:tr>
              <a:tr h="204987">
                <a:tc>
                  <a:txBody>
                    <a:bodyPr/>
                    <a:lstStyle/>
                    <a:p>
                      <a:pPr algn="l" fontAlgn="b"/>
                      <a:r>
                        <a:rPr lang="da-DK" sz="950" b="0" i="0" u="none" strike="noStrike" dirty="0">
                          <a:solidFill>
                            <a:schemeClr val="accent1"/>
                          </a:solidFill>
                          <a:effectLst/>
                          <a:latin typeface="+mn-lt"/>
                        </a:rPr>
                        <a:t>Andre driftsindtægter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13.768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11.864</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116</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16.030</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397688"/>
                  </a:ext>
                </a:extLst>
              </a:tr>
              <a:tr h="2049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0" i="0" u="none" strike="noStrike" dirty="0">
                          <a:solidFill>
                            <a:schemeClr val="accent1"/>
                          </a:solidFill>
                          <a:effectLst/>
                          <a:latin typeface="+mn-lt"/>
                        </a:rPr>
                        <a:t>Udgifter til personale og administration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599.352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579.086</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103</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771.235</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666494"/>
                  </a:ext>
                </a:extLst>
              </a:tr>
              <a:tr h="3418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0" i="0" u="none" strike="noStrike">
                          <a:solidFill>
                            <a:schemeClr val="accent1"/>
                          </a:solidFill>
                          <a:effectLst/>
                          <a:latin typeface="+mn-lt"/>
                        </a:rPr>
                        <a:t>Af- og nedskrivninger på immaterielle </a:t>
                      </a:r>
                      <a:br>
                        <a:rPr lang="da-DK" sz="950" b="0" i="0" u="none" strike="noStrike">
                          <a:solidFill>
                            <a:schemeClr val="accent1"/>
                          </a:solidFill>
                          <a:effectLst/>
                          <a:latin typeface="+mn-lt"/>
                        </a:rPr>
                      </a:br>
                      <a:r>
                        <a:rPr lang="da-DK" sz="950" b="0" i="0" u="none" strike="noStrike">
                          <a:solidFill>
                            <a:schemeClr val="accent1"/>
                          </a:solidFill>
                          <a:effectLst/>
                          <a:latin typeface="+mn-lt"/>
                        </a:rPr>
                        <a:t>og materielle aktiver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36.038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27.824</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130</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32.930</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4611500"/>
                  </a:ext>
                </a:extLst>
              </a:tr>
              <a:tr h="204987">
                <a:tc>
                  <a:txBody>
                    <a:bodyPr/>
                    <a:lstStyle/>
                    <a:p>
                      <a:pPr algn="l" fontAlgn="b"/>
                      <a:r>
                        <a:rPr lang="da-DK" sz="950" b="0" i="0" u="none" strike="noStrike">
                          <a:solidFill>
                            <a:schemeClr val="accent1"/>
                          </a:solidFill>
                          <a:effectLst/>
                          <a:latin typeface="+mn-lt"/>
                        </a:rPr>
                        <a:t>Andre driftsudgifter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21.030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12.625</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167</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18.867</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394400"/>
                  </a:ext>
                </a:extLst>
              </a:tr>
              <a:tr h="204987">
                <a:tc>
                  <a:txBody>
                    <a:bodyPr/>
                    <a:lstStyle/>
                    <a:p>
                      <a:pPr algn="l" fontAlgn="b"/>
                      <a:r>
                        <a:rPr lang="da-DK" sz="950" b="0" i="0" u="none" strike="noStrike">
                          <a:solidFill>
                            <a:schemeClr val="accent1"/>
                          </a:solidFill>
                          <a:effectLst/>
                          <a:latin typeface="+mn-lt"/>
                        </a:rPr>
                        <a:t>Nedskrivninger på udlån m.v.</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19.187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-30.934</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-15.952</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845062"/>
                  </a:ext>
                </a:extLst>
              </a:tr>
              <a:tr h="21437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0" i="0" u="none" strike="noStrike">
                          <a:solidFill>
                            <a:schemeClr val="accent1"/>
                          </a:solidFill>
                          <a:effectLst/>
                          <a:latin typeface="+mn-lt"/>
                        </a:rPr>
                        <a:t>Kapitalandele i associerede og tilknyttede virksomheder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36.468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8.063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452</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11.481</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3343984"/>
                  </a:ext>
                </a:extLst>
              </a:tr>
              <a:tr h="204987">
                <a:tc>
                  <a:txBody>
                    <a:bodyPr/>
                    <a:lstStyle/>
                    <a:p>
                      <a:pPr algn="l" fontAlgn="b"/>
                      <a:r>
                        <a:rPr lang="da-DK" sz="950" b="1" i="0" u="none" strike="noStrike">
                          <a:solidFill>
                            <a:schemeClr val="accent1"/>
                          </a:solidFill>
                          <a:effectLst/>
                          <a:latin typeface="+mn-lt"/>
                        </a:rPr>
                        <a:t>Periodens resultat før skat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521.063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1" i="0" u="none" strike="noStrike" dirty="0">
                          <a:solidFill>
                            <a:srgbClr val="000000"/>
                          </a:solidFill>
                          <a:effectLst/>
                          <a:latin typeface="+mn-lt"/>
                        </a:rPr>
                        <a:t>350.992</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148</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482.046</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908934"/>
                  </a:ext>
                </a:extLst>
              </a:tr>
              <a:tr h="204987">
                <a:tc>
                  <a:txBody>
                    <a:bodyPr/>
                    <a:lstStyle/>
                    <a:p>
                      <a:pPr algn="l" fontAlgn="b"/>
                      <a:r>
                        <a:rPr lang="da-DK" sz="950" b="1" i="0" u="none" strike="noStrike" dirty="0">
                          <a:solidFill>
                            <a:schemeClr val="accent1"/>
                          </a:solidFill>
                          <a:effectLst/>
                          <a:latin typeface="+mn-lt"/>
                        </a:rPr>
                        <a:t>Skat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114.340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74.589</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153</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110.281</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9524425"/>
                  </a:ext>
                </a:extLst>
              </a:tr>
              <a:tr h="204987">
                <a:tc>
                  <a:txBody>
                    <a:bodyPr/>
                    <a:lstStyle/>
                    <a:p>
                      <a:pPr algn="l" fontAlgn="b"/>
                      <a:r>
                        <a:rPr lang="da-DK" sz="950" b="1" i="0" u="none" strike="noStrike" dirty="0">
                          <a:solidFill>
                            <a:schemeClr val="accent1"/>
                          </a:solidFill>
                          <a:effectLst/>
                          <a:latin typeface="+mn-lt"/>
                        </a:rPr>
                        <a:t>Periodens resultat efter skat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406.723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1" i="0" u="none" strike="noStrike" dirty="0">
                          <a:solidFill>
                            <a:srgbClr val="000000"/>
                          </a:solidFill>
                          <a:effectLst/>
                          <a:latin typeface="+mn-lt"/>
                        </a:rPr>
                        <a:t>276.403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147</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372.765</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215634"/>
                  </a:ext>
                </a:extLst>
              </a:tr>
              <a:tr h="2049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1" i="0" u="none" strike="noStrike" dirty="0">
                          <a:solidFill>
                            <a:schemeClr val="accent1"/>
                          </a:solidFill>
                          <a:effectLst/>
                          <a:latin typeface="+mn-lt"/>
                        </a:rPr>
                        <a:t>Aktionærernes resultat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374.955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1" i="0" u="none" strike="noStrike" dirty="0">
                          <a:solidFill>
                            <a:srgbClr val="000000"/>
                          </a:solidFill>
                          <a:effectLst/>
                          <a:latin typeface="+mn-lt"/>
                        </a:rPr>
                        <a:t>258.095</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145</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345.651</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286900"/>
                  </a:ext>
                </a:extLst>
              </a:tr>
            </a:tbl>
          </a:graphicData>
        </a:graphic>
      </p:graphicFrame>
      <p:sp>
        <p:nvSpPr>
          <p:cNvPr id="8" name="Tekstfelt 7">
            <a:extLst>
              <a:ext uri="{FF2B5EF4-FFF2-40B4-BE49-F238E27FC236}">
                <a16:creationId xmlns:a16="http://schemas.microsoft.com/office/drawing/2014/main" id="{49205A98-A9B5-4F68-A84B-082950D54A1B}"/>
              </a:ext>
            </a:extLst>
          </p:cNvPr>
          <p:cNvSpPr txBox="1"/>
          <p:nvPr/>
        </p:nvSpPr>
        <p:spPr>
          <a:xfrm>
            <a:off x="8152721" y="6178794"/>
            <a:ext cx="2868507" cy="123111"/>
          </a:xfrm>
          <a:prstGeom prst="rect">
            <a:avLst/>
          </a:prstGeom>
          <a:noFill/>
        </p:spPr>
        <p:txBody>
          <a:bodyPr wrap="square" lIns="0" tIns="0" rIns="0" bIns="0" rtlCol="0" anchor="b">
            <a:spAutoFit/>
          </a:bodyPr>
          <a:lstStyle/>
          <a:p>
            <a:pPr algn="l"/>
            <a:r>
              <a:rPr lang="da-DK" sz="800" baseline="30000" dirty="0">
                <a:solidFill>
                  <a:schemeClr val="accent1"/>
                </a:solidFill>
              </a:rPr>
              <a:t>1</a:t>
            </a:r>
            <a:r>
              <a:rPr lang="da-DK" sz="800" dirty="0">
                <a:solidFill>
                  <a:schemeClr val="accent1"/>
                </a:solidFill>
              </a:rPr>
              <a:t> Indeks: 30.09.2023 i forhold til 30.09.2022.</a:t>
            </a:r>
            <a:endParaRPr lang="da-DK" sz="800" dirty="0">
              <a:solidFill>
                <a:srgbClr val="3F224F"/>
              </a:solidFill>
            </a:endParaRPr>
          </a:p>
        </p:txBody>
      </p:sp>
      <p:sp>
        <p:nvSpPr>
          <p:cNvPr id="7" name="Rektangel 6">
            <a:extLst>
              <a:ext uri="{FF2B5EF4-FFF2-40B4-BE49-F238E27FC236}">
                <a16:creationId xmlns:a16="http://schemas.microsoft.com/office/drawing/2014/main" id="{7765BD5A-0840-6735-E3EE-F77866DB732C}"/>
              </a:ext>
            </a:extLst>
          </p:cNvPr>
          <p:cNvSpPr/>
          <p:nvPr/>
        </p:nvSpPr>
        <p:spPr>
          <a:xfrm>
            <a:off x="409575" y="2733675"/>
            <a:ext cx="7981950" cy="209550"/>
          </a:xfrm>
          <a:prstGeom prst="rect">
            <a:avLst/>
          </a:prstGeom>
          <a:noFill/>
          <a:ln w="28575">
            <a:solidFill>
              <a:srgbClr val="045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C76760-4659-9FF0-AE35-C49135F7274F}"/>
              </a:ext>
            </a:extLst>
          </p:cNvPr>
          <p:cNvSpPr/>
          <p:nvPr/>
        </p:nvSpPr>
        <p:spPr>
          <a:xfrm>
            <a:off x="409575" y="3164170"/>
            <a:ext cx="7981950" cy="209550"/>
          </a:xfrm>
          <a:prstGeom prst="rect">
            <a:avLst/>
          </a:prstGeom>
          <a:noFill/>
          <a:ln w="28575">
            <a:solidFill>
              <a:srgbClr val="045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119018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C9E1D3C-783A-5028-D2C7-898EF2FA641F}"/>
              </a:ext>
            </a:extLst>
          </p:cNvPr>
          <p:cNvSpPr>
            <a:spLocks noGrp="1"/>
          </p:cNvSpPr>
          <p:nvPr>
            <p:ph type="title"/>
          </p:nvPr>
        </p:nvSpPr>
        <p:spPr>
          <a:xfrm>
            <a:off x="540000" y="486251"/>
            <a:ext cx="8520812" cy="519589"/>
          </a:xfrm>
        </p:spPr>
        <p:txBody>
          <a:bodyPr/>
          <a:lstStyle/>
          <a:p>
            <a:r>
              <a:rPr lang="en-GB" dirty="0" err="1"/>
              <a:t>Hovedtal</a:t>
            </a:r>
            <a:endParaRPr lang="en-GB" dirty="0"/>
          </a:p>
        </p:txBody>
      </p:sp>
      <p:sp>
        <p:nvSpPr>
          <p:cNvPr id="4" name="Pladsholder til sidefod 3">
            <a:extLst>
              <a:ext uri="{FF2B5EF4-FFF2-40B4-BE49-F238E27FC236}">
                <a16:creationId xmlns:a16="http://schemas.microsoft.com/office/drawing/2014/main" id="{B899E700-A3D0-AD68-D444-CAAE0EBCCF04}"/>
              </a:ext>
            </a:extLst>
          </p:cNvPr>
          <p:cNvSpPr>
            <a:spLocks noGrp="1"/>
          </p:cNvSpPr>
          <p:nvPr>
            <p:ph type="ftr" sz="quarter" idx="11"/>
          </p:nvPr>
        </p:nvSpPr>
        <p:spPr/>
        <p:txBody>
          <a:bodyPr/>
          <a:lstStyle/>
          <a:p>
            <a:r>
              <a:rPr lang="da-DK" dirty="0"/>
              <a:t>Investorpræsentation</a:t>
            </a:r>
          </a:p>
        </p:txBody>
      </p:sp>
      <p:sp>
        <p:nvSpPr>
          <p:cNvPr id="5" name="Pladsholder til slidenummer 4">
            <a:extLst>
              <a:ext uri="{FF2B5EF4-FFF2-40B4-BE49-F238E27FC236}">
                <a16:creationId xmlns:a16="http://schemas.microsoft.com/office/drawing/2014/main" id="{BB55AB9E-EFFA-C4EA-408C-78F870842A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p:graphicFrame>
        <p:nvGraphicFramePr>
          <p:cNvPr id="16" name="Tabel 9">
            <a:extLst>
              <a:ext uri="{FF2B5EF4-FFF2-40B4-BE49-F238E27FC236}">
                <a16:creationId xmlns:a16="http://schemas.microsoft.com/office/drawing/2014/main" id="{E61C4A73-CC6B-48D8-B7E9-DBFD6081EB0F}"/>
              </a:ext>
            </a:extLst>
          </p:cNvPr>
          <p:cNvGraphicFramePr>
            <a:graphicFrameLocks/>
          </p:cNvGraphicFramePr>
          <p:nvPr>
            <p:extLst>
              <p:ext uri="{D42A27DB-BD31-4B8C-83A1-F6EECF244321}">
                <p14:modId xmlns:p14="http://schemas.microsoft.com/office/powerpoint/2010/main" val="1170652581"/>
              </p:ext>
            </p:extLst>
          </p:nvPr>
        </p:nvGraphicFramePr>
        <p:xfrm>
          <a:off x="485262" y="1430892"/>
          <a:ext cx="5360781" cy="3803705"/>
        </p:xfrm>
        <a:graphic>
          <a:graphicData uri="http://schemas.openxmlformats.org/drawingml/2006/table">
            <a:tbl>
              <a:tblPr firstRow="1" bandRow="1">
                <a:tableStyleId>{2D5ABB26-0587-4C30-8999-92F81FD0307C}</a:tableStyleId>
              </a:tblPr>
              <a:tblGrid>
                <a:gridCol w="2127389">
                  <a:extLst>
                    <a:ext uri="{9D8B030D-6E8A-4147-A177-3AD203B41FA5}">
                      <a16:colId xmlns:a16="http://schemas.microsoft.com/office/drawing/2014/main" val="2595762287"/>
                    </a:ext>
                  </a:extLst>
                </a:gridCol>
                <a:gridCol w="808348">
                  <a:extLst>
                    <a:ext uri="{9D8B030D-6E8A-4147-A177-3AD203B41FA5}">
                      <a16:colId xmlns:a16="http://schemas.microsoft.com/office/drawing/2014/main" val="980481401"/>
                    </a:ext>
                  </a:extLst>
                </a:gridCol>
                <a:gridCol w="808348">
                  <a:extLst>
                    <a:ext uri="{9D8B030D-6E8A-4147-A177-3AD203B41FA5}">
                      <a16:colId xmlns:a16="http://schemas.microsoft.com/office/drawing/2014/main" val="1646619884"/>
                    </a:ext>
                  </a:extLst>
                </a:gridCol>
                <a:gridCol w="808348">
                  <a:extLst>
                    <a:ext uri="{9D8B030D-6E8A-4147-A177-3AD203B41FA5}">
                      <a16:colId xmlns:a16="http://schemas.microsoft.com/office/drawing/2014/main" val="2051643479"/>
                    </a:ext>
                  </a:extLst>
                </a:gridCol>
                <a:gridCol w="808348">
                  <a:extLst>
                    <a:ext uri="{9D8B030D-6E8A-4147-A177-3AD203B41FA5}">
                      <a16:colId xmlns:a16="http://schemas.microsoft.com/office/drawing/2014/main" val="1435992274"/>
                    </a:ext>
                  </a:extLst>
                </a:gridCol>
              </a:tblGrid>
              <a:tr h="235230">
                <a:tc gridSpan="5">
                  <a:txBody>
                    <a:bodyPr/>
                    <a:lstStyle/>
                    <a:p>
                      <a:pPr algn="r"/>
                      <a:r>
                        <a:rPr lang="da-DK" sz="1000" b="1" baseline="0" dirty="0">
                          <a:solidFill>
                            <a:schemeClr val="accent4"/>
                          </a:solidFill>
                          <a:latin typeface="+mn-lt"/>
                        </a:rPr>
                        <a:t>Sparekassen Sjælland-Fyn A/S (koncernen)</a:t>
                      </a:r>
                      <a:endParaRPr lang="en-GB" sz="10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272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baseline="0" noProof="0" dirty="0">
                          <a:solidFill>
                            <a:schemeClr val="accent4"/>
                          </a:solidFill>
                          <a:latin typeface="+mn-lt"/>
                        </a:rPr>
                        <a:t>Beløb i mio. kr. </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30.09</a:t>
                      </a:r>
                      <a:br>
                        <a:rPr lang="it-IT" sz="950" b="1" baseline="0" dirty="0">
                          <a:solidFill>
                            <a:schemeClr val="accent4"/>
                          </a:solidFill>
                          <a:latin typeface="+mn-lt"/>
                        </a:rPr>
                      </a:br>
                      <a:r>
                        <a:rPr lang="it-IT" sz="950" b="1" baseline="0" dirty="0">
                          <a:solidFill>
                            <a:schemeClr val="accent4"/>
                          </a:solidFill>
                          <a:latin typeface="+mn-lt"/>
                        </a:rPr>
                        <a:t>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30.09</a:t>
                      </a:r>
                      <a:br>
                        <a:rPr lang="it-IT" sz="950" b="1" baseline="0" dirty="0">
                          <a:solidFill>
                            <a:schemeClr val="accent4"/>
                          </a:solidFill>
                          <a:latin typeface="+mn-lt"/>
                        </a:rPr>
                      </a:br>
                      <a:r>
                        <a:rPr lang="it-IT" sz="950" b="1" baseline="0" dirty="0">
                          <a:solidFill>
                            <a:schemeClr val="accent4"/>
                          </a:solidFill>
                          <a:latin typeface="+mn-lt"/>
                        </a:rPr>
                        <a:t>2022</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Indeks</a:t>
                      </a:r>
                      <a:r>
                        <a:rPr lang="it-IT" sz="950" b="1" baseline="30000" dirty="0">
                          <a:solidFill>
                            <a:schemeClr val="accent4"/>
                          </a:solidFill>
                          <a:latin typeface="+mn-lt"/>
                        </a:rPr>
                        <a:t>1</a:t>
                      </a:r>
                      <a:endParaRPr lang="en-GB" sz="950" b="1" baseline="3000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Ultimo </a:t>
                      </a:r>
                      <a:br>
                        <a:rPr lang="it-IT" sz="950" b="1" baseline="0" dirty="0">
                          <a:solidFill>
                            <a:schemeClr val="accent4"/>
                          </a:solidFill>
                          <a:latin typeface="+mn-lt"/>
                        </a:rPr>
                      </a:br>
                      <a:r>
                        <a:rPr lang="it-IT" sz="950" b="1" baseline="0" dirty="0">
                          <a:solidFill>
                            <a:schemeClr val="accent4"/>
                          </a:solidFill>
                          <a:latin typeface="+mn-lt"/>
                        </a:rPr>
                        <a:t>2022</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235230">
                <a:tc>
                  <a:txBody>
                    <a:bodyPr/>
                    <a:lstStyle/>
                    <a:p>
                      <a:pPr algn="l" fontAlgn="b"/>
                      <a:r>
                        <a:rPr lang="da-DK" sz="1000" b="1" i="0" u="none" strike="noStrike" dirty="0">
                          <a:solidFill>
                            <a:schemeClr val="accent4"/>
                          </a:solidFill>
                          <a:effectLst/>
                          <a:latin typeface="+mn-lt"/>
                        </a:rPr>
                        <a:t>Balanceposter</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235230">
                <a:tc>
                  <a:txBody>
                    <a:bodyPr/>
                    <a:lstStyle/>
                    <a:p>
                      <a:pPr algn="l" fontAlgn="b"/>
                      <a:r>
                        <a:rPr lang="da-DK" sz="1000" b="0" i="0" u="none" strike="noStrike" dirty="0">
                          <a:solidFill>
                            <a:schemeClr val="accent1"/>
                          </a:solidFill>
                          <a:effectLst/>
                          <a:latin typeface="+mn-lt"/>
                        </a:rPr>
                        <a:t>Udlån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chemeClr val="tx1"/>
                          </a:solidFill>
                          <a:effectLst/>
                          <a:latin typeface="+mn-lt"/>
                        </a:rPr>
                        <a:t>12.390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1000" b="0" i="0" u="none" strike="noStrike" dirty="0">
                          <a:solidFill>
                            <a:schemeClr val="tx1"/>
                          </a:solidFill>
                          <a:effectLst/>
                          <a:latin typeface="+mn-lt"/>
                        </a:rPr>
                        <a:t>12.324</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chemeClr val="tx1"/>
                          </a:solidFill>
                          <a:effectLst/>
                          <a:latin typeface="+mn-lt"/>
                        </a:rPr>
                        <a:t>101</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chemeClr val="tx1"/>
                          </a:solidFill>
                          <a:effectLst/>
                          <a:latin typeface="+mn-lt"/>
                        </a:rPr>
                        <a:t>11.690</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4320239"/>
                  </a:ext>
                </a:extLst>
              </a:tr>
              <a:tr h="235230">
                <a:tc>
                  <a:txBody>
                    <a:bodyPr/>
                    <a:lstStyle/>
                    <a:p>
                      <a:pPr algn="l" fontAlgn="b"/>
                      <a:r>
                        <a:rPr lang="da-DK" sz="1000" b="0" i="0" u="none" strike="noStrike" dirty="0">
                          <a:solidFill>
                            <a:schemeClr val="accent1"/>
                          </a:solidFill>
                          <a:effectLst/>
                          <a:latin typeface="+mn-lt"/>
                        </a:rPr>
                        <a:t>Indlån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21.302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1000" b="0" i="0" u="none" strike="noStrike" dirty="0">
                          <a:solidFill>
                            <a:schemeClr val="tx1"/>
                          </a:solidFill>
                          <a:effectLst/>
                          <a:latin typeface="+mn-lt"/>
                        </a:rPr>
                        <a:t>20.665</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103</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20.673</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50606"/>
                  </a:ext>
                </a:extLst>
              </a:tr>
              <a:tr h="235230">
                <a:tc>
                  <a:txBody>
                    <a:bodyPr/>
                    <a:lstStyle/>
                    <a:p>
                      <a:pPr algn="l" fontAlgn="b"/>
                      <a:r>
                        <a:rPr lang="da-DK" sz="1000" b="0" i="0" u="none" strike="noStrike" dirty="0">
                          <a:solidFill>
                            <a:schemeClr val="accent1"/>
                          </a:solidFill>
                          <a:effectLst/>
                          <a:latin typeface="+mn-lt"/>
                        </a:rPr>
                        <a:t>Indlån i puljeordninger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1.968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1.983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99</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1.976</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6276234"/>
                  </a:ext>
                </a:extLst>
              </a:tr>
              <a:tr h="235230">
                <a:tc>
                  <a:txBody>
                    <a:bodyPr/>
                    <a:lstStyle/>
                    <a:p>
                      <a:pPr algn="l" fontAlgn="b"/>
                      <a:r>
                        <a:rPr lang="da-DK" sz="1000" b="0" i="0" u="none" strike="noStrike" dirty="0">
                          <a:solidFill>
                            <a:schemeClr val="accent1"/>
                          </a:solidFill>
                          <a:effectLst/>
                          <a:latin typeface="+mn-lt"/>
                        </a:rPr>
                        <a:t>Indlån i alt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23.270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22.649</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103</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22.649</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36517"/>
                  </a:ext>
                </a:extLst>
              </a:tr>
              <a:tr h="2352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0" i="0" u="none" strike="noStrike" dirty="0">
                          <a:solidFill>
                            <a:schemeClr val="accent1"/>
                          </a:solidFill>
                          <a:effectLst/>
                          <a:latin typeface="+mn-lt"/>
                        </a:rPr>
                        <a:t>Efterstillede kapitalindskud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596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621</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96</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571</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8338321"/>
                  </a:ext>
                </a:extLst>
              </a:tr>
              <a:tr h="2352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0" i="0" u="none" strike="noStrike" dirty="0">
                          <a:solidFill>
                            <a:schemeClr val="accent1"/>
                          </a:solidFill>
                          <a:effectLst/>
                          <a:latin typeface="+mn-lt"/>
                        </a:rPr>
                        <a:t>Egenkapital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4.350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3.911</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111</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4.129</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7437609"/>
                  </a:ext>
                </a:extLst>
              </a:tr>
              <a:tr h="235230">
                <a:tc>
                  <a:txBody>
                    <a:bodyPr/>
                    <a:lstStyle/>
                    <a:p>
                      <a:pPr algn="l" fontAlgn="b"/>
                      <a:r>
                        <a:rPr lang="da-DK" sz="1000" b="0" i="0" u="none" strike="noStrike" dirty="0">
                          <a:solidFill>
                            <a:schemeClr val="accent1"/>
                          </a:solidFill>
                          <a:effectLst/>
                          <a:latin typeface="+mn-lt"/>
                        </a:rPr>
                        <a:t>Balance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30.570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28.529</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107</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29.631</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293942"/>
                  </a:ext>
                </a:extLst>
              </a:tr>
              <a:tr h="235230">
                <a:tc>
                  <a:txBody>
                    <a:bodyPr/>
                    <a:lstStyle/>
                    <a:p>
                      <a:pPr algn="l" fontAlgn="b"/>
                      <a:endParaRPr lang="da-DK" sz="10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da-DK" sz="1000" b="0" i="0" u="none" strike="noStrike" dirty="0">
                        <a:solidFill>
                          <a:schemeClr val="tx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endParaRPr lang="da-DK" sz="1000" b="0" i="0" u="none" strike="noStrike" dirty="0">
                        <a:solidFill>
                          <a:schemeClr val="tx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tx1"/>
                        </a:solidFill>
                        <a:effectLst/>
                        <a:latin typeface="+mn-lt"/>
                      </a:endParaRP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tx1"/>
                        </a:solidFill>
                        <a:effectLst/>
                        <a:latin typeface="+mn-lt"/>
                      </a:endParaRP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491958"/>
                  </a:ext>
                </a:extLst>
              </a:tr>
              <a:tr h="235230">
                <a:tc>
                  <a:txBody>
                    <a:bodyPr/>
                    <a:lstStyle/>
                    <a:p>
                      <a:pPr algn="l" fontAlgn="b"/>
                      <a:r>
                        <a:rPr lang="da-DK" sz="1000" b="0" i="0" u="none" strike="noStrike" dirty="0">
                          <a:solidFill>
                            <a:schemeClr val="accent1"/>
                          </a:solidFill>
                          <a:effectLst/>
                          <a:latin typeface="+mn-lt"/>
                        </a:rPr>
                        <a:t>Kapitalgrundlag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3.735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3.755</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99</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4.133</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9859490"/>
                  </a:ext>
                </a:extLst>
              </a:tr>
              <a:tr h="235230">
                <a:tc>
                  <a:txBody>
                    <a:bodyPr/>
                    <a:lstStyle/>
                    <a:p>
                      <a:pPr algn="l" fontAlgn="b"/>
                      <a:r>
                        <a:rPr lang="da-DK" sz="1000" b="0" i="0" u="none" strike="noStrike" dirty="0">
                          <a:solidFill>
                            <a:schemeClr val="accent1"/>
                          </a:solidFill>
                          <a:effectLst/>
                          <a:latin typeface="+mn-lt"/>
                        </a:rPr>
                        <a:t>Garantier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5.121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6.412</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80</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5.613</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8370912"/>
                  </a:ext>
                </a:extLst>
              </a:tr>
              <a:tr h="394985">
                <a:tc>
                  <a:txBody>
                    <a:bodyPr/>
                    <a:lstStyle/>
                    <a:p>
                      <a:pPr algn="l" fontAlgn="b"/>
                      <a:r>
                        <a:rPr lang="da-DK" sz="1000" b="0" i="0" u="none" strike="noStrike" dirty="0">
                          <a:solidFill>
                            <a:schemeClr val="accent1"/>
                          </a:solidFill>
                          <a:effectLst/>
                          <a:latin typeface="+mn-lt"/>
                        </a:rPr>
                        <a:t>Samlet kreditformidling (udlån, Totalkredit og DLR kredit)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chemeClr val="tx1"/>
                          </a:solidFill>
                          <a:effectLst/>
                          <a:latin typeface="+mn-lt"/>
                        </a:rPr>
                        <a:t>60.917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60.558</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chemeClr val="tx1"/>
                          </a:solidFill>
                          <a:effectLst/>
                          <a:latin typeface="+mn-lt"/>
                        </a:rPr>
                        <a:t>101</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chemeClr val="tx1"/>
                          </a:solidFill>
                          <a:effectLst/>
                          <a:latin typeface="+mn-lt"/>
                        </a:rPr>
                        <a:t>59.946</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9160134"/>
                  </a:ext>
                </a:extLst>
              </a:tr>
              <a:tr h="12366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0" i="0" u="none" strike="noStrike" dirty="0">
                          <a:solidFill>
                            <a:schemeClr val="accent1"/>
                          </a:solidFill>
                          <a:effectLst/>
                          <a:latin typeface="+mn-lt"/>
                        </a:rPr>
                        <a:t>Kundedepoter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15.177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12.809</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118</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13.771</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434217"/>
                  </a:ext>
                </a:extLst>
              </a:tr>
            </a:tbl>
          </a:graphicData>
        </a:graphic>
      </p:graphicFrame>
      <p:graphicFrame>
        <p:nvGraphicFramePr>
          <p:cNvPr id="7" name="Tabel 9">
            <a:extLst>
              <a:ext uri="{FF2B5EF4-FFF2-40B4-BE49-F238E27FC236}">
                <a16:creationId xmlns:a16="http://schemas.microsoft.com/office/drawing/2014/main" id="{30245F3B-F269-45A1-B862-7D207ADE4374}"/>
              </a:ext>
            </a:extLst>
          </p:cNvPr>
          <p:cNvGraphicFramePr>
            <a:graphicFrameLocks/>
          </p:cNvGraphicFramePr>
          <p:nvPr>
            <p:extLst>
              <p:ext uri="{D42A27DB-BD31-4B8C-83A1-F6EECF244321}">
                <p14:modId xmlns:p14="http://schemas.microsoft.com/office/powerpoint/2010/main" val="1668989180"/>
              </p:ext>
            </p:extLst>
          </p:nvPr>
        </p:nvGraphicFramePr>
        <p:xfrm>
          <a:off x="6293058" y="1420259"/>
          <a:ext cx="5360781" cy="3431160"/>
        </p:xfrm>
        <a:graphic>
          <a:graphicData uri="http://schemas.openxmlformats.org/drawingml/2006/table">
            <a:tbl>
              <a:tblPr firstRow="1" bandRow="1">
                <a:tableStyleId>{2D5ABB26-0587-4C30-8999-92F81FD0307C}</a:tableStyleId>
              </a:tblPr>
              <a:tblGrid>
                <a:gridCol w="2127389">
                  <a:extLst>
                    <a:ext uri="{9D8B030D-6E8A-4147-A177-3AD203B41FA5}">
                      <a16:colId xmlns:a16="http://schemas.microsoft.com/office/drawing/2014/main" val="2595762287"/>
                    </a:ext>
                  </a:extLst>
                </a:gridCol>
                <a:gridCol w="808348">
                  <a:extLst>
                    <a:ext uri="{9D8B030D-6E8A-4147-A177-3AD203B41FA5}">
                      <a16:colId xmlns:a16="http://schemas.microsoft.com/office/drawing/2014/main" val="980481401"/>
                    </a:ext>
                  </a:extLst>
                </a:gridCol>
                <a:gridCol w="808348">
                  <a:extLst>
                    <a:ext uri="{9D8B030D-6E8A-4147-A177-3AD203B41FA5}">
                      <a16:colId xmlns:a16="http://schemas.microsoft.com/office/drawing/2014/main" val="1646619884"/>
                    </a:ext>
                  </a:extLst>
                </a:gridCol>
                <a:gridCol w="808348">
                  <a:extLst>
                    <a:ext uri="{9D8B030D-6E8A-4147-A177-3AD203B41FA5}">
                      <a16:colId xmlns:a16="http://schemas.microsoft.com/office/drawing/2014/main" val="2051643479"/>
                    </a:ext>
                  </a:extLst>
                </a:gridCol>
                <a:gridCol w="808348">
                  <a:extLst>
                    <a:ext uri="{9D8B030D-6E8A-4147-A177-3AD203B41FA5}">
                      <a16:colId xmlns:a16="http://schemas.microsoft.com/office/drawing/2014/main" val="1435992274"/>
                    </a:ext>
                  </a:extLst>
                </a:gridCol>
              </a:tblGrid>
              <a:tr h="159331">
                <a:tc gridSpan="5">
                  <a:txBody>
                    <a:bodyPr/>
                    <a:lstStyle/>
                    <a:p>
                      <a:pPr algn="r"/>
                      <a:r>
                        <a:rPr lang="da-DK" sz="1000" b="1" baseline="0" dirty="0">
                          <a:solidFill>
                            <a:schemeClr val="accent4"/>
                          </a:solidFill>
                          <a:latin typeface="+mn-lt"/>
                        </a:rPr>
                        <a:t>Sparekassen Sjælland-Fyn A/S (koncernen)</a:t>
                      </a:r>
                      <a:endParaRPr lang="en-GB" sz="10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259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baseline="0" noProof="0" dirty="0">
                          <a:solidFill>
                            <a:schemeClr val="accent4"/>
                          </a:solidFill>
                          <a:latin typeface="+mn-lt"/>
                        </a:rPr>
                        <a:t>Beløb i mio. kr. </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30.09</a:t>
                      </a:r>
                      <a:br>
                        <a:rPr lang="it-IT" sz="950" b="1" baseline="0" dirty="0">
                          <a:solidFill>
                            <a:schemeClr val="accent4"/>
                          </a:solidFill>
                          <a:latin typeface="+mn-lt"/>
                        </a:rPr>
                      </a:br>
                      <a:r>
                        <a:rPr lang="it-IT" sz="950" b="1" baseline="0" dirty="0">
                          <a:solidFill>
                            <a:schemeClr val="accent4"/>
                          </a:solidFill>
                          <a:latin typeface="+mn-lt"/>
                        </a:rPr>
                        <a:t>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30.09</a:t>
                      </a:r>
                      <a:br>
                        <a:rPr lang="it-IT" sz="950" b="1" baseline="0" dirty="0">
                          <a:solidFill>
                            <a:schemeClr val="accent4"/>
                          </a:solidFill>
                          <a:latin typeface="+mn-lt"/>
                        </a:rPr>
                      </a:br>
                      <a:r>
                        <a:rPr lang="it-IT" sz="950" b="1" baseline="0" dirty="0">
                          <a:solidFill>
                            <a:schemeClr val="accent4"/>
                          </a:solidFill>
                          <a:latin typeface="+mn-lt"/>
                        </a:rPr>
                        <a:t>2022</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Indeks</a:t>
                      </a:r>
                      <a:r>
                        <a:rPr lang="it-IT" sz="950" b="1" baseline="30000" dirty="0">
                          <a:solidFill>
                            <a:schemeClr val="accent4"/>
                          </a:solidFill>
                          <a:latin typeface="+mn-lt"/>
                        </a:rPr>
                        <a:t>1</a:t>
                      </a:r>
                      <a:endParaRPr lang="en-GB" sz="950" b="1" baseline="3000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Ultimo </a:t>
                      </a:r>
                      <a:br>
                        <a:rPr lang="it-IT" sz="950" b="1" baseline="0" dirty="0">
                          <a:solidFill>
                            <a:schemeClr val="accent4"/>
                          </a:solidFill>
                          <a:latin typeface="+mn-lt"/>
                        </a:rPr>
                      </a:br>
                      <a:r>
                        <a:rPr lang="it-IT" sz="950" b="1" baseline="0" dirty="0">
                          <a:solidFill>
                            <a:schemeClr val="accent4"/>
                          </a:solidFill>
                          <a:latin typeface="+mn-lt"/>
                        </a:rPr>
                        <a:t>2022</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159331">
                <a:tc gridSpan="2">
                  <a:txBody>
                    <a:bodyPr/>
                    <a:lstStyle/>
                    <a:p>
                      <a:pPr algn="l" fontAlgn="b"/>
                      <a:r>
                        <a:rPr lang="da-DK" sz="1000" b="1" i="0" u="none" strike="noStrike" dirty="0">
                          <a:solidFill>
                            <a:schemeClr val="accent4"/>
                          </a:solidFill>
                          <a:effectLst/>
                          <a:latin typeface="+mn-lt"/>
                        </a:rPr>
                        <a:t>Udvikling i sparekassens forretningsområder </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GB" sz="8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159331">
                <a:tc>
                  <a:txBody>
                    <a:bodyPr/>
                    <a:lstStyle/>
                    <a:p>
                      <a:pPr algn="l" fontAlgn="b"/>
                      <a:r>
                        <a:rPr lang="da-DK" sz="1000" b="0" i="0" u="none" strike="noStrike" dirty="0">
                          <a:solidFill>
                            <a:schemeClr val="accent1"/>
                          </a:solidFill>
                          <a:effectLst/>
                          <a:latin typeface="+mn-lt"/>
                        </a:rPr>
                        <a:t>Udlån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12.390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12.324</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101</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11.690</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40151"/>
                  </a:ext>
                </a:extLst>
              </a:tr>
              <a:tr h="159331">
                <a:tc>
                  <a:txBody>
                    <a:bodyPr/>
                    <a:lstStyle/>
                    <a:p>
                      <a:pPr algn="l" fontAlgn="b"/>
                      <a:r>
                        <a:rPr lang="da-DK" sz="1000" b="0" i="0" u="none" strike="noStrike" dirty="0">
                          <a:solidFill>
                            <a:schemeClr val="accent1"/>
                          </a:solidFill>
                          <a:effectLst/>
                          <a:latin typeface="+mn-lt"/>
                        </a:rPr>
                        <a:t>Totalkredit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35.097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35.531</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99</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35.080</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50606"/>
                  </a:ext>
                </a:extLst>
              </a:tr>
              <a:tr h="159331">
                <a:tc>
                  <a:txBody>
                    <a:bodyPr/>
                    <a:lstStyle/>
                    <a:p>
                      <a:pPr algn="l" fontAlgn="b"/>
                      <a:r>
                        <a:rPr lang="da-DK" sz="1000" b="0" i="0" u="none" strike="noStrike" dirty="0">
                          <a:solidFill>
                            <a:schemeClr val="accent1"/>
                          </a:solidFill>
                          <a:effectLst/>
                          <a:latin typeface="+mn-lt"/>
                        </a:rPr>
                        <a:t>DLR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13.430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12.703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106</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13.176</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6276234"/>
                  </a:ext>
                </a:extLst>
              </a:tr>
              <a:tr h="159331">
                <a:tc>
                  <a:txBody>
                    <a:bodyPr/>
                    <a:lstStyle/>
                    <a:p>
                      <a:pPr algn="l" fontAlgn="b"/>
                      <a:r>
                        <a:rPr lang="da-DK" sz="1000" b="0" i="0" u="none" strike="noStrike" dirty="0">
                          <a:solidFill>
                            <a:schemeClr val="accent1"/>
                          </a:solidFill>
                          <a:effectLst/>
                          <a:latin typeface="+mn-lt"/>
                        </a:rPr>
                        <a:t>Garantier (ekskl. tabsgarantier for realkreditlån)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2.968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3.928</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76</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3.213</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36517"/>
                  </a:ext>
                </a:extLst>
              </a:tr>
              <a:tr h="15933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0" i="0" u="none" strike="noStrike" dirty="0">
                          <a:solidFill>
                            <a:schemeClr val="accent1"/>
                          </a:solidFill>
                          <a:effectLst/>
                          <a:latin typeface="+mn-lt"/>
                        </a:rPr>
                        <a:t>Indlån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21.302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20.665</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103</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20.673</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8338321"/>
                  </a:ext>
                </a:extLst>
              </a:tr>
              <a:tr h="15933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0" i="0" u="none" strike="noStrike" dirty="0">
                          <a:solidFill>
                            <a:schemeClr val="accent1"/>
                          </a:solidFill>
                          <a:effectLst/>
                          <a:latin typeface="+mn-lt"/>
                        </a:rPr>
                        <a:t>Indlån i puljeordninger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1.968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1.983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99</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1.976</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7437609"/>
                  </a:ext>
                </a:extLst>
              </a:tr>
              <a:tr h="191816">
                <a:tc>
                  <a:txBody>
                    <a:bodyPr/>
                    <a:lstStyle/>
                    <a:p>
                      <a:pPr algn="l" fontAlgn="b"/>
                      <a:r>
                        <a:rPr lang="da-DK" sz="1000" b="0" i="0" u="none" strike="noStrike" dirty="0">
                          <a:solidFill>
                            <a:schemeClr val="accent1"/>
                          </a:solidFill>
                          <a:effectLst/>
                          <a:latin typeface="+mn-lt"/>
                        </a:rPr>
                        <a:t>Kundedepoter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15.177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12.809</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118</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13.771</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293942"/>
                  </a:ext>
                </a:extLst>
              </a:tr>
              <a:tr h="1689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1" i="0" u="none" strike="noStrike" dirty="0">
                          <a:solidFill>
                            <a:schemeClr val="accent1"/>
                          </a:solidFill>
                          <a:effectLst/>
                          <a:latin typeface="+mn-lt"/>
                        </a:rPr>
                        <a:t>Total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rgbClr val="3F224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1" i="0" u="none" strike="noStrike" dirty="0">
                          <a:solidFill>
                            <a:srgbClr val="000000"/>
                          </a:solidFill>
                          <a:effectLst/>
                          <a:latin typeface="+mn-lt"/>
                        </a:rPr>
                        <a:t>102.332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rgbClr val="3F224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1" i="0" u="none" strike="noStrike" dirty="0">
                          <a:solidFill>
                            <a:srgbClr val="000000"/>
                          </a:solidFill>
                          <a:effectLst/>
                          <a:latin typeface="+mn-lt"/>
                        </a:rPr>
                        <a:t>99.943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rgbClr val="3F224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1" i="0" u="none" strike="noStrike" dirty="0">
                          <a:solidFill>
                            <a:srgbClr val="000000"/>
                          </a:solidFill>
                          <a:effectLst/>
                          <a:latin typeface="+mn-lt"/>
                        </a:rPr>
                        <a:t>102</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rgbClr val="3F224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1" i="0" u="none" strike="noStrike" dirty="0">
                          <a:solidFill>
                            <a:srgbClr val="000000"/>
                          </a:solidFill>
                          <a:effectLst/>
                          <a:latin typeface="+mn-lt"/>
                        </a:rPr>
                        <a:t>99.579</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rgbClr val="3F224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81"/>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da-DK" sz="10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F224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da-DK" sz="1000" b="0" i="0" u="none" strike="noStrike"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F224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endParaRPr lang="da-DK" sz="1000" b="0" i="0" u="none" strike="noStrike"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F224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da-DK" sz="1000" b="0" i="0" u="none" strike="noStrike"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F224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da-DK" sz="1000" b="0" i="0" u="none" strike="noStrike"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F224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5670544"/>
                  </a:ext>
                </a:extLst>
              </a:tr>
              <a:tr h="1689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0" i="0" u="none" strike="noStrike" dirty="0">
                          <a:solidFill>
                            <a:schemeClr val="accent1"/>
                          </a:solidFill>
                          <a:effectLst/>
                          <a:latin typeface="+mn-lt"/>
                        </a:rPr>
                        <a:t>Antal medarbejdere (fuldtids, </a:t>
                      </a:r>
                      <a:r>
                        <a:rPr lang="da-DK" sz="1000" b="0" i="0" u="none" strike="noStrike" dirty="0" err="1">
                          <a:solidFill>
                            <a:schemeClr val="accent1"/>
                          </a:solidFill>
                          <a:effectLst/>
                          <a:latin typeface="+mn-lt"/>
                        </a:rPr>
                        <a:t>gns</a:t>
                      </a:r>
                      <a:r>
                        <a:rPr lang="da-DK" sz="1000" b="0" i="0" u="none" strike="noStrike" dirty="0">
                          <a:solidFill>
                            <a:schemeClr val="accent1"/>
                          </a:solidFill>
                          <a:effectLst/>
                          <a:latin typeface="+mn-lt"/>
                        </a:rPr>
                        <a: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552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544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546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988219"/>
                  </a:ext>
                </a:extLst>
              </a:tr>
              <a:tr h="1689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0" i="0" u="none" strike="noStrike" dirty="0">
                          <a:solidFill>
                            <a:schemeClr val="accent1"/>
                          </a:solidFill>
                          <a:effectLst/>
                          <a:latin typeface="+mn-lt"/>
                        </a:rPr>
                        <a:t>Pr. medarbejder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185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184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182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237624"/>
                  </a:ext>
                </a:extLst>
              </a:tr>
            </a:tbl>
          </a:graphicData>
        </a:graphic>
      </p:graphicFrame>
      <p:sp>
        <p:nvSpPr>
          <p:cNvPr id="10" name="Tekstfelt 9">
            <a:extLst>
              <a:ext uri="{FF2B5EF4-FFF2-40B4-BE49-F238E27FC236}">
                <a16:creationId xmlns:a16="http://schemas.microsoft.com/office/drawing/2014/main" id="{A5DE00E9-499D-4014-A849-670C433B1B3B}"/>
              </a:ext>
            </a:extLst>
          </p:cNvPr>
          <p:cNvSpPr txBox="1"/>
          <p:nvPr/>
        </p:nvSpPr>
        <p:spPr>
          <a:xfrm>
            <a:off x="8568898" y="5923748"/>
            <a:ext cx="4830282" cy="123111"/>
          </a:xfrm>
          <a:prstGeom prst="rect">
            <a:avLst/>
          </a:prstGeom>
          <a:noFill/>
        </p:spPr>
        <p:txBody>
          <a:bodyPr wrap="square" lIns="0" tIns="0" rIns="0" bIns="0" rtlCol="0" anchor="b">
            <a:spAutoFit/>
          </a:bodyPr>
          <a:lstStyle/>
          <a:p>
            <a:pPr algn="l"/>
            <a:r>
              <a:rPr lang="da-DK" sz="800" baseline="30000" dirty="0">
                <a:solidFill>
                  <a:schemeClr val="accent1"/>
                </a:solidFill>
              </a:rPr>
              <a:t>1</a:t>
            </a:r>
            <a:r>
              <a:rPr lang="da-DK" sz="800" dirty="0">
                <a:solidFill>
                  <a:schemeClr val="accent1"/>
                </a:solidFill>
              </a:rPr>
              <a:t> Indeks: 30.09.2023 i forhold til 30.09.2022</a:t>
            </a:r>
            <a:endParaRPr lang="da-DK" sz="800" dirty="0">
              <a:solidFill>
                <a:srgbClr val="3F224F"/>
              </a:solidFill>
            </a:endParaRPr>
          </a:p>
        </p:txBody>
      </p:sp>
      <p:sp>
        <p:nvSpPr>
          <p:cNvPr id="8" name="Rektangel 7">
            <a:extLst>
              <a:ext uri="{FF2B5EF4-FFF2-40B4-BE49-F238E27FC236}">
                <a16:creationId xmlns:a16="http://schemas.microsoft.com/office/drawing/2014/main" id="{DB83CD2D-36E4-96C4-3E3A-B58FE2243358}"/>
              </a:ext>
            </a:extLst>
          </p:cNvPr>
          <p:cNvSpPr/>
          <p:nvPr/>
        </p:nvSpPr>
        <p:spPr>
          <a:xfrm>
            <a:off x="371475" y="2257425"/>
            <a:ext cx="5610225" cy="228600"/>
          </a:xfrm>
          <a:prstGeom prst="rect">
            <a:avLst/>
          </a:prstGeom>
          <a:noFill/>
          <a:ln w="28575">
            <a:solidFill>
              <a:srgbClr val="045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3E99821B-AA66-6DFB-3C7C-2FF782FF204F}"/>
              </a:ext>
            </a:extLst>
          </p:cNvPr>
          <p:cNvSpPr/>
          <p:nvPr/>
        </p:nvSpPr>
        <p:spPr>
          <a:xfrm>
            <a:off x="371475" y="2977752"/>
            <a:ext cx="5610225" cy="228600"/>
          </a:xfrm>
          <a:prstGeom prst="rect">
            <a:avLst/>
          </a:prstGeom>
          <a:noFill/>
          <a:ln w="28575">
            <a:solidFill>
              <a:srgbClr val="045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86734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C9E1D3C-783A-5028-D2C7-898EF2FA641F}"/>
              </a:ext>
            </a:extLst>
          </p:cNvPr>
          <p:cNvSpPr>
            <a:spLocks noGrp="1"/>
          </p:cNvSpPr>
          <p:nvPr>
            <p:ph type="title"/>
          </p:nvPr>
        </p:nvSpPr>
        <p:spPr>
          <a:xfrm>
            <a:off x="540000" y="486251"/>
            <a:ext cx="8520812" cy="519589"/>
          </a:xfrm>
        </p:spPr>
        <p:txBody>
          <a:bodyPr/>
          <a:lstStyle/>
          <a:p>
            <a:r>
              <a:rPr lang="en-GB"/>
              <a:t>Nøgletal</a:t>
            </a:r>
          </a:p>
        </p:txBody>
      </p:sp>
      <p:sp>
        <p:nvSpPr>
          <p:cNvPr id="4" name="Pladsholder til sidefod 3">
            <a:extLst>
              <a:ext uri="{FF2B5EF4-FFF2-40B4-BE49-F238E27FC236}">
                <a16:creationId xmlns:a16="http://schemas.microsoft.com/office/drawing/2014/main" id="{B899E700-A3D0-AD68-D444-CAAE0EBCCF04}"/>
              </a:ext>
            </a:extLst>
          </p:cNvPr>
          <p:cNvSpPr>
            <a:spLocks noGrp="1"/>
          </p:cNvSpPr>
          <p:nvPr>
            <p:ph type="ftr" sz="quarter" idx="11"/>
          </p:nvPr>
        </p:nvSpPr>
        <p:spPr/>
        <p:txBody>
          <a:bodyPr/>
          <a:lstStyle/>
          <a:p>
            <a:r>
              <a:rPr lang="da-DK" dirty="0"/>
              <a:t>Investorpræsentation</a:t>
            </a:r>
          </a:p>
        </p:txBody>
      </p:sp>
      <p:sp>
        <p:nvSpPr>
          <p:cNvPr id="5" name="Pladsholder til slidenummer 4">
            <a:extLst>
              <a:ext uri="{FF2B5EF4-FFF2-40B4-BE49-F238E27FC236}">
                <a16:creationId xmlns:a16="http://schemas.microsoft.com/office/drawing/2014/main" id="{BB55AB9E-EFFA-C4EA-408C-78F870842AA2}"/>
              </a:ext>
            </a:extLst>
          </p:cNvPr>
          <p:cNvSpPr>
            <a:spLocks noGrp="1"/>
          </p:cNvSpPr>
          <p:nvPr>
            <p:ph type="sldNum" sz="quarter" idx="12"/>
          </p:nvPr>
        </p:nvSpPr>
        <p:spPr/>
        <p:txBody>
          <a:bodyPr/>
          <a:lstStyle/>
          <a:p>
            <a:fld id="{80C8D7FC-5453-4551-986F-8508D8A43D6D}" type="slidenum">
              <a:rPr lang="en-GB" smtClean="0"/>
              <a:pPr/>
              <a:t>7</a:t>
            </a:fld>
            <a:endParaRPr lang="en-GB"/>
          </a:p>
        </p:txBody>
      </p:sp>
      <p:graphicFrame>
        <p:nvGraphicFramePr>
          <p:cNvPr id="10" name="Tabel 9">
            <a:extLst>
              <a:ext uri="{FF2B5EF4-FFF2-40B4-BE49-F238E27FC236}">
                <a16:creationId xmlns:a16="http://schemas.microsoft.com/office/drawing/2014/main" id="{0A1BC86E-E20D-6587-C83A-C7C52F7DB547}"/>
              </a:ext>
            </a:extLst>
          </p:cNvPr>
          <p:cNvGraphicFramePr>
            <a:graphicFrameLocks/>
          </p:cNvGraphicFramePr>
          <p:nvPr>
            <p:extLst>
              <p:ext uri="{D42A27DB-BD31-4B8C-83A1-F6EECF244321}">
                <p14:modId xmlns:p14="http://schemas.microsoft.com/office/powerpoint/2010/main" val="2764562779"/>
              </p:ext>
            </p:extLst>
          </p:nvPr>
        </p:nvGraphicFramePr>
        <p:xfrm>
          <a:off x="538161" y="935242"/>
          <a:ext cx="5557838" cy="5492280"/>
        </p:xfrm>
        <a:graphic>
          <a:graphicData uri="http://schemas.openxmlformats.org/drawingml/2006/table">
            <a:tbl>
              <a:tblPr firstRow="1" bandRow="1">
                <a:tableStyleId>{2D5ABB26-0587-4C30-8999-92F81FD0307C}</a:tableStyleId>
              </a:tblPr>
              <a:tblGrid>
                <a:gridCol w="2757932">
                  <a:extLst>
                    <a:ext uri="{9D8B030D-6E8A-4147-A177-3AD203B41FA5}">
                      <a16:colId xmlns:a16="http://schemas.microsoft.com/office/drawing/2014/main" val="2595762287"/>
                    </a:ext>
                  </a:extLst>
                </a:gridCol>
                <a:gridCol w="579573">
                  <a:extLst>
                    <a:ext uri="{9D8B030D-6E8A-4147-A177-3AD203B41FA5}">
                      <a16:colId xmlns:a16="http://schemas.microsoft.com/office/drawing/2014/main" val="980481401"/>
                    </a:ext>
                  </a:extLst>
                </a:gridCol>
                <a:gridCol w="740111">
                  <a:extLst>
                    <a:ext uri="{9D8B030D-6E8A-4147-A177-3AD203B41FA5}">
                      <a16:colId xmlns:a16="http://schemas.microsoft.com/office/drawing/2014/main" val="1646619884"/>
                    </a:ext>
                  </a:extLst>
                </a:gridCol>
                <a:gridCol w="740111">
                  <a:extLst>
                    <a:ext uri="{9D8B030D-6E8A-4147-A177-3AD203B41FA5}">
                      <a16:colId xmlns:a16="http://schemas.microsoft.com/office/drawing/2014/main" val="2051643479"/>
                    </a:ext>
                  </a:extLst>
                </a:gridCol>
                <a:gridCol w="740111">
                  <a:extLst>
                    <a:ext uri="{9D8B030D-6E8A-4147-A177-3AD203B41FA5}">
                      <a16:colId xmlns:a16="http://schemas.microsoft.com/office/drawing/2014/main" val="1435992274"/>
                    </a:ext>
                  </a:extLst>
                </a:gridCol>
              </a:tblGrid>
              <a:tr h="128934">
                <a:tc gridSpan="5">
                  <a:txBody>
                    <a:bodyPr/>
                    <a:lstStyle/>
                    <a:p>
                      <a:pPr algn="r"/>
                      <a:r>
                        <a:rPr lang="da-DK" sz="900" b="1" baseline="0" dirty="0">
                          <a:solidFill>
                            <a:schemeClr val="accent4"/>
                          </a:solidFill>
                          <a:latin typeface="+mn-lt"/>
                        </a:rPr>
                        <a:t>Sparekassen Sjælland-Fyn A/S (koncernen)</a:t>
                      </a:r>
                      <a:endParaRPr lang="en-GB" sz="9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213484">
                <a:tc>
                  <a:txBody>
                    <a:bodyPr/>
                    <a:lstStyle/>
                    <a:p>
                      <a:endParaRPr lang="en-GB" sz="8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00" b="1" baseline="0" dirty="0">
                          <a:solidFill>
                            <a:schemeClr val="accent4"/>
                          </a:solidFill>
                          <a:latin typeface="+mn-lt"/>
                        </a:rPr>
                        <a:t>30.09</a:t>
                      </a:r>
                    </a:p>
                    <a:p>
                      <a:pPr algn="r"/>
                      <a:r>
                        <a:rPr lang="it-IT" sz="900" b="1" baseline="0" dirty="0">
                          <a:solidFill>
                            <a:schemeClr val="accent4"/>
                          </a:solidFill>
                          <a:latin typeface="+mn-lt"/>
                        </a:rPr>
                        <a:t>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00" b="1" baseline="0" dirty="0">
                          <a:solidFill>
                            <a:schemeClr val="accent4"/>
                          </a:solidFill>
                          <a:latin typeface="+mn-lt"/>
                        </a:rPr>
                        <a:t>30.09</a:t>
                      </a:r>
                    </a:p>
                    <a:p>
                      <a:pPr algn="r"/>
                      <a:r>
                        <a:rPr lang="it-IT" sz="900" b="1" baseline="0" dirty="0">
                          <a:solidFill>
                            <a:schemeClr val="accent4"/>
                          </a:solidFill>
                          <a:latin typeface="+mn-lt"/>
                        </a:rPr>
                        <a:t>2022</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00" b="1" baseline="0" dirty="0">
                          <a:solidFill>
                            <a:schemeClr val="accent4"/>
                          </a:solidFill>
                          <a:latin typeface="+mn-lt"/>
                        </a:rPr>
                        <a:t>Indeks</a:t>
                      </a:r>
                      <a:r>
                        <a:rPr lang="it-IT" sz="900" b="1" baseline="30000" dirty="0">
                          <a:solidFill>
                            <a:schemeClr val="accent4"/>
                          </a:solidFill>
                          <a:latin typeface="+mn-lt"/>
                        </a:rPr>
                        <a:t>1</a:t>
                      </a:r>
                      <a:endParaRPr lang="en-GB" sz="900" b="1" baseline="3000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00" b="1" baseline="0" dirty="0">
                          <a:solidFill>
                            <a:schemeClr val="accent4"/>
                          </a:solidFill>
                          <a:latin typeface="+mn-lt"/>
                        </a:rPr>
                        <a:t>Ultimo 2022</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138328">
                <a:tc>
                  <a:txBody>
                    <a:bodyPr/>
                    <a:lstStyle/>
                    <a:p>
                      <a:pPr algn="l" fontAlgn="b"/>
                      <a:r>
                        <a:rPr lang="da-DK" sz="1000" b="1" i="0" u="none" strike="noStrike" dirty="0">
                          <a:solidFill>
                            <a:schemeClr val="accent4"/>
                          </a:solidFill>
                          <a:effectLst/>
                          <a:latin typeface="+mn-lt"/>
                        </a:rPr>
                        <a:t>Nøgletal</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accent4"/>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accent4"/>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accent4"/>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accent4"/>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138328">
                <a:tc>
                  <a:txBody>
                    <a:bodyPr/>
                    <a:lstStyle/>
                    <a:p>
                      <a:pPr algn="l" fontAlgn="b"/>
                      <a:r>
                        <a:rPr lang="da-DK" sz="1000" b="0" i="0" u="none" strike="noStrike" dirty="0">
                          <a:solidFill>
                            <a:srgbClr val="3F224F"/>
                          </a:solidFill>
                          <a:effectLst/>
                          <a:latin typeface="+mn-lt"/>
                        </a:rPr>
                        <a:t>Kapitalprocent </a:t>
                      </a:r>
                      <a:r>
                        <a:rPr lang="da-DK" sz="1000" baseline="30000" dirty="0">
                          <a:solidFill>
                            <a:srgbClr val="3F224F"/>
                          </a:solidFill>
                        </a:rPr>
                        <a:t>2</a:t>
                      </a:r>
                      <a:r>
                        <a:rPr lang="da-DK" sz="1000" b="0" i="0" u="none" strike="noStrike" dirty="0">
                          <a:solidFill>
                            <a:srgbClr val="3F224F"/>
                          </a:solidFill>
                          <a:effectLst/>
                          <a:latin typeface="+mn-lt"/>
                        </a:rPr>
                        <a: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rgbClr val="000000"/>
                          </a:solidFill>
                          <a:effectLst/>
                          <a:latin typeface="+mn-lt"/>
                        </a:rPr>
                        <a:t>22,1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22,3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rgbClr val="000000"/>
                          </a:solidFill>
                          <a:effectLst/>
                          <a:latin typeface="+mn-lt"/>
                        </a:rPr>
                        <a:t>99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rgbClr val="000000"/>
                          </a:solidFill>
                          <a:effectLst/>
                          <a:latin typeface="+mn-lt"/>
                        </a:rPr>
                        <a:t>25,1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4320239"/>
                  </a:ext>
                </a:extLst>
              </a:tr>
              <a:tr h="138328">
                <a:tc>
                  <a:txBody>
                    <a:bodyPr/>
                    <a:lstStyle/>
                    <a:p>
                      <a:pPr algn="l" fontAlgn="b"/>
                      <a:r>
                        <a:rPr lang="da-DK" sz="1000" b="0" i="0" u="none" strike="noStrike" dirty="0">
                          <a:solidFill>
                            <a:srgbClr val="3F224F"/>
                          </a:solidFill>
                          <a:effectLst/>
                          <a:latin typeface="+mn-lt"/>
                        </a:rPr>
                        <a:t>Kernekapitalprocent </a:t>
                      </a:r>
                      <a:r>
                        <a:rPr lang="da-DK" sz="1000" baseline="30000" dirty="0">
                          <a:solidFill>
                            <a:srgbClr val="3F224F"/>
                          </a:solidFill>
                        </a:rPr>
                        <a:t>2</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19,0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18,6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21,9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50606"/>
                  </a:ext>
                </a:extLst>
              </a:tr>
              <a:tr h="138328">
                <a:tc>
                  <a:txBody>
                    <a:bodyPr/>
                    <a:lstStyle/>
                    <a:p>
                      <a:pPr algn="l" fontAlgn="b"/>
                      <a:r>
                        <a:rPr lang="da-DK" sz="1000" b="0" i="0" u="none" strike="noStrike" dirty="0">
                          <a:solidFill>
                            <a:srgbClr val="3F224F"/>
                          </a:solidFill>
                          <a:effectLst/>
                          <a:latin typeface="+mn-lt"/>
                        </a:rPr>
                        <a:t>Egentlig kernekapitalprocent </a:t>
                      </a:r>
                      <a:r>
                        <a:rPr lang="da-DK" sz="1000" baseline="30000" dirty="0">
                          <a:solidFill>
                            <a:srgbClr val="3F224F"/>
                          </a:solidFill>
                        </a:rPr>
                        <a:t>2</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16,6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16,4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18,9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6276234"/>
                  </a:ext>
                </a:extLst>
              </a:tr>
              <a:tr h="138328">
                <a:tc>
                  <a:txBody>
                    <a:bodyPr/>
                    <a:lstStyle/>
                    <a:p>
                      <a:pPr algn="l" fontAlgn="b"/>
                      <a:r>
                        <a:rPr lang="da-DK" sz="1000" b="0" i="0" u="none" strike="noStrike" dirty="0">
                          <a:solidFill>
                            <a:srgbClr val="3F224F"/>
                          </a:solidFill>
                          <a:effectLst/>
                          <a:latin typeface="+mn-lt"/>
                        </a:rPr>
                        <a:t>Kapitaloverdækning, %-point </a:t>
                      </a:r>
                      <a:r>
                        <a:rPr lang="da-DK" sz="1000" baseline="30000" dirty="0">
                          <a:solidFill>
                            <a:srgbClr val="3F224F"/>
                          </a:solidFill>
                        </a:rPr>
                        <a:t>2</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11,3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11,6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97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14,2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36517"/>
                  </a:ext>
                </a:extLst>
              </a:tr>
              <a:tr h="138328">
                <a:tc>
                  <a:txBody>
                    <a:bodyPr/>
                    <a:lstStyle/>
                    <a:p>
                      <a:pPr algn="l" fontAlgn="b"/>
                      <a:r>
                        <a:rPr lang="da-DK" sz="1000" b="0" i="0" u="none" strike="noStrike" dirty="0">
                          <a:solidFill>
                            <a:srgbClr val="3F224F"/>
                          </a:solidFill>
                          <a:effectLst/>
                          <a:latin typeface="+mn-lt"/>
                        </a:rPr>
                        <a:t>Egenkapitalforrentning før skat (for perioden)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12,3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9,1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135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12,2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6324887"/>
                  </a:ext>
                </a:extLst>
              </a:tr>
              <a:tr h="138328">
                <a:tc>
                  <a:txBody>
                    <a:bodyPr/>
                    <a:lstStyle/>
                    <a:p>
                      <a:pPr algn="l" fontAlgn="b"/>
                      <a:r>
                        <a:rPr lang="da-DK" sz="1000" b="0" i="0" u="none" strike="noStrike" dirty="0">
                          <a:solidFill>
                            <a:srgbClr val="3F224F"/>
                          </a:solidFill>
                          <a:effectLst/>
                          <a:latin typeface="+mn-lt"/>
                        </a:rPr>
                        <a:t>Egenkapitalforrentning efter skat (for perioden)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9,6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7,2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133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9,4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8605552"/>
                  </a:ext>
                </a:extLst>
              </a:tr>
              <a:tr h="138328">
                <a:tc>
                  <a:txBody>
                    <a:bodyPr/>
                    <a:lstStyle/>
                    <a:p>
                      <a:pPr algn="l" fontAlgn="b"/>
                      <a:r>
                        <a:rPr lang="da-DK" sz="1000" b="0" i="0" u="none" strike="noStrike" dirty="0">
                          <a:solidFill>
                            <a:srgbClr val="3F224F"/>
                          </a:solidFill>
                          <a:effectLst/>
                          <a:latin typeface="+mn-lt"/>
                        </a:rPr>
                        <a:t>Indtjening pr. omkostningskrone</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1,77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1,60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111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1,60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491958"/>
                  </a:ext>
                </a:extLst>
              </a:tr>
              <a:tr h="138328">
                <a:tc>
                  <a:txBody>
                    <a:bodyPr/>
                    <a:lstStyle/>
                    <a:p>
                      <a:pPr algn="l" fontAlgn="b"/>
                      <a:r>
                        <a:rPr lang="da-DK" sz="1000" b="0" i="0" u="none" strike="noStrike" dirty="0">
                          <a:solidFill>
                            <a:srgbClr val="3F224F"/>
                          </a:solidFill>
                          <a:effectLst/>
                          <a:latin typeface="+mn-lt"/>
                        </a:rPr>
                        <a:t>Omkostningsprocent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59,8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61,1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98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60,9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9859490"/>
                  </a:ext>
                </a:extLst>
              </a:tr>
              <a:tr h="138328">
                <a:tc>
                  <a:txBody>
                    <a:bodyPr/>
                    <a:lstStyle/>
                    <a:p>
                      <a:pPr algn="l" fontAlgn="b"/>
                      <a:r>
                        <a:rPr lang="da-DK" sz="1000" b="0" i="0" u="none" strike="noStrike" dirty="0">
                          <a:solidFill>
                            <a:srgbClr val="3F224F"/>
                          </a:solidFill>
                          <a:effectLst/>
                          <a:latin typeface="+mn-lt"/>
                        </a:rPr>
                        <a:t>Renterisiko i.f.t. kernekapital efter fradrag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4,4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0,4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1.100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6687583"/>
                  </a:ext>
                </a:extLst>
              </a:tr>
              <a:tr h="138328">
                <a:tc>
                  <a:txBody>
                    <a:bodyPr/>
                    <a:lstStyle/>
                    <a:p>
                      <a:pPr algn="l" fontAlgn="b"/>
                      <a:r>
                        <a:rPr lang="da-DK" sz="1000" b="0" i="0" u="none" strike="noStrike" dirty="0">
                          <a:solidFill>
                            <a:srgbClr val="3F224F"/>
                          </a:solidFill>
                          <a:effectLst/>
                          <a:latin typeface="+mn-lt"/>
                        </a:rPr>
                        <a:t>Valutaposition i.f.t. kernekapital efter fradrag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87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434217"/>
                  </a:ext>
                </a:extLst>
              </a:tr>
              <a:tr h="138328">
                <a:tc>
                  <a:txBody>
                    <a:bodyPr/>
                    <a:lstStyle/>
                    <a:p>
                      <a:pPr algn="l" fontAlgn="b"/>
                      <a:r>
                        <a:rPr lang="da-DK" sz="1000" b="0" i="0" u="none" strike="noStrike" dirty="0">
                          <a:solidFill>
                            <a:srgbClr val="3F224F"/>
                          </a:solidFill>
                          <a:effectLst/>
                          <a:latin typeface="+mn-lt"/>
                        </a:rPr>
                        <a:t>Valutarisiko i.f.t. kernekapital efter fradrag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6222632"/>
                  </a:ext>
                </a:extLst>
              </a:tr>
              <a:tr h="138328">
                <a:tc>
                  <a:txBody>
                    <a:bodyPr/>
                    <a:lstStyle/>
                    <a:p>
                      <a:pPr algn="l" fontAlgn="b"/>
                      <a:r>
                        <a:rPr lang="da-DK" sz="1000" b="0" i="0" u="none" strike="noStrike" dirty="0">
                          <a:solidFill>
                            <a:srgbClr val="3F224F"/>
                          </a:solidFill>
                          <a:effectLst/>
                          <a:latin typeface="+mn-lt"/>
                        </a:rPr>
                        <a:t>Udlån i forhold til egenkapital</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3,2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88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091084"/>
                  </a:ext>
                </a:extLst>
              </a:tr>
              <a:tr h="138328">
                <a:tc>
                  <a:txBody>
                    <a:bodyPr/>
                    <a:lstStyle/>
                    <a:p>
                      <a:pPr algn="l" fontAlgn="b"/>
                      <a:r>
                        <a:rPr lang="da-DK" sz="1000" b="0" i="0" u="none" strike="noStrike" dirty="0">
                          <a:solidFill>
                            <a:srgbClr val="3F224F"/>
                          </a:solidFill>
                          <a:effectLst/>
                          <a:latin typeface="+mn-lt"/>
                        </a:rPr>
                        <a:t>Udlån plus </a:t>
                      </a:r>
                      <a:r>
                        <a:rPr lang="da-DK" sz="1000" b="0" i="0" u="none" strike="noStrike" dirty="0" err="1">
                          <a:solidFill>
                            <a:srgbClr val="3F224F"/>
                          </a:solidFill>
                          <a:effectLst/>
                          <a:latin typeface="+mn-lt"/>
                        </a:rPr>
                        <a:t>nedskrivn</a:t>
                      </a:r>
                      <a:r>
                        <a:rPr lang="da-DK" sz="1000" b="0" i="0" u="none" strike="noStrike" dirty="0">
                          <a:solidFill>
                            <a:srgbClr val="3F224F"/>
                          </a:solidFill>
                          <a:effectLst/>
                          <a:latin typeface="+mn-lt"/>
                        </a:rPr>
                        <a:t>. herpå i forhold til indlån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55,6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56,8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98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54,0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1397688"/>
                  </a:ext>
                </a:extLst>
              </a:tr>
              <a:tr h="138328">
                <a:tc>
                  <a:txBody>
                    <a:bodyPr/>
                    <a:lstStyle/>
                    <a:p>
                      <a:pPr algn="l" fontAlgn="b"/>
                      <a:r>
                        <a:rPr lang="da-DK" sz="1000" b="0" i="0" u="none" strike="noStrike" dirty="0">
                          <a:solidFill>
                            <a:srgbClr val="3F224F"/>
                          </a:solidFill>
                          <a:effectLst/>
                          <a:latin typeface="+mn-lt"/>
                        </a:rPr>
                        <a:t>Periodens udlånsvækst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2,1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286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-3,1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2666494"/>
                  </a:ext>
                </a:extLst>
              </a:tr>
              <a:tr h="138328">
                <a:tc>
                  <a:txBody>
                    <a:bodyPr/>
                    <a:lstStyle/>
                    <a:p>
                      <a:pPr algn="l" fontAlgn="b"/>
                      <a:r>
                        <a:rPr lang="da-DK" sz="1000" b="0" i="0" u="none" strike="noStrike">
                          <a:solidFill>
                            <a:srgbClr val="3F224F"/>
                          </a:solidFill>
                          <a:effectLst/>
                          <a:latin typeface="+mn-lt"/>
                        </a:rPr>
                        <a:t>Periodens nedskrivningsprocent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4611500"/>
                  </a:ext>
                </a:extLst>
              </a:tr>
              <a:tr h="138328">
                <a:tc>
                  <a:txBody>
                    <a:bodyPr/>
                    <a:lstStyle/>
                    <a:p>
                      <a:pPr algn="l" fontAlgn="b"/>
                      <a:r>
                        <a:rPr lang="da-DK" sz="1000" b="0" i="0" u="none" strike="noStrike">
                          <a:solidFill>
                            <a:srgbClr val="3F224F"/>
                          </a:solidFill>
                          <a:effectLst/>
                          <a:latin typeface="+mn-lt"/>
                        </a:rPr>
                        <a:t>Akk. nedskrivningsprocent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3,4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3,1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110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3,5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394400"/>
                  </a:ext>
                </a:extLst>
              </a:tr>
              <a:tr h="138328">
                <a:tc>
                  <a:txBody>
                    <a:bodyPr/>
                    <a:lstStyle/>
                    <a:p>
                      <a:pPr algn="l" fontAlgn="b"/>
                      <a:r>
                        <a:rPr lang="da-DK" sz="1000" b="0" i="0" u="none" strike="noStrike">
                          <a:solidFill>
                            <a:srgbClr val="3F224F"/>
                          </a:solidFill>
                          <a:effectLst/>
                          <a:latin typeface="+mn-lt"/>
                        </a:rPr>
                        <a:t>Rentenulstillede udlån ift. samlet udlån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300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845062"/>
                  </a:ext>
                </a:extLst>
              </a:tr>
              <a:tr h="138328">
                <a:tc>
                  <a:txBody>
                    <a:bodyPr/>
                    <a:lstStyle/>
                    <a:p>
                      <a:pPr algn="l" fontAlgn="b"/>
                      <a:r>
                        <a:rPr lang="da-DK" sz="1000" b="0" i="0" u="none" strike="noStrike">
                          <a:solidFill>
                            <a:srgbClr val="3F224F"/>
                          </a:solidFill>
                          <a:effectLst/>
                          <a:latin typeface="+mn-lt"/>
                        </a:rPr>
                        <a:t>Likviditetspejlemærke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563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472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119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481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3343984"/>
                  </a:ext>
                </a:extLst>
              </a:tr>
              <a:tr h="138328">
                <a:tc>
                  <a:txBody>
                    <a:bodyPr/>
                    <a:lstStyle/>
                    <a:p>
                      <a:pPr algn="l" fontAlgn="b"/>
                      <a:r>
                        <a:rPr lang="da-DK" sz="1000" b="0" i="0" u="none" strike="noStrike">
                          <a:solidFill>
                            <a:srgbClr val="3F224F"/>
                          </a:solidFill>
                          <a:effectLst/>
                          <a:latin typeface="+mn-lt"/>
                        </a:rPr>
                        <a:t>Likviditet, LCR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435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377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115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372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908934"/>
                  </a:ext>
                </a:extLst>
              </a:tr>
              <a:tr h="138328">
                <a:tc>
                  <a:txBody>
                    <a:bodyPr/>
                    <a:lstStyle/>
                    <a:p>
                      <a:pPr algn="l" fontAlgn="b"/>
                      <a:r>
                        <a:rPr lang="da-DK" sz="1000" b="0" i="0" u="none" strike="noStrike" dirty="0">
                          <a:solidFill>
                            <a:srgbClr val="3F224F"/>
                          </a:solidFill>
                          <a:effectLst/>
                          <a:latin typeface="+mn-lt"/>
                        </a:rPr>
                        <a:t>Sum af store engagementer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85,1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78,7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62,9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9524425"/>
                  </a:ext>
                </a:extLst>
              </a:tr>
              <a:tr h="138328">
                <a:tc>
                  <a:txBody>
                    <a:bodyPr/>
                    <a:lstStyle/>
                    <a:p>
                      <a:pPr algn="l" fontAlgn="b"/>
                      <a:r>
                        <a:rPr lang="da-DK" sz="1000" b="0" i="0" u="none" strike="noStrike" dirty="0">
                          <a:solidFill>
                            <a:srgbClr val="3F224F"/>
                          </a:solidFill>
                          <a:effectLst/>
                          <a:latin typeface="+mn-lt"/>
                        </a:rPr>
                        <a:t>Afkastningsgrad</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140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215634"/>
                  </a:ext>
                </a:extLst>
              </a:tr>
            </a:tbl>
          </a:graphicData>
        </a:graphic>
      </p:graphicFrame>
      <p:sp>
        <p:nvSpPr>
          <p:cNvPr id="7" name="Tekstfelt 6">
            <a:extLst>
              <a:ext uri="{FF2B5EF4-FFF2-40B4-BE49-F238E27FC236}">
                <a16:creationId xmlns:a16="http://schemas.microsoft.com/office/drawing/2014/main" id="{48B3065F-882B-4B96-DE72-C3718BD3DFF4}"/>
              </a:ext>
            </a:extLst>
          </p:cNvPr>
          <p:cNvSpPr txBox="1"/>
          <p:nvPr/>
        </p:nvSpPr>
        <p:spPr>
          <a:xfrm>
            <a:off x="6580004" y="4595272"/>
            <a:ext cx="5509215" cy="1107996"/>
          </a:xfrm>
          <a:prstGeom prst="rect">
            <a:avLst/>
          </a:prstGeom>
          <a:noFill/>
        </p:spPr>
        <p:txBody>
          <a:bodyPr wrap="square" lIns="0" tIns="0" rIns="0" bIns="0" rtlCol="0" anchor="b">
            <a:spAutoFit/>
          </a:bodyPr>
          <a:lstStyle/>
          <a:p>
            <a:pPr algn="l"/>
            <a:r>
              <a:rPr lang="da-DK" sz="800" baseline="30000" dirty="0">
                <a:solidFill>
                  <a:schemeClr val="accent1"/>
                </a:solidFill>
              </a:rPr>
              <a:t>1</a:t>
            </a:r>
            <a:r>
              <a:rPr lang="da-DK" sz="800" dirty="0">
                <a:solidFill>
                  <a:schemeClr val="accent1"/>
                </a:solidFill>
              </a:rPr>
              <a:t> </a:t>
            </a:r>
            <a:r>
              <a:rPr lang="da-DK" sz="800" dirty="0">
                <a:solidFill>
                  <a:srgbClr val="3F224F"/>
                </a:solidFill>
              </a:rPr>
              <a:t>Indeks: 30.09.2023 i forhold til 30.09.2022</a:t>
            </a:r>
          </a:p>
          <a:p>
            <a:pPr algn="l"/>
            <a:r>
              <a:rPr lang="da-DK" sz="800" baseline="30000" dirty="0">
                <a:solidFill>
                  <a:srgbClr val="3F224F"/>
                </a:solidFill>
              </a:rPr>
              <a:t>2</a:t>
            </a:r>
            <a:r>
              <a:rPr lang="da-DK" sz="800" dirty="0">
                <a:solidFill>
                  <a:srgbClr val="3F224F"/>
                </a:solidFill>
              </a:rPr>
              <a:t> 30.09.2023 og 30.09.2022 er beregnet eksklusiv periodens resultat. Såfremt periodens resultat efter skat,    </a:t>
            </a:r>
          </a:p>
          <a:p>
            <a:pPr algn="l"/>
            <a:r>
              <a:rPr lang="da-DK" sz="800" dirty="0">
                <a:solidFill>
                  <a:srgbClr val="3F224F"/>
                </a:solidFill>
              </a:rPr>
              <a:t>   reduceret med den anførte målsætning for udlodning, var indregnet i kapitalgrundlaget, ville </a:t>
            </a:r>
            <a:br>
              <a:rPr lang="da-DK" sz="800" dirty="0">
                <a:solidFill>
                  <a:srgbClr val="3F224F"/>
                </a:solidFill>
              </a:rPr>
            </a:br>
            <a:r>
              <a:rPr lang="da-DK" sz="800" dirty="0">
                <a:solidFill>
                  <a:srgbClr val="3F224F"/>
                </a:solidFill>
              </a:rPr>
              <a:t>   kapitalprocent, kernekapitalprocent, egentlig kernekapitalprocent samt kapitaloverdækning være 2,2 </a:t>
            </a:r>
            <a:r>
              <a:rPr lang="da-DK" sz="800" dirty="0" err="1">
                <a:solidFill>
                  <a:srgbClr val="3F224F"/>
                </a:solidFill>
              </a:rPr>
              <a:t>pct.-point</a:t>
            </a:r>
            <a:br>
              <a:rPr lang="da-DK" sz="800" dirty="0">
                <a:solidFill>
                  <a:srgbClr val="3F224F"/>
                </a:solidFill>
              </a:rPr>
            </a:br>
            <a:r>
              <a:rPr lang="da-DK" sz="800" dirty="0">
                <a:solidFill>
                  <a:srgbClr val="3F224F"/>
                </a:solidFill>
              </a:rPr>
              <a:t>   højere (30.09.2022: kapitalprocent, kernekapitalprocent, egentlig kernekapitalprocent samt kapitaloverdækning</a:t>
            </a:r>
            <a:br>
              <a:rPr lang="da-DK" sz="800" dirty="0">
                <a:solidFill>
                  <a:srgbClr val="3F224F"/>
                </a:solidFill>
              </a:rPr>
            </a:br>
            <a:r>
              <a:rPr lang="da-DK" sz="800" dirty="0">
                <a:solidFill>
                  <a:srgbClr val="3F224F"/>
                </a:solidFill>
              </a:rPr>
              <a:t>   1,0 pct.- point højere).</a:t>
            </a:r>
          </a:p>
          <a:p>
            <a:pPr algn="l"/>
            <a:r>
              <a:rPr lang="da-DK" sz="800" baseline="30000" dirty="0">
                <a:solidFill>
                  <a:srgbClr val="3F224F"/>
                </a:solidFill>
              </a:rPr>
              <a:t>3</a:t>
            </a:r>
            <a:r>
              <a:rPr lang="da-DK" sz="800" dirty="0">
                <a:solidFill>
                  <a:srgbClr val="3F224F"/>
                </a:solidFill>
              </a:rPr>
              <a:t>  Beregnet på grundlag af gennemsnitligt antal aktier over perioden. </a:t>
            </a:r>
          </a:p>
          <a:p>
            <a:pPr algn="l"/>
            <a:r>
              <a:rPr lang="da-DK" sz="800" baseline="30000" dirty="0">
                <a:solidFill>
                  <a:srgbClr val="3F224F"/>
                </a:solidFill>
              </a:rPr>
              <a:t>4</a:t>
            </a:r>
            <a:r>
              <a:rPr lang="da-DK" sz="800" dirty="0">
                <a:solidFill>
                  <a:srgbClr val="3F224F"/>
                </a:solidFill>
              </a:rPr>
              <a:t>  Beregnet med udgangspunkt i antal aktier i omløb ultimo perioden. </a:t>
            </a:r>
          </a:p>
          <a:p>
            <a:pPr algn="l"/>
            <a:r>
              <a:rPr lang="da-DK" sz="800" baseline="30000" dirty="0">
                <a:solidFill>
                  <a:srgbClr val="3F224F"/>
                </a:solidFill>
              </a:rPr>
              <a:t>5</a:t>
            </a:r>
            <a:r>
              <a:rPr lang="da-DK" sz="800" dirty="0">
                <a:solidFill>
                  <a:srgbClr val="3F224F"/>
                </a:solidFill>
              </a:rPr>
              <a:t>  Beskæftiget med pengeinstitutvirksomhed.</a:t>
            </a:r>
          </a:p>
        </p:txBody>
      </p:sp>
      <p:cxnSp>
        <p:nvCxnSpPr>
          <p:cNvPr id="11" name="Lige forbindelse 10">
            <a:extLst>
              <a:ext uri="{FF2B5EF4-FFF2-40B4-BE49-F238E27FC236}">
                <a16:creationId xmlns:a16="http://schemas.microsoft.com/office/drawing/2014/main" id="{2B16FE22-1951-D660-DDE9-9BEB91AA0761}"/>
              </a:ext>
            </a:extLst>
          </p:cNvPr>
          <p:cNvCxnSpPr>
            <a:cxnSpLocks/>
          </p:cNvCxnSpPr>
          <p:nvPr/>
        </p:nvCxnSpPr>
        <p:spPr>
          <a:xfrm>
            <a:off x="6580005" y="4476633"/>
            <a:ext cx="373342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Tabel 11">
            <a:extLst>
              <a:ext uri="{FF2B5EF4-FFF2-40B4-BE49-F238E27FC236}">
                <a16:creationId xmlns:a16="http://schemas.microsoft.com/office/drawing/2014/main" id="{47D061C2-7F0A-4179-8AD9-AA5036D2F96E}"/>
              </a:ext>
            </a:extLst>
          </p:cNvPr>
          <p:cNvGraphicFramePr>
            <a:graphicFrameLocks/>
          </p:cNvGraphicFramePr>
          <p:nvPr>
            <p:extLst>
              <p:ext uri="{D42A27DB-BD31-4B8C-83A1-F6EECF244321}">
                <p14:modId xmlns:p14="http://schemas.microsoft.com/office/powerpoint/2010/main" val="341498262"/>
              </p:ext>
            </p:extLst>
          </p:nvPr>
        </p:nvGraphicFramePr>
        <p:xfrm>
          <a:off x="6580005" y="944482"/>
          <a:ext cx="5275300" cy="3037368"/>
        </p:xfrm>
        <a:graphic>
          <a:graphicData uri="http://schemas.openxmlformats.org/drawingml/2006/table">
            <a:tbl>
              <a:tblPr firstRow="1" bandRow="1">
                <a:tableStyleId>{2D5ABB26-0587-4C30-8999-92F81FD0307C}</a:tableStyleId>
              </a:tblPr>
              <a:tblGrid>
                <a:gridCol w="2606527">
                  <a:extLst>
                    <a:ext uri="{9D8B030D-6E8A-4147-A177-3AD203B41FA5}">
                      <a16:colId xmlns:a16="http://schemas.microsoft.com/office/drawing/2014/main" val="2595762287"/>
                    </a:ext>
                  </a:extLst>
                </a:gridCol>
                <a:gridCol w="561312">
                  <a:extLst>
                    <a:ext uri="{9D8B030D-6E8A-4147-A177-3AD203B41FA5}">
                      <a16:colId xmlns:a16="http://schemas.microsoft.com/office/drawing/2014/main" val="980481401"/>
                    </a:ext>
                  </a:extLst>
                </a:gridCol>
                <a:gridCol w="702487">
                  <a:extLst>
                    <a:ext uri="{9D8B030D-6E8A-4147-A177-3AD203B41FA5}">
                      <a16:colId xmlns:a16="http://schemas.microsoft.com/office/drawing/2014/main" val="1646619884"/>
                    </a:ext>
                  </a:extLst>
                </a:gridCol>
                <a:gridCol w="702487">
                  <a:extLst>
                    <a:ext uri="{9D8B030D-6E8A-4147-A177-3AD203B41FA5}">
                      <a16:colId xmlns:a16="http://schemas.microsoft.com/office/drawing/2014/main" val="2051643479"/>
                    </a:ext>
                  </a:extLst>
                </a:gridCol>
                <a:gridCol w="702487">
                  <a:extLst>
                    <a:ext uri="{9D8B030D-6E8A-4147-A177-3AD203B41FA5}">
                      <a16:colId xmlns:a16="http://schemas.microsoft.com/office/drawing/2014/main" val="1435992274"/>
                    </a:ext>
                  </a:extLst>
                </a:gridCol>
              </a:tblGrid>
              <a:tr h="128934">
                <a:tc gridSpan="5">
                  <a:txBody>
                    <a:bodyPr/>
                    <a:lstStyle/>
                    <a:p>
                      <a:pPr algn="r"/>
                      <a:r>
                        <a:rPr lang="da-DK" sz="900" b="1" baseline="0" dirty="0">
                          <a:solidFill>
                            <a:schemeClr val="accent4"/>
                          </a:solidFill>
                          <a:latin typeface="+mn-lt"/>
                        </a:rPr>
                        <a:t>Sparekassen Sjælland-Fyn A/S (koncernen)</a:t>
                      </a:r>
                      <a:endParaRPr lang="en-GB" sz="9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213484">
                <a:tc>
                  <a:txBody>
                    <a:bodyPr/>
                    <a:lstStyle/>
                    <a:p>
                      <a:endParaRPr lang="en-GB" sz="8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00" b="1" baseline="0" dirty="0">
                          <a:solidFill>
                            <a:schemeClr val="accent4"/>
                          </a:solidFill>
                          <a:latin typeface="+mn-lt"/>
                        </a:rPr>
                        <a:t>31.09</a:t>
                      </a:r>
                    </a:p>
                    <a:p>
                      <a:pPr algn="r"/>
                      <a:r>
                        <a:rPr lang="it-IT" sz="900" b="1" baseline="0" dirty="0">
                          <a:solidFill>
                            <a:schemeClr val="accent4"/>
                          </a:solidFill>
                          <a:latin typeface="+mn-lt"/>
                        </a:rPr>
                        <a:t>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00" b="1" baseline="0" dirty="0">
                          <a:solidFill>
                            <a:schemeClr val="accent4"/>
                          </a:solidFill>
                          <a:latin typeface="+mn-lt"/>
                        </a:rPr>
                        <a:t>31.09</a:t>
                      </a:r>
                    </a:p>
                    <a:p>
                      <a:pPr algn="r"/>
                      <a:r>
                        <a:rPr lang="it-IT" sz="900" b="1" baseline="0" dirty="0">
                          <a:solidFill>
                            <a:schemeClr val="accent4"/>
                          </a:solidFill>
                          <a:latin typeface="+mn-lt"/>
                        </a:rPr>
                        <a:t>2022</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00" b="1" baseline="0" dirty="0">
                          <a:solidFill>
                            <a:schemeClr val="accent4"/>
                          </a:solidFill>
                          <a:latin typeface="+mn-lt"/>
                        </a:rPr>
                        <a:t>Indeks</a:t>
                      </a:r>
                      <a:r>
                        <a:rPr lang="it-IT" sz="900" b="1" baseline="30000" dirty="0">
                          <a:solidFill>
                            <a:schemeClr val="accent4"/>
                          </a:solidFill>
                          <a:latin typeface="+mn-lt"/>
                        </a:rPr>
                        <a:t>1</a:t>
                      </a:r>
                      <a:endParaRPr lang="en-GB" sz="900" b="1" baseline="3000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00" b="1" baseline="0" dirty="0">
                          <a:solidFill>
                            <a:schemeClr val="accent4"/>
                          </a:solidFill>
                          <a:latin typeface="+mn-lt"/>
                        </a:rPr>
                        <a:t>Ultimo 2022</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381888">
                <a:tc>
                  <a:txBody>
                    <a:bodyPr/>
                    <a:lstStyle/>
                    <a:p>
                      <a:pPr algn="l" fontAlgn="b"/>
                      <a:r>
                        <a:rPr lang="da-DK" sz="1000" b="1" i="0" u="none" strike="noStrike">
                          <a:solidFill>
                            <a:schemeClr val="accent4"/>
                          </a:solidFill>
                          <a:effectLst/>
                          <a:latin typeface="+mn-lt"/>
                        </a:rPr>
                        <a:t>Nøgletal</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accent4"/>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accent4"/>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a:solidFill>
                          <a:schemeClr val="accent4"/>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accent4"/>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138328">
                <a:tc>
                  <a:txBody>
                    <a:bodyPr/>
                    <a:lstStyle/>
                    <a:p>
                      <a:pPr algn="l" fontAlgn="b"/>
                      <a:r>
                        <a:rPr lang="da-DK" sz="1000" dirty="0">
                          <a:solidFill>
                            <a:srgbClr val="3F224F"/>
                          </a:solidFill>
                        </a:rPr>
                        <a:t>Periodens resultat pr. aktie (kr.)</a:t>
                      </a:r>
                      <a:r>
                        <a:rPr lang="da-DK" sz="1000" baseline="30000" dirty="0">
                          <a:solidFill>
                            <a:srgbClr val="3F224F"/>
                          </a:solidFill>
                        </a:rPr>
                        <a:t> 3</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21,7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14,9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146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320239"/>
                  </a:ext>
                </a:extLst>
              </a:tr>
              <a:tr h="138328">
                <a:tc>
                  <a:txBody>
                    <a:bodyPr/>
                    <a:lstStyle/>
                    <a:p>
                      <a:pPr algn="l" fontAlgn="b"/>
                      <a:r>
                        <a:rPr lang="da-DK" sz="1000" dirty="0">
                          <a:solidFill>
                            <a:srgbClr val="3F224F"/>
                          </a:solidFill>
                        </a:rPr>
                        <a:t>Udbytte pr. aktie (kr.)</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50606"/>
                  </a:ext>
                </a:extLst>
              </a:tr>
              <a:tr h="138328">
                <a:tc>
                  <a:txBody>
                    <a:bodyPr/>
                    <a:lstStyle/>
                    <a:p>
                      <a:pPr algn="l" fontAlgn="b"/>
                      <a:r>
                        <a:rPr lang="da-DK" sz="1000" dirty="0">
                          <a:solidFill>
                            <a:srgbClr val="3F224F"/>
                          </a:solidFill>
                        </a:rPr>
                        <a:t>Indre værdi pr. aktie (kr.) </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225,7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203,2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111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209,3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6276234"/>
                  </a:ext>
                </a:extLst>
              </a:tr>
              <a:tr h="138328">
                <a:tc>
                  <a:txBody>
                    <a:bodyPr/>
                    <a:lstStyle/>
                    <a:p>
                      <a:pPr algn="l" fontAlgn="b"/>
                      <a:r>
                        <a:rPr lang="da-DK" sz="1000" dirty="0">
                          <a:solidFill>
                            <a:srgbClr val="3F224F"/>
                          </a:solidFill>
                        </a:rPr>
                        <a:t>Børskurs/periodens resultat pr. aktie (</a:t>
                      </a:r>
                      <a:r>
                        <a:rPr lang="da-DK" sz="1000" dirty="0" err="1">
                          <a:solidFill>
                            <a:srgbClr val="3F224F"/>
                          </a:solidFill>
                        </a:rPr>
                        <a:t>price</a:t>
                      </a:r>
                      <a:r>
                        <a:rPr lang="da-DK" sz="1000" dirty="0">
                          <a:solidFill>
                            <a:srgbClr val="3F224F"/>
                          </a:solidFill>
                        </a:rPr>
                        <a:t>/</a:t>
                      </a:r>
                      <a:r>
                        <a:rPr lang="da-DK" sz="1000" dirty="0" err="1">
                          <a:solidFill>
                            <a:srgbClr val="3F224F"/>
                          </a:solidFill>
                        </a:rPr>
                        <a:t>earning</a:t>
                      </a:r>
                      <a:r>
                        <a:rPr lang="da-DK" sz="1000" dirty="0">
                          <a:solidFill>
                            <a:srgbClr val="3F224F"/>
                          </a:solidFill>
                        </a:rPr>
                        <a:t>) </a:t>
                      </a:r>
                      <a:r>
                        <a:rPr lang="da-DK" sz="1000" baseline="30000" dirty="0">
                          <a:solidFill>
                            <a:srgbClr val="3F224F"/>
                          </a:solidFill>
                        </a:rPr>
                        <a:t>3</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9,1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89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9,7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36517"/>
                  </a:ext>
                </a:extLst>
              </a:tr>
              <a:tr h="138328">
                <a:tc>
                  <a:txBody>
                    <a:bodyPr/>
                    <a:lstStyle/>
                    <a:p>
                      <a:pPr algn="l" fontAlgn="b"/>
                      <a:r>
                        <a:rPr lang="da-DK" sz="1000" dirty="0">
                          <a:solidFill>
                            <a:srgbClr val="3F224F"/>
                          </a:solidFill>
                        </a:rPr>
                        <a:t>Børskurs/indre værdi pr. aktie (</a:t>
                      </a:r>
                      <a:r>
                        <a:rPr lang="da-DK" sz="1000" dirty="0" err="1">
                          <a:solidFill>
                            <a:srgbClr val="3F224F"/>
                          </a:solidFill>
                        </a:rPr>
                        <a:t>price</a:t>
                      </a:r>
                      <a:r>
                        <a:rPr lang="da-DK" sz="1000" dirty="0">
                          <a:solidFill>
                            <a:srgbClr val="3F224F"/>
                          </a:solidFill>
                        </a:rPr>
                        <a:t>/</a:t>
                      </a:r>
                      <a:r>
                        <a:rPr lang="da-DK" sz="1000" dirty="0" err="1">
                          <a:solidFill>
                            <a:srgbClr val="3F224F"/>
                          </a:solidFill>
                        </a:rPr>
                        <a:t>equity</a:t>
                      </a:r>
                      <a:r>
                        <a:rPr lang="da-DK" sz="1000" dirty="0">
                          <a:solidFill>
                            <a:srgbClr val="3F224F"/>
                          </a:solidFill>
                        </a:rPr>
                        <a:t>) </a:t>
                      </a:r>
                      <a:r>
                        <a:rPr lang="da-DK" sz="1000" baseline="30000" dirty="0">
                          <a:solidFill>
                            <a:srgbClr val="3F224F"/>
                          </a:solidFill>
                        </a:rPr>
                        <a:t>4</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0,8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113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6324887"/>
                  </a:ext>
                </a:extLst>
              </a:tr>
              <a:tr h="138328">
                <a:tc>
                  <a:txBody>
                    <a:bodyPr/>
                    <a:lstStyle/>
                    <a:p>
                      <a:pPr algn="l" fontAlgn="b"/>
                      <a:r>
                        <a:rPr lang="da-DK" sz="1000" dirty="0">
                          <a:solidFill>
                            <a:srgbClr val="3F224F"/>
                          </a:solidFill>
                        </a:rPr>
                        <a:t>Børskurs ultimo perioden</a:t>
                      </a:r>
                      <a:endParaRPr lang="da-DK" sz="1000" b="0" i="0" u="none" strike="noStrike"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197,4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153,0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129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193,5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8605552"/>
                  </a:ext>
                </a:extLst>
              </a:tr>
              <a:tr h="138328">
                <a:tc>
                  <a:txBody>
                    <a:bodyPr/>
                    <a:lstStyle/>
                    <a:p>
                      <a:pPr algn="l" fontAlgn="b"/>
                      <a:r>
                        <a:rPr lang="da-DK" sz="1000" dirty="0">
                          <a:solidFill>
                            <a:srgbClr val="3F224F"/>
                          </a:solidFill>
                        </a:rPr>
                        <a:t>Antal medarbejdere (fuldtids, gennemsnit) </a:t>
                      </a:r>
                      <a:r>
                        <a:rPr lang="da-DK" sz="1000" baseline="30000" dirty="0">
                          <a:solidFill>
                            <a:srgbClr val="3F224F"/>
                          </a:solidFill>
                        </a:rPr>
                        <a:t>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552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544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546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491958"/>
                  </a:ext>
                </a:extLst>
              </a:tr>
              <a:tr h="138328">
                <a:tc>
                  <a:txBody>
                    <a:bodyPr/>
                    <a:lstStyle/>
                    <a:p>
                      <a:pPr algn="l" fontAlgn="b"/>
                      <a:r>
                        <a:rPr lang="da-DK" sz="1000" dirty="0">
                          <a:solidFill>
                            <a:srgbClr val="3F224F"/>
                          </a:solidFill>
                        </a:rPr>
                        <a:t>Antal medarbejdere (omregnet til fuldtid, ultimo) </a:t>
                      </a:r>
                      <a:r>
                        <a:rPr lang="da-DK" sz="1000" baseline="30000" dirty="0">
                          <a:solidFill>
                            <a:srgbClr val="3F224F"/>
                          </a:solidFill>
                        </a:rPr>
                        <a:t>5</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558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553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555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9859490"/>
                  </a:ext>
                </a:extLst>
              </a:tr>
            </a:tbl>
          </a:graphicData>
        </a:graphic>
      </p:graphicFrame>
      <p:sp>
        <p:nvSpPr>
          <p:cNvPr id="2" name="Rektangel 1">
            <a:extLst>
              <a:ext uri="{FF2B5EF4-FFF2-40B4-BE49-F238E27FC236}">
                <a16:creationId xmlns:a16="http://schemas.microsoft.com/office/drawing/2014/main" id="{A2FBEAB9-4F79-1123-56D1-1F353D0507AA}"/>
              </a:ext>
            </a:extLst>
          </p:cNvPr>
          <p:cNvSpPr/>
          <p:nvPr/>
        </p:nvSpPr>
        <p:spPr>
          <a:xfrm>
            <a:off x="428624" y="1691876"/>
            <a:ext cx="5796000" cy="708423"/>
          </a:xfrm>
          <a:prstGeom prst="rect">
            <a:avLst/>
          </a:prstGeom>
          <a:noFill/>
          <a:ln w="28575">
            <a:solidFill>
              <a:srgbClr val="045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259876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02366A0-4D96-77FF-DAE3-3BB629DFBD9A}"/>
              </a:ext>
            </a:extLst>
          </p:cNvPr>
          <p:cNvSpPr>
            <a:spLocks noGrp="1"/>
          </p:cNvSpPr>
          <p:nvPr>
            <p:ph type="title"/>
          </p:nvPr>
        </p:nvSpPr>
        <p:spPr/>
        <p:txBody>
          <a:bodyPr/>
          <a:lstStyle/>
          <a:p>
            <a:r>
              <a:rPr lang="en-GB"/>
              <a:t>Basisindtjening </a:t>
            </a:r>
          </a:p>
        </p:txBody>
      </p:sp>
      <p:sp>
        <p:nvSpPr>
          <p:cNvPr id="3" name="Pladsholder til sidefod 2">
            <a:extLst>
              <a:ext uri="{FF2B5EF4-FFF2-40B4-BE49-F238E27FC236}">
                <a16:creationId xmlns:a16="http://schemas.microsoft.com/office/drawing/2014/main" id="{D4FAECC8-43E8-260E-DDE8-1C689915F172}"/>
              </a:ext>
            </a:extLst>
          </p:cNvPr>
          <p:cNvSpPr>
            <a:spLocks noGrp="1"/>
          </p:cNvSpPr>
          <p:nvPr>
            <p:ph type="ftr" sz="quarter" idx="11"/>
          </p:nvPr>
        </p:nvSpPr>
        <p:spPr/>
        <p:txBody>
          <a:bodyPr/>
          <a:lstStyle/>
          <a:p>
            <a:r>
              <a:rPr lang="da-DK" dirty="0"/>
              <a:t>Investorpræsentation</a:t>
            </a:r>
          </a:p>
        </p:txBody>
      </p:sp>
      <p:sp>
        <p:nvSpPr>
          <p:cNvPr id="4" name="Pladsholder til slidenummer 3">
            <a:extLst>
              <a:ext uri="{FF2B5EF4-FFF2-40B4-BE49-F238E27FC236}">
                <a16:creationId xmlns:a16="http://schemas.microsoft.com/office/drawing/2014/main" id="{65A51788-18EB-7172-562B-4D257FDA21EF}"/>
              </a:ext>
            </a:extLst>
          </p:cNvPr>
          <p:cNvSpPr>
            <a:spLocks noGrp="1"/>
          </p:cNvSpPr>
          <p:nvPr>
            <p:ph type="sldNum" sz="quarter" idx="12"/>
          </p:nvPr>
        </p:nvSpPr>
        <p:spPr/>
        <p:txBody>
          <a:bodyPr/>
          <a:lstStyle/>
          <a:p>
            <a:fld id="{80C8D7FC-5453-4551-986F-8508D8A43D6D}" type="slidenum">
              <a:rPr lang="en-GB" smtClean="0"/>
              <a:t>8</a:t>
            </a:fld>
            <a:endParaRPr lang="en-GB"/>
          </a:p>
        </p:txBody>
      </p:sp>
      <p:graphicFrame>
        <p:nvGraphicFramePr>
          <p:cNvPr id="9" name="Pladsholder til indhold 8">
            <a:extLst>
              <a:ext uri="{FF2B5EF4-FFF2-40B4-BE49-F238E27FC236}">
                <a16:creationId xmlns:a16="http://schemas.microsoft.com/office/drawing/2014/main" id="{C1776F2E-439E-C714-78A7-870FF8824646}"/>
              </a:ext>
            </a:extLst>
          </p:cNvPr>
          <p:cNvGraphicFramePr>
            <a:graphicFrameLocks noGrp="1"/>
          </p:cNvGraphicFramePr>
          <p:nvPr>
            <p:ph sz="quarter" idx="13"/>
            <p:extLst>
              <p:ext uri="{D42A27DB-BD31-4B8C-83A1-F6EECF244321}">
                <p14:modId xmlns:p14="http://schemas.microsoft.com/office/powerpoint/2010/main" val="4213117105"/>
              </p:ext>
            </p:extLst>
          </p:nvPr>
        </p:nvGraphicFramePr>
        <p:xfrm>
          <a:off x="539999" y="1211158"/>
          <a:ext cx="10792368" cy="4704500"/>
        </p:xfrm>
        <a:graphic>
          <a:graphicData uri="http://schemas.openxmlformats.org/drawingml/2006/table">
            <a:tbl>
              <a:tblPr firstRow="1" bandRow="1">
                <a:tableStyleId>{2D5ABB26-0587-4C30-8999-92F81FD0307C}</a:tableStyleId>
              </a:tblPr>
              <a:tblGrid>
                <a:gridCol w="3269148">
                  <a:extLst>
                    <a:ext uri="{9D8B030D-6E8A-4147-A177-3AD203B41FA5}">
                      <a16:colId xmlns:a16="http://schemas.microsoft.com/office/drawing/2014/main" val="2595762287"/>
                    </a:ext>
                  </a:extLst>
                </a:gridCol>
                <a:gridCol w="684673">
                  <a:extLst>
                    <a:ext uri="{9D8B030D-6E8A-4147-A177-3AD203B41FA5}">
                      <a16:colId xmlns:a16="http://schemas.microsoft.com/office/drawing/2014/main" val="616521396"/>
                    </a:ext>
                  </a:extLst>
                </a:gridCol>
                <a:gridCol w="684673">
                  <a:extLst>
                    <a:ext uri="{9D8B030D-6E8A-4147-A177-3AD203B41FA5}">
                      <a16:colId xmlns:a16="http://schemas.microsoft.com/office/drawing/2014/main" val="3960006953"/>
                    </a:ext>
                  </a:extLst>
                </a:gridCol>
                <a:gridCol w="684673">
                  <a:extLst>
                    <a:ext uri="{9D8B030D-6E8A-4147-A177-3AD203B41FA5}">
                      <a16:colId xmlns:a16="http://schemas.microsoft.com/office/drawing/2014/main" val="3820349517"/>
                    </a:ext>
                  </a:extLst>
                </a:gridCol>
                <a:gridCol w="794142">
                  <a:extLst>
                    <a:ext uri="{9D8B030D-6E8A-4147-A177-3AD203B41FA5}">
                      <a16:colId xmlns:a16="http://schemas.microsoft.com/office/drawing/2014/main" val="2498846957"/>
                    </a:ext>
                  </a:extLst>
                </a:gridCol>
                <a:gridCol w="730776">
                  <a:extLst>
                    <a:ext uri="{9D8B030D-6E8A-4147-A177-3AD203B41FA5}">
                      <a16:colId xmlns:a16="http://schemas.microsoft.com/office/drawing/2014/main" val="3274690999"/>
                    </a:ext>
                  </a:extLst>
                </a:gridCol>
                <a:gridCol w="730095">
                  <a:extLst>
                    <a:ext uri="{9D8B030D-6E8A-4147-A177-3AD203B41FA5}">
                      <a16:colId xmlns:a16="http://schemas.microsoft.com/office/drawing/2014/main" val="2198315733"/>
                    </a:ext>
                  </a:extLst>
                </a:gridCol>
                <a:gridCol w="652538">
                  <a:extLst>
                    <a:ext uri="{9D8B030D-6E8A-4147-A177-3AD203B41FA5}">
                      <a16:colId xmlns:a16="http://schemas.microsoft.com/office/drawing/2014/main" val="1498887544"/>
                    </a:ext>
                  </a:extLst>
                </a:gridCol>
                <a:gridCol w="641818">
                  <a:extLst>
                    <a:ext uri="{9D8B030D-6E8A-4147-A177-3AD203B41FA5}">
                      <a16:colId xmlns:a16="http://schemas.microsoft.com/office/drawing/2014/main" val="3661171014"/>
                    </a:ext>
                  </a:extLst>
                </a:gridCol>
                <a:gridCol w="558666">
                  <a:extLst>
                    <a:ext uri="{9D8B030D-6E8A-4147-A177-3AD203B41FA5}">
                      <a16:colId xmlns:a16="http://schemas.microsoft.com/office/drawing/2014/main" val="3093242415"/>
                    </a:ext>
                  </a:extLst>
                </a:gridCol>
                <a:gridCol w="688052">
                  <a:extLst>
                    <a:ext uri="{9D8B030D-6E8A-4147-A177-3AD203B41FA5}">
                      <a16:colId xmlns:a16="http://schemas.microsoft.com/office/drawing/2014/main" val="3901291768"/>
                    </a:ext>
                  </a:extLst>
                </a:gridCol>
                <a:gridCol w="673114">
                  <a:extLst>
                    <a:ext uri="{9D8B030D-6E8A-4147-A177-3AD203B41FA5}">
                      <a16:colId xmlns:a16="http://schemas.microsoft.com/office/drawing/2014/main" val="309641962"/>
                    </a:ext>
                  </a:extLst>
                </a:gridCol>
              </a:tblGrid>
              <a:tr h="305348">
                <a:tc gridSpan="12">
                  <a:txBody>
                    <a:bodyPr/>
                    <a:lstStyle/>
                    <a:p>
                      <a:pPr algn="ctr"/>
                      <a:r>
                        <a:rPr lang="da-DK" sz="1200" b="1" baseline="0" dirty="0">
                          <a:solidFill>
                            <a:schemeClr val="accent4"/>
                          </a:solidFill>
                          <a:latin typeface="+mn-lt"/>
                        </a:rPr>
                        <a:t>Sparekassen Sjælland-Fyn A/S (koncernen)</a:t>
                      </a:r>
                      <a:endParaRPr lang="en-GB" sz="12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lnL>
                      <a:noFill/>
                    </a:lnL>
                  </a:tcPr>
                </a:tc>
                <a:tc hMerge="1">
                  <a:txBody>
                    <a:bodyPr/>
                    <a:lstStyle/>
                    <a:p>
                      <a:endParaRPr lang="da-DK"/>
                    </a:p>
                  </a:txBody>
                  <a:tcPr/>
                </a:tc>
                <a:tc hMerge="1">
                  <a:txBody>
                    <a:bodyPr/>
                    <a:lstStyle/>
                    <a:p>
                      <a:endParaRPr lang="en-GB"/>
                    </a:p>
                  </a:txBody>
                  <a:tcPr>
                    <a:lnL>
                      <a:noFill/>
                    </a:lnL>
                  </a:tcPr>
                </a:tc>
                <a:tc hMerge="1">
                  <a:txBody>
                    <a:bodyPr/>
                    <a:lstStyle/>
                    <a:p>
                      <a:endParaRPr lang="en-GB"/>
                    </a:p>
                  </a:txBody>
                  <a:tcPr>
                    <a:lnL>
                      <a:noFill/>
                    </a:lnL>
                  </a:tcPr>
                </a:tc>
                <a:tc hMerge="1">
                  <a:txBody>
                    <a:bodyPr/>
                    <a:lstStyle/>
                    <a:p>
                      <a:endParaRPr lang="en-GB"/>
                    </a:p>
                  </a:txBody>
                  <a:tcPr/>
                </a:tc>
                <a:tc hMerge="1">
                  <a:txBody>
                    <a:bodyPr/>
                    <a:lstStyle/>
                    <a:p>
                      <a:endParaRPr lang="da-DK"/>
                    </a:p>
                  </a:txBody>
                  <a:tcPr/>
                </a:tc>
                <a:tc hMerge="1">
                  <a:txBody>
                    <a:bodyPr/>
                    <a:lstStyle/>
                    <a:p>
                      <a:endParaRPr lang="da-DK"/>
                    </a:p>
                  </a:txBody>
                  <a:tcPr>
                    <a:lnL>
                      <a:noFill/>
                    </a:lnL>
                  </a:tcPr>
                </a:tc>
                <a:extLst>
                  <a:ext uri="{0D108BD9-81ED-4DB2-BD59-A6C34878D82A}">
                    <a16:rowId xmlns:a16="http://schemas.microsoft.com/office/drawing/2014/main" val="3253085188"/>
                  </a:ext>
                </a:extLst>
              </a:tr>
              <a:tr h="537204">
                <a:tc>
                  <a:txBody>
                    <a:bodyPr/>
                    <a:lstStyle/>
                    <a:p>
                      <a:pPr algn="l" fontAlgn="b"/>
                      <a:r>
                        <a:rPr lang="da-DK" sz="1200" b="1" i="0" u="none" strike="noStrike" dirty="0">
                          <a:solidFill>
                            <a:schemeClr val="accent4"/>
                          </a:solidFill>
                          <a:effectLst/>
                          <a:latin typeface="+mn-lt"/>
                        </a:rPr>
                        <a:t>Beløb i mio. kr.</a:t>
                      </a:r>
                    </a:p>
                  </a:txBody>
                  <a:tcPr marL="9525" marR="36000" marT="36000" marB="36000" anchor="ctr">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6350" cap="flat" cmpd="sng" algn="ctr">
                      <a:solidFill>
                        <a:srgbClr val="00A0D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200" b="1" i="0" u="none" strike="noStrike" kern="1200" dirty="0">
                          <a:solidFill>
                            <a:schemeClr val="accent4"/>
                          </a:solidFill>
                          <a:effectLst/>
                          <a:latin typeface="+mn-lt"/>
                          <a:ea typeface="+mn-ea"/>
                          <a:cs typeface="+mn-cs"/>
                        </a:rPr>
                        <a:t>1.-3. kvartal </a:t>
                      </a:r>
                    </a:p>
                    <a:p>
                      <a:pPr algn="r" rtl="0" fontAlgn="ctr"/>
                      <a:r>
                        <a:rPr lang="da-DK" sz="1200" b="1" i="0" u="none" strike="noStrike" kern="1200" dirty="0">
                          <a:solidFill>
                            <a:schemeClr val="accent4"/>
                          </a:solidFill>
                          <a:effectLst/>
                          <a:latin typeface="+mn-lt"/>
                          <a:ea typeface="+mn-ea"/>
                          <a:cs typeface="+mn-cs"/>
                        </a:rPr>
                        <a:t>2023</a:t>
                      </a:r>
                    </a:p>
                  </a:txBody>
                  <a:tcPr marL="9525" marR="9525" marT="9525" marB="0" anchor="ctr">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A0D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da-DK" sz="1200" b="1" i="0" u="none" strike="noStrike" kern="1200" dirty="0">
                          <a:solidFill>
                            <a:schemeClr val="accent4"/>
                          </a:solidFill>
                          <a:effectLst/>
                          <a:latin typeface="+mn-lt"/>
                          <a:ea typeface="+mn-ea"/>
                          <a:cs typeface="+mn-cs"/>
                        </a:rPr>
                        <a:t>3. </a:t>
                      </a:r>
                      <a:r>
                        <a:rPr lang="da-DK" sz="1200" b="1" i="0" u="none" strike="noStrike" kern="1200" dirty="0" err="1">
                          <a:solidFill>
                            <a:schemeClr val="accent4"/>
                          </a:solidFill>
                          <a:effectLst/>
                          <a:latin typeface="+mn-lt"/>
                          <a:ea typeface="+mn-ea"/>
                          <a:cs typeface="+mn-cs"/>
                        </a:rPr>
                        <a:t>kvt</a:t>
                      </a:r>
                      <a:r>
                        <a:rPr lang="da-DK" sz="1200" b="1" i="0" u="none" strike="noStrike" kern="1200" dirty="0">
                          <a:solidFill>
                            <a:schemeClr val="accent4"/>
                          </a:solidFill>
                          <a:effectLst/>
                          <a:latin typeface="+mn-lt"/>
                          <a:ea typeface="+mn-ea"/>
                          <a:cs typeface="+mn-cs"/>
                        </a:rPr>
                        <a:t>.</a:t>
                      </a:r>
                    </a:p>
                    <a:p>
                      <a:pPr marL="0" marR="0" lvl="0" indent="0" algn="r" defTabSz="914400" rtl="0" eaLnBrk="1" fontAlgn="ctr" latinLnBrk="0" hangingPunct="1">
                        <a:lnSpc>
                          <a:spcPct val="100000"/>
                        </a:lnSpc>
                        <a:spcBef>
                          <a:spcPts val="0"/>
                        </a:spcBef>
                        <a:spcAft>
                          <a:spcPts val="0"/>
                        </a:spcAft>
                        <a:buClrTx/>
                        <a:buSzTx/>
                        <a:buFontTx/>
                        <a:buNone/>
                        <a:tabLst/>
                        <a:defRPr/>
                      </a:pPr>
                      <a:r>
                        <a:rPr lang="da-DK" sz="1200" b="1" i="0" u="none" strike="noStrike" kern="1200" dirty="0">
                          <a:solidFill>
                            <a:schemeClr val="accent4"/>
                          </a:solidFill>
                          <a:effectLst/>
                          <a:latin typeface="+mn-lt"/>
                          <a:ea typeface="+mn-ea"/>
                          <a:cs typeface="+mn-cs"/>
                        </a:rPr>
                        <a:t>2023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A0D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da-DK" sz="1200" b="1" i="0" u="none" strike="noStrike" kern="1200" dirty="0">
                          <a:solidFill>
                            <a:schemeClr val="accent4"/>
                          </a:solidFill>
                          <a:effectLst/>
                          <a:latin typeface="+mn-lt"/>
                          <a:ea typeface="+mn-ea"/>
                          <a:cs typeface="+mn-cs"/>
                        </a:rPr>
                        <a:t>2. </a:t>
                      </a:r>
                      <a:r>
                        <a:rPr lang="da-DK" sz="1200" b="1" i="0" u="none" strike="noStrike" kern="1200" dirty="0" err="1">
                          <a:solidFill>
                            <a:schemeClr val="accent4"/>
                          </a:solidFill>
                          <a:effectLst/>
                          <a:latin typeface="+mn-lt"/>
                          <a:ea typeface="+mn-ea"/>
                          <a:cs typeface="+mn-cs"/>
                        </a:rPr>
                        <a:t>kvt</a:t>
                      </a:r>
                      <a:r>
                        <a:rPr lang="da-DK" sz="1200" b="1" i="0" u="none" strike="noStrike" kern="1200" dirty="0">
                          <a:solidFill>
                            <a:schemeClr val="accent4"/>
                          </a:solidFill>
                          <a:effectLst/>
                          <a:latin typeface="+mn-lt"/>
                          <a:ea typeface="+mn-ea"/>
                          <a:cs typeface="+mn-cs"/>
                        </a:rPr>
                        <a:t>. </a:t>
                      </a:r>
                      <a:br>
                        <a:rPr lang="da-DK" sz="1200" b="1" i="0" u="none" strike="noStrike" kern="1200" dirty="0">
                          <a:solidFill>
                            <a:schemeClr val="accent4"/>
                          </a:solidFill>
                          <a:effectLst/>
                          <a:latin typeface="+mn-lt"/>
                          <a:ea typeface="+mn-ea"/>
                          <a:cs typeface="+mn-cs"/>
                        </a:rPr>
                      </a:br>
                      <a:r>
                        <a:rPr lang="da-DK" sz="1200" b="1" i="0" u="none" strike="noStrike" kern="1200" dirty="0">
                          <a:solidFill>
                            <a:schemeClr val="accent4"/>
                          </a:solidFill>
                          <a:effectLst/>
                          <a:latin typeface="+mn-lt"/>
                          <a:ea typeface="+mn-ea"/>
                          <a:cs typeface="+mn-cs"/>
                        </a:rPr>
                        <a:t>2023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A0D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da-DK" sz="1200" b="1" i="0" u="none" strike="noStrike" kern="1200" dirty="0">
                          <a:solidFill>
                            <a:schemeClr val="accent4"/>
                          </a:solidFill>
                          <a:effectLst/>
                          <a:latin typeface="+mn-lt"/>
                          <a:ea typeface="+mn-ea"/>
                          <a:cs typeface="+mn-cs"/>
                        </a:rPr>
                        <a:t>1. </a:t>
                      </a:r>
                      <a:r>
                        <a:rPr lang="da-DK" sz="1200" b="1" i="0" u="none" strike="noStrike" kern="1200" dirty="0" err="1">
                          <a:solidFill>
                            <a:schemeClr val="accent4"/>
                          </a:solidFill>
                          <a:effectLst/>
                          <a:latin typeface="+mn-lt"/>
                          <a:ea typeface="+mn-ea"/>
                          <a:cs typeface="+mn-cs"/>
                        </a:rPr>
                        <a:t>kvt</a:t>
                      </a:r>
                      <a:r>
                        <a:rPr lang="da-DK" sz="1200" b="1" i="0" u="none" strike="noStrike" kern="1200" dirty="0">
                          <a:solidFill>
                            <a:schemeClr val="accent4"/>
                          </a:solidFill>
                          <a:effectLst/>
                          <a:latin typeface="+mn-lt"/>
                          <a:ea typeface="+mn-ea"/>
                          <a:cs typeface="+mn-cs"/>
                        </a:rPr>
                        <a:t>. </a:t>
                      </a:r>
                      <a:br>
                        <a:rPr lang="da-DK" sz="1200" b="1" i="0" u="none" strike="noStrike" kern="1200" dirty="0">
                          <a:solidFill>
                            <a:schemeClr val="accent4"/>
                          </a:solidFill>
                          <a:effectLst/>
                          <a:latin typeface="+mn-lt"/>
                          <a:ea typeface="+mn-ea"/>
                          <a:cs typeface="+mn-cs"/>
                        </a:rPr>
                      </a:br>
                      <a:r>
                        <a:rPr lang="da-DK" sz="1200" b="1" i="0" u="none" strike="noStrike" kern="1200" dirty="0">
                          <a:solidFill>
                            <a:schemeClr val="accent4"/>
                          </a:solidFill>
                          <a:effectLst/>
                          <a:latin typeface="+mn-lt"/>
                          <a:ea typeface="+mn-ea"/>
                          <a:cs typeface="+mn-cs"/>
                        </a:rPr>
                        <a:t>2023</a:t>
                      </a:r>
                    </a:p>
                  </a:txBody>
                  <a:tcPr marL="9525" marR="9525" marT="9525" marB="0" anchor="ctr">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6350" cap="flat" cmpd="sng" algn="ctr">
                      <a:solidFill>
                        <a:srgbClr val="00A0D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200" b="1" i="0" u="none" strike="noStrike" dirty="0">
                          <a:solidFill>
                            <a:schemeClr val="accent4"/>
                          </a:solidFill>
                          <a:effectLst/>
                          <a:latin typeface="+mj-lt"/>
                        </a:rPr>
                        <a:t>4. </a:t>
                      </a:r>
                      <a:r>
                        <a:rPr lang="da-DK" sz="1200" b="1" i="0" u="none" strike="noStrike" dirty="0" err="1">
                          <a:solidFill>
                            <a:schemeClr val="accent4"/>
                          </a:solidFill>
                          <a:effectLst/>
                          <a:latin typeface="+mj-lt"/>
                        </a:rPr>
                        <a:t>kvt</a:t>
                      </a:r>
                      <a:r>
                        <a:rPr lang="da-DK" sz="1200" b="1" i="0" u="none" strike="noStrike" dirty="0">
                          <a:solidFill>
                            <a:schemeClr val="accent4"/>
                          </a:solidFill>
                          <a:effectLst/>
                          <a:latin typeface="+mj-lt"/>
                        </a:rPr>
                        <a:t>. </a:t>
                      </a:r>
                    </a:p>
                    <a:p>
                      <a:pPr algn="r" rtl="0" fontAlgn="ctr"/>
                      <a:r>
                        <a:rPr lang="da-DK" sz="1200" b="1" i="0" u="none" strike="noStrike" dirty="0">
                          <a:solidFill>
                            <a:schemeClr val="accent4"/>
                          </a:solidFill>
                          <a:effectLst/>
                          <a:latin typeface="+mj-lt"/>
                        </a:rPr>
                        <a:t>2022</a:t>
                      </a:r>
                    </a:p>
                  </a:txBody>
                  <a:tcPr marL="9525" marR="9525" marT="9525" marB="0" anchor="ctr">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A0D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200" b="1" i="0" u="none" strike="noStrike" kern="1200" dirty="0">
                          <a:solidFill>
                            <a:schemeClr val="accent4"/>
                          </a:solidFill>
                          <a:effectLst/>
                          <a:latin typeface="+mn-lt"/>
                          <a:ea typeface="+mn-ea"/>
                          <a:cs typeface="+mn-cs"/>
                        </a:rPr>
                        <a:t>1.-3. </a:t>
                      </a:r>
                      <a:br>
                        <a:rPr lang="da-DK" sz="1200" b="1" i="0" u="none" strike="noStrike" kern="1200" dirty="0">
                          <a:solidFill>
                            <a:schemeClr val="accent4"/>
                          </a:solidFill>
                          <a:effectLst/>
                          <a:latin typeface="+mn-lt"/>
                          <a:ea typeface="+mn-ea"/>
                          <a:cs typeface="+mn-cs"/>
                        </a:rPr>
                      </a:br>
                      <a:r>
                        <a:rPr lang="da-DK" sz="1200" b="1" i="0" u="none" strike="noStrike" kern="1200" dirty="0">
                          <a:solidFill>
                            <a:schemeClr val="accent4"/>
                          </a:solidFill>
                          <a:effectLst/>
                          <a:latin typeface="+mn-lt"/>
                          <a:ea typeface="+mn-ea"/>
                          <a:cs typeface="+mn-cs"/>
                        </a:rPr>
                        <a:t>kvartal </a:t>
                      </a:r>
                    </a:p>
                    <a:p>
                      <a:pPr algn="r" rtl="0" fontAlgn="ctr"/>
                      <a:r>
                        <a:rPr lang="da-DK" sz="1200" b="1" i="0" u="none" strike="noStrike" kern="1200" dirty="0">
                          <a:solidFill>
                            <a:schemeClr val="accent4"/>
                          </a:solidFill>
                          <a:effectLst/>
                          <a:latin typeface="+mn-lt"/>
                          <a:ea typeface="+mn-ea"/>
                          <a:cs typeface="+mn-cs"/>
                        </a:rPr>
                        <a:t>2022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A0D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rtl="0" fontAlgn="ctr"/>
                      <a:r>
                        <a:rPr lang="da-DK" sz="1200" b="1" i="0" u="none" strike="noStrike" dirty="0">
                          <a:solidFill>
                            <a:schemeClr val="accent4"/>
                          </a:solidFill>
                          <a:effectLst/>
                          <a:latin typeface="+mj-lt"/>
                        </a:rPr>
                        <a:t>3. </a:t>
                      </a:r>
                      <a:r>
                        <a:rPr lang="da-DK" sz="1200" b="1" i="0" u="none" strike="noStrike" dirty="0" err="1">
                          <a:solidFill>
                            <a:schemeClr val="accent4"/>
                          </a:solidFill>
                          <a:effectLst/>
                          <a:latin typeface="+mj-lt"/>
                        </a:rPr>
                        <a:t>kvt</a:t>
                      </a:r>
                      <a:r>
                        <a:rPr lang="da-DK" sz="1200" b="1" i="0" u="none" strike="noStrike" dirty="0">
                          <a:solidFill>
                            <a:schemeClr val="accent4"/>
                          </a:solidFill>
                          <a:effectLst/>
                          <a:latin typeface="+mj-lt"/>
                        </a:rPr>
                        <a:t>. </a:t>
                      </a:r>
                    </a:p>
                    <a:p>
                      <a:pPr algn="r" rtl="0" fontAlgn="ctr"/>
                      <a:r>
                        <a:rPr lang="da-DK" sz="1200" b="1" i="0" u="none" strike="noStrike" dirty="0">
                          <a:solidFill>
                            <a:schemeClr val="accent4"/>
                          </a:solidFill>
                          <a:effectLst/>
                          <a:latin typeface="+mj-lt"/>
                        </a:rPr>
                        <a:t>2022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A0D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200" b="1" i="0" u="none" strike="noStrike" dirty="0">
                          <a:solidFill>
                            <a:schemeClr val="accent4"/>
                          </a:solidFill>
                          <a:effectLst/>
                          <a:latin typeface="+mj-lt"/>
                        </a:rPr>
                        <a:t>2. </a:t>
                      </a:r>
                      <a:r>
                        <a:rPr lang="da-DK" sz="1200" b="1" i="0" u="none" strike="noStrike" dirty="0" err="1">
                          <a:solidFill>
                            <a:schemeClr val="accent4"/>
                          </a:solidFill>
                          <a:effectLst/>
                          <a:latin typeface="+mj-lt"/>
                        </a:rPr>
                        <a:t>kvt</a:t>
                      </a:r>
                      <a:r>
                        <a:rPr lang="da-DK" sz="1200" b="1" i="0" u="none" strike="noStrike" dirty="0">
                          <a:solidFill>
                            <a:schemeClr val="accent4"/>
                          </a:solidFill>
                          <a:effectLst/>
                          <a:latin typeface="+mj-lt"/>
                        </a:rPr>
                        <a:t>. </a:t>
                      </a:r>
                    </a:p>
                    <a:p>
                      <a:pPr algn="r" rtl="0" fontAlgn="ctr"/>
                      <a:r>
                        <a:rPr lang="da-DK" sz="1200" b="1" i="0" u="none" strike="noStrike" dirty="0">
                          <a:solidFill>
                            <a:schemeClr val="accent4"/>
                          </a:solidFill>
                          <a:effectLst/>
                          <a:latin typeface="+mj-lt"/>
                        </a:rPr>
                        <a:t>2022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A0D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200" b="1" i="0" u="none" strike="noStrike" dirty="0">
                          <a:solidFill>
                            <a:schemeClr val="accent4"/>
                          </a:solidFill>
                          <a:effectLst/>
                          <a:latin typeface="+mj-lt"/>
                        </a:rPr>
                        <a:t>1. </a:t>
                      </a:r>
                      <a:r>
                        <a:rPr lang="da-DK" sz="1200" b="1" i="0" u="none" strike="noStrike" dirty="0" err="1">
                          <a:solidFill>
                            <a:schemeClr val="accent4"/>
                          </a:solidFill>
                          <a:effectLst/>
                          <a:latin typeface="+mj-lt"/>
                        </a:rPr>
                        <a:t>kvt</a:t>
                      </a:r>
                      <a:r>
                        <a:rPr lang="da-DK" sz="1200" b="1" i="0" u="none" strike="noStrike" dirty="0">
                          <a:solidFill>
                            <a:schemeClr val="accent4"/>
                          </a:solidFill>
                          <a:effectLst/>
                          <a:latin typeface="+mj-lt"/>
                        </a:rPr>
                        <a:t>. </a:t>
                      </a:r>
                      <a:br>
                        <a:rPr lang="da-DK" sz="1200" b="1" i="0" u="none" strike="noStrike" dirty="0">
                          <a:solidFill>
                            <a:schemeClr val="accent4"/>
                          </a:solidFill>
                          <a:effectLst/>
                          <a:latin typeface="+mj-lt"/>
                        </a:rPr>
                      </a:br>
                      <a:r>
                        <a:rPr lang="da-DK" sz="1200" b="1" i="0" u="none" strike="noStrike" dirty="0">
                          <a:solidFill>
                            <a:schemeClr val="accent4"/>
                          </a:solidFill>
                          <a:effectLst/>
                          <a:latin typeface="+mj-lt"/>
                        </a:rPr>
                        <a:t>2022</a:t>
                      </a:r>
                    </a:p>
                  </a:txBody>
                  <a:tcPr marL="9525" marR="9525" marT="9525" marB="0" anchor="ctr">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6350" cap="flat" cmpd="sng" algn="ctr">
                      <a:solidFill>
                        <a:srgbClr val="00A0D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200" b="1" i="0" u="none" strike="noStrike" kern="1200" dirty="0">
                          <a:solidFill>
                            <a:schemeClr val="accent4"/>
                          </a:solidFill>
                          <a:effectLst/>
                          <a:latin typeface="+mn-lt"/>
                          <a:ea typeface="+mn-ea"/>
                          <a:cs typeface="+mn-cs"/>
                        </a:rPr>
                        <a:t>4. </a:t>
                      </a:r>
                      <a:r>
                        <a:rPr lang="da-DK" sz="1200" b="1" i="0" u="none" strike="noStrike" kern="1200" dirty="0" err="1">
                          <a:solidFill>
                            <a:schemeClr val="accent4"/>
                          </a:solidFill>
                          <a:effectLst/>
                          <a:latin typeface="+mn-lt"/>
                          <a:ea typeface="+mn-ea"/>
                          <a:cs typeface="+mn-cs"/>
                        </a:rPr>
                        <a:t>kvt</a:t>
                      </a:r>
                      <a:r>
                        <a:rPr lang="da-DK" sz="1200" b="1" i="0" u="none" strike="noStrike" kern="1200" dirty="0">
                          <a:solidFill>
                            <a:schemeClr val="accent4"/>
                          </a:solidFill>
                          <a:effectLst/>
                          <a:latin typeface="+mn-lt"/>
                          <a:ea typeface="+mn-ea"/>
                          <a:cs typeface="+mn-cs"/>
                        </a:rPr>
                        <a:t>. </a:t>
                      </a:r>
                    </a:p>
                    <a:p>
                      <a:pPr algn="r" rtl="0" fontAlgn="ctr"/>
                      <a:r>
                        <a:rPr lang="da-DK" sz="1200" b="1" i="0" u="none" strike="noStrike" kern="1200" dirty="0">
                          <a:solidFill>
                            <a:schemeClr val="accent4"/>
                          </a:solidFill>
                          <a:effectLst/>
                          <a:latin typeface="+mn-lt"/>
                          <a:ea typeface="+mn-ea"/>
                          <a:cs typeface="+mn-cs"/>
                        </a:rPr>
                        <a:t>2021</a:t>
                      </a:r>
                    </a:p>
                  </a:txBody>
                  <a:tcPr marL="9525" marR="9525" marT="9525" marB="0" anchor="ctr">
                    <a:lnL w="6350" cap="flat" cmpd="sng" algn="ctr">
                      <a:solidFill>
                        <a:srgbClr val="00A0DC"/>
                      </a:solidFill>
                      <a:prstDash val="solid"/>
                      <a:round/>
                      <a:headEnd type="none" w="med" len="med"/>
                      <a:tailEnd type="none" w="med" len="med"/>
                    </a:lnL>
                    <a:lnR w="6350" cap="flat" cmpd="sng" algn="ctr">
                      <a:solidFill>
                        <a:srgbClr val="00A0DC"/>
                      </a:solidFill>
                      <a:prstDash val="solid"/>
                      <a:round/>
                      <a:headEnd type="none" w="med" len="med"/>
                      <a:tailEnd type="none" w="med" len="med"/>
                    </a:lnR>
                    <a:lnT w="6350" cap="flat" cmpd="sng" algn="ctr">
                      <a:solidFill>
                        <a:srgbClr val="00A0D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200" b="1" i="0" u="none" strike="noStrike" kern="1200" dirty="0">
                          <a:solidFill>
                            <a:schemeClr val="accent4"/>
                          </a:solidFill>
                          <a:effectLst/>
                          <a:latin typeface="+mn-lt"/>
                          <a:ea typeface="+mn-ea"/>
                          <a:cs typeface="+mn-cs"/>
                        </a:rPr>
                        <a:t>1.-3. kvartal </a:t>
                      </a:r>
                    </a:p>
                    <a:p>
                      <a:pPr algn="r" rtl="0" fontAlgn="ctr"/>
                      <a:r>
                        <a:rPr lang="da-DK" sz="1200" b="1" i="0" u="none" strike="noStrike" kern="1200" dirty="0">
                          <a:solidFill>
                            <a:schemeClr val="accent4"/>
                          </a:solidFill>
                          <a:effectLst/>
                          <a:latin typeface="+mn-lt"/>
                          <a:ea typeface="+mn-ea"/>
                          <a:cs typeface="+mn-cs"/>
                        </a:rPr>
                        <a:t>2021</a:t>
                      </a:r>
                    </a:p>
                  </a:txBody>
                  <a:tcPr marL="9525" marR="9525" marT="9525" marB="0" anchor="ctr">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1426888100"/>
                  </a:ext>
                </a:extLst>
              </a:tr>
              <a:tr h="349747">
                <a:tc>
                  <a:txBody>
                    <a:bodyPr/>
                    <a:lstStyle/>
                    <a:p>
                      <a:pPr marL="0" algn="l" defTabSz="914400" rtl="0" eaLnBrk="1" fontAlgn="b" latinLnBrk="0" hangingPunct="1"/>
                      <a:r>
                        <a:rPr lang="da-DK" sz="1200" b="1" i="0" u="none" strike="noStrike" kern="1200" dirty="0">
                          <a:solidFill>
                            <a:schemeClr val="accent4"/>
                          </a:solidFill>
                          <a:effectLst/>
                          <a:latin typeface="+mn-lt"/>
                          <a:ea typeface="+mn-ea"/>
                          <a:cs typeface="+mn-cs"/>
                        </a:rPr>
                        <a:t>Basisindtjening</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endParaRPr lang="da-DK" sz="1200" b="1" i="0" u="none" strike="noStrike" kern="1200">
                        <a:solidFill>
                          <a:schemeClr val="accent1"/>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6350" cap="flat" cmpd="sng" algn="ctr">
                      <a:solidFill>
                        <a:srgbClr val="00A0DC"/>
                      </a:solidFill>
                      <a:prstDash val="solid"/>
                      <a:round/>
                      <a:headEnd type="none" w="med" len="med"/>
                      <a:tailEnd type="none" w="med" len="med"/>
                    </a:lnL>
                    <a:lnR w="6350" cap="flat" cmpd="sng" algn="ctr">
                      <a:solidFill>
                        <a:srgbClr val="00A0DC"/>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4254320239"/>
                  </a:ext>
                </a:extLst>
              </a:tr>
              <a:tr h="305348">
                <a:tc>
                  <a:txBody>
                    <a:bodyPr/>
                    <a:lstStyle/>
                    <a:p>
                      <a:pPr algn="l" fontAlgn="b"/>
                      <a:r>
                        <a:rPr lang="da-DK" sz="1200" b="0" i="0" u="none" strike="noStrike" dirty="0">
                          <a:solidFill>
                            <a:schemeClr val="accent1"/>
                          </a:solidFill>
                          <a:effectLst/>
                          <a:latin typeface="+mn-lt"/>
                        </a:rPr>
                        <a:t>Nettorenteindtægter</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623,6</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226,6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206,9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190,1</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174,1</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485,5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170,7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168,7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146,1</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142,6</a:t>
                      </a:r>
                    </a:p>
                  </a:txBody>
                  <a:tcPr marL="9525" marR="36000" marT="36000" marB="36000" anchor="b">
                    <a:lnL w="6350" cap="flat" cmpd="sng" algn="ctr">
                      <a:solidFill>
                        <a:srgbClr val="00A0DC"/>
                      </a:solid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439,0</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3227150606"/>
                  </a:ext>
                </a:extLst>
              </a:tr>
              <a:tr h="305348">
                <a:tc>
                  <a:txBody>
                    <a:bodyPr/>
                    <a:lstStyle/>
                    <a:p>
                      <a:pPr algn="l" fontAlgn="b"/>
                      <a:r>
                        <a:rPr lang="da-DK" sz="1200" b="0" i="0" u="none" strike="noStrike">
                          <a:solidFill>
                            <a:schemeClr val="accent1"/>
                          </a:solidFill>
                          <a:effectLst/>
                          <a:latin typeface="+mn-lt"/>
                        </a:rPr>
                        <a:t>Udbytter </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19,7</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0,6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19,1</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0</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26,5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21,4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5,1</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0,3</a:t>
                      </a:r>
                    </a:p>
                  </a:txBody>
                  <a:tcPr marL="9525" marR="36000" marT="36000" marB="36000" anchor="b">
                    <a:lnL w="6350" cap="flat" cmpd="sng" algn="ctr">
                      <a:solidFill>
                        <a:srgbClr val="00A0DC"/>
                      </a:solid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18,2</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4046276234"/>
                  </a:ext>
                </a:extLst>
              </a:tr>
              <a:tr h="305348">
                <a:tc>
                  <a:txBody>
                    <a:bodyPr/>
                    <a:lstStyle/>
                    <a:p>
                      <a:pPr algn="l" fontAlgn="b"/>
                      <a:r>
                        <a:rPr lang="da-DK" sz="1200" b="0" i="0" u="none" strike="noStrike" dirty="0">
                          <a:solidFill>
                            <a:schemeClr val="accent1"/>
                          </a:solidFill>
                          <a:effectLst/>
                          <a:latin typeface="+mn-lt"/>
                        </a:rPr>
                        <a:t>Gebyrer og provisionsindtægter</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451,7</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142,4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143,2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166,1</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162,1</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502,5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166,9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158,4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177,2</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156,2</a:t>
                      </a:r>
                    </a:p>
                  </a:txBody>
                  <a:tcPr marL="9525" marR="36000" marT="36000" marB="36000" anchor="b">
                    <a:lnL w="6350" cap="flat" cmpd="sng" algn="ctr">
                      <a:solidFill>
                        <a:srgbClr val="00A0DC"/>
                      </a:solid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478,4</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247436517"/>
                  </a:ext>
                </a:extLst>
              </a:tr>
              <a:tr h="305348">
                <a:tc>
                  <a:txBody>
                    <a:bodyPr/>
                    <a:lstStyle/>
                    <a:p>
                      <a:pPr algn="l" fontAlgn="b"/>
                      <a:r>
                        <a:rPr lang="da-DK" sz="1200" b="0" i="0" u="none" strike="noStrike" dirty="0">
                          <a:solidFill>
                            <a:schemeClr val="accent1"/>
                          </a:solidFill>
                          <a:effectLst/>
                          <a:latin typeface="+mn-lt"/>
                        </a:rPr>
                        <a:t>Afgivne gebyrer og provisionsindtægter</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11,7</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3,8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4,1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3,8</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4,0</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11,5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3,8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3,8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3,9</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4,3</a:t>
                      </a:r>
                    </a:p>
                  </a:txBody>
                  <a:tcPr marL="9525" marR="36000" marT="36000" marB="36000" anchor="b">
                    <a:lnL w="6350" cap="flat" cmpd="sng" algn="ctr">
                      <a:solidFill>
                        <a:srgbClr val="00A0DC"/>
                      </a:solid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12,8</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3756324887"/>
                  </a:ext>
                </a:extLst>
              </a:tr>
              <a:tr h="305348">
                <a:tc>
                  <a:txBody>
                    <a:bodyPr/>
                    <a:lstStyle/>
                    <a:p>
                      <a:pPr algn="l" fontAlgn="b"/>
                      <a:r>
                        <a:rPr lang="da-DK" sz="1200" b="0" i="0" u="none" strike="noStrike">
                          <a:solidFill>
                            <a:schemeClr val="accent1"/>
                          </a:solidFill>
                          <a:effectLst/>
                          <a:latin typeface="+mn-lt"/>
                        </a:rPr>
                        <a:t>Andre driftsindtægter</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13,8</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3,8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6,0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3,9</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4,2</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11,8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4,2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4,7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2,9</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4,1</a:t>
                      </a:r>
                    </a:p>
                  </a:txBody>
                  <a:tcPr marL="9525" marR="36000" marT="36000" marB="36000" anchor="b">
                    <a:lnL w="6350" cap="flat" cmpd="sng" algn="ctr">
                      <a:solidFill>
                        <a:srgbClr val="00A0DC"/>
                      </a:solid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11,6</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3598605552"/>
                  </a:ext>
                </a:extLst>
              </a:tr>
              <a:tr h="305348">
                <a:tc>
                  <a:txBody>
                    <a:bodyPr/>
                    <a:lstStyle/>
                    <a:p>
                      <a:pPr algn="l" fontAlgn="b"/>
                      <a:r>
                        <a:rPr lang="da-DK" sz="1200" b="0" i="0" u="none" strike="noStrike">
                          <a:solidFill>
                            <a:schemeClr val="accent1"/>
                          </a:solidFill>
                          <a:effectLst/>
                          <a:latin typeface="+mn-lt"/>
                        </a:rPr>
                        <a:t>Andre driftsudgifter</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21,0</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6,4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7,5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7,1</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6,2</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12,6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4,3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3,9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4,4</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6,2</a:t>
                      </a:r>
                    </a:p>
                  </a:txBody>
                  <a:tcPr marL="9525" marR="36000" marT="36000" marB="36000" anchor="b">
                    <a:lnL w="6350" cap="flat" cmpd="sng" algn="ctr">
                      <a:solidFill>
                        <a:srgbClr val="00A0DC"/>
                      </a:solid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13,5</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3976491958"/>
                  </a:ext>
                </a:extLst>
              </a:tr>
              <a:tr h="305348">
                <a:tc>
                  <a:txBody>
                    <a:bodyPr/>
                    <a:lstStyle/>
                    <a:p>
                      <a:pPr algn="l" fontAlgn="b"/>
                      <a:r>
                        <a:rPr lang="da-DK" sz="1200" b="1" i="0" u="none" strike="noStrike" dirty="0">
                          <a:solidFill>
                            <a:schemeClr val="accent1"/>
                          </a:solidFill>
                          <a:effectLst/>
                          <a:latin typeface="+mn-lt"/>
                        </a:rPr>
                        <a:t>Basisindtægter</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n-lt"/>
                        </a:rPr>
                        <a:t>1.076,1</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1" i="0" u="none" strike="noStrike" dirty="0">
                          <a:solidFill>
                            <a:srgbClr val="000000"/>
                          </a:solidFill>
                          <a:effectLst/>
                          <a:latin typeface="+mn-lt"/>
                        </a:rPr>
                        <a:t>362,7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rgbClr val="000000"/>
                          </a:solidFill>
                          <a:effectLst/>
                          <a:latin typeface="+mn-lt"/>
                        </a:rPr>
                        <a:t>345,1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rgbClr val="000000"/>
                          </a:solidFill>
                          <a:effectLst/>
                          <a:latin typeface="+mn-lt"/>
                        </a:rPr>
                        <a:t>368,3</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rgbClr val="000000"/>
                          </a:solidFill>
                          <a:effectLst/>
                          <a:latin typeface="+mn-lt"/>
                        </a:rPr>
                        <a:t>330,2</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1" i="0" u="none" strike="noStrike" dirty="0">
                          <a:solidFill>
                            <a:srgbClr val="000000"/>
                          </a:solidFill>
                          <a:effectLst/>
                          <a:latin typeface="+mn-lt"/>
                        </a:rPr>
                        <a:t>1.002,2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1" i="0" u="none" strike="noStrike" dirty="0">
                          <a:solidFill>
                            <a:srgbClr val="000000"/>
                          </a:solidFill>
                          <a:effectLst/>
                          <a:latin typeface="+mn-lt"/>
                        </a:rPr>
                        <a:t>333,7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1" i="0" u="none" strike="noStrike" dirty="0">
                          <a:solidFill>
                            <a:srgbClr val="000000"/>
                          </a:solidFill>
                          <a:effectLst/>
                          <a:latin typeface="+mn-lt"/>
                        </a:rPr>
                        <a:t>345,5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rgbClr val="000000"/>
                          </a:solidFill>
                          <a:effectLst/>
                          <a:latin typeface="+mn-lt"/>
                        </a:rPr>
                        <a:t>323,0</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rgbClr val="000000"/>
                          </a:solidFill>
                          <a:effectLst/>
                          <a:latin typeface="+mn-lt"/>
                        </a:rPr>
                        <a:t>292,7</a:t>
                      </a:r>
                    </a:p>
                  </a:txBody>
                  <a:tcPr marL="9525" marR="36000" marT="36000" marB="36000" anchor="b">
                    <a:lnL w="6350" cap="flat" cmpd="sng" algn="ctr">
                      <a:solidFill>
                        <a:srgbClr val="00A0DC"/>
                      </a:solid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rgbClr val="000000"/>
                          </a:solidFill>
                          <a:effectLst/>
                          <a:latin typeface="+mn-lt"/>
                        </a:rPr>
                        <a:t>921,0</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3339859490"/>
                  </a:ext>
                </a:extLst>
              </a:tr>
              <a:tr h="305348">
                <a:tc>
                  <a:txBody>
                    <a:bodyPr/>
                    <a:lstStyle/>
                    <a:p>
                      <a:pPr algn="l" fontAlgn="b"/>
                      <a:endParaRPr lang="da-DK" sz="1200" b="0" i="0" u="none" strike="noStrike">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6350" cap="flat" cmpd="sng" algn="ctr">
                      <a:solidFill>
                        <a:srgbClr val="00A0DC"/>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A0DC"/>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A0DC"/>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A0DC"/>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6350" cap="flat" cmpd="sng" algn="ctr">
                      <a:solidFill>
                        <a:srgbClr val="00A0DC"/>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A0DC"/>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A0DC"/>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A0DC"/>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A0DC"/>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6350" cap="flat" cmpd="sng" algn="ctr">
                      <a:solidFill>
                        <a:srgbClr val="00A0DC"/>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6350" cap="flat" cmpd="sng" algn="ctr">
                      <a:solidFill>
                        <a:srgbClr val="00A0DC"/>
                      </a:solidFill>
                      <a:prstDash val="solid"/>
                      <a:round/>
                      <a:headEnd type="none" w="med" len="med"/>
                      <a:tailEnd type="none" w="med" len="med"/>
                    </a:lnL>
                    <a:lnR w="6350" cap="flat" cmpd="sng" algn="ctr">
                      <a:solidFill>
                        <a:srgbClr val="00A0DC"/>
                      </a:solidFill>
                      <a:prstDash val="solid"/>
                      <a:round/>
                      <a:headEnd type="none" w="med" len="med"/>
                      <a:tailEnd type="none" w="med" len="med"/>
                    </a:lnR>
                    <a:lnT w="6350" cap="flat" cmpd="sng" algn="ctr">
                      <a:solidFill>
                        <a:srgbClr val="00A0DC"/>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A0DC"/>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1998749491"/>
                  </a:ext>
                </a:extLst>
              </a:tr>
              <a:tr h="305348">
                <a:tc>
                  <a:txBody>
                    <a:bodyPr/>
                    <a:lstStyle/>
                    <a:p>
                      <a:pPr algn="l" fontAlgn="b"/>
                      <a:r>
                        <a:rPr lang="da-DK" sz="1200" b="0" i="0" u="none" strike="noStrike">
                          <a:solidFill>
                            <a:schemeClr val="accent1"/>
                          </a:solidFill>
                          <a:effectLst/>
                          <a:latin typeface="+mn-lt"/>
                        </a:rPr>
                        <a:t>Udgifter til personale og administration</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tx1"/>
                          </a:solidFill>
                          <a:effectLst/>
                          <a:latin typeface="+mn-lt"/>
                        </a:rPr>
                        <a:t>599,4</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chemeClr val="tx1"/>
                          </a:solidFill>
                          <a:effectLst/>
                          <a:latin typeface="+mn-lt"/>
                        </a:rPr>
                        <a:t>194,4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202,9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202,1</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192,1</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chemeClr val="tx1"/>
                          </a:solidFill>
                          <a:effectLst/>
                          <a:latin typeface="+mn-lt"/>
                        </a:rPr>
                        <a:t>579,1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chemeClr val="tx1"/>
                          </a:solidFill>
                          <a:effectLst/>
                          <a:latin typeface="+mn-lt"/>
                        </a:rPr>
                        <a:t>188,1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chemeClr val="tx1"/>
                          </a:solidFill>
                          <a:effectLst/>
                          <a:latin typeface="+mn-lt"/>
                        </a:rPr>
                        <a:t>204,1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186,9</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188,8</a:t>
                      </a:r>
                    </a:p>
                  </a:txBody>
                  <a:tcPr marL="9525" marR="36000" marT="36000" marB="36000" anchor="b">
                    <a:lnL w="6350" cap="flat" cmpd="sng" algn="ctr">
                      <a:solidFill>
                        <a:srgbClr val="00A0DC"/>
                      </a:solid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534,3</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650804002"/>
                  </a:ext>
                </a:extLst>
              </a:tr>
              <a:tr h="305348">
                <a:tc>
                  <a:txBody>
                    <a:bodyPr/>
                    <a:lstStyle/>
                    <a:p>
                      <a:pPr algn="l" fontAlgn="b"/>
                      <a:r>
                        <a:rPr lang="da-DK" sz="1200" b="0" i="0" u="none" strike="noStrike">
                          <a:solidFill>
                            <a:schemeClr val="accent1"/>
                          </a:solidFill>
                          <a:effectLst/>
                          <a:latin typeface="+mn-lt"/>
                        </a:rPr>
                        <a:t>Af- og nedskrivninger på immaterielle og materielle aktiver</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tx1"/>
                          </a:solidFill>
                          <a:effectLst/>
                          <a:latin typeface="+mn-lt"/>
                        </a:rPr>
                        <a:t>36,0</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chemeClr val="tx1"/>
                          </a:solidFill>
                          <a:effectLst/>
                          <a:latin typeface="+mn-lt"/>
                        </a:rPr>
                        <a:t>10,2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13,8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12,0</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5,1</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chemeClr val="tx1"/>
                          </a:solidFill>
                          <a:effectLst/>
                          <a:latin typeface="+mn-lt"/>
                        </a:rPr>
                        <a:t>27,9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chemeClr val="tx1"/>
                          </a:solidFill>
                          <a:effectLst/>
                          <a:latin typeface="+mn-lt"/>
                        </a:rPr>
                        <a:t>12,9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chemeClr val="tx1"/>
                          </a:solidFill>
                          <a:effectLst/>
                          <a:latin typeface="+mn-lt"/>
                        </a:rPr>
                        <a:t>7,7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7,3</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7,0</a:t>
                      </a:r>
                    </a:p>
                  </a:txBody>
                  <a:tcPr marL="9525" marR="36000" marT="36000" marB="36000" anchor="b">
                    <a:lnL w="6350" cap="flat" cmpd="sng" algn="ctr">
                      <a:solidFill>
                        <a:srgbClr val="00A0DC"/>
                      </a:solid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28,8</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3188484353"/>
                  </a:ext>
                </a:extLst>
              </a:tr>
              <a:tr h="305348">
                <a:tc>
                  <a:txBody>
                    <a:bodyPr/>
                    <a:lstStyle/>
                    <a:p>
                      <a:pPr algn="l" fontAlgn="b"/>
                      <a:r>
                        <a:rPr lang="da-DK" sz="1200" b="1" i="0" u="none" strike="noStrike" dirty="0">
                          <a:solidFill>
                            <a:schemeClr val="accent1"/>
                          </a:solidFill>
                          <a:effectLst/>
                          <a:latin typeface="+mn-lt"/>
                        </a:rPr>
                        <a:t>Basisindtjening</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tx1"/>
                          </a:solidFill>
                          <a:effectLst/>
                          <a:latin typeface="+mn-lt"/>
                        </a:rPr>
                        <a:t>440,7</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1" i="0" u="none" strike="noStrike" dirty="0">
                          <a:solidFill>
                            <a:schemeClr val="tx1"/>
                          </a:solidFill>
                          <a:effectLst/>
                          <a:latin typeface="+mn-lt"/>
                        </a:rPr>
                        <a:t>158,1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chemeClr val="tx1"/>
                          </a:solidFill>
                          <a:effectLst/>
                          <a:latin typeface="+mn-lt"/>
                        </a:rPr>
                        <a:t>128,4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chemeClr val="tx1"/>
                          </a:solidFill>
                          <a:effectLst/>
                          <a:latin typeface="+mn-lt"/>
                        </a:rPr>
                        <a:t>154,2</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chemeClr val="tx1"/>
                          </a:solidFill>
                          <a:effectLst/>
                          <a:latin typeface="+mn-lt"/>
                        </a:rPr>
                        <a:t>133,0</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1" i="0" u="none" strike="noStrike" dirty="0">
                          <a:solidFill>
                            <a:schemeClr val="tx1"/>
                          </a:solidFill>
                          <a:effectLst/>
                          <a:latin typeface="+mn-lt"/>
                        </a:rPr>
                        <a:t>395,2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1" i="0" u="none" strike="noStrike" dirty="0">
                          <a:solidFill>
                            <a:schemeClr val="tx1"/>
                          </a:solidFill>
                          <a:effectLst/>
                          <a:latin typeface="+mn-lt"/>
                        </a:rPr>
                        <a:t>132,7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1" i="0" u="none" strike="noStrike" dirty="0">
                          <a:solidFill>
                            <a:schemeClr val="tx1"/>
                          </a:solidFill>
                          <a:effectLst/>
                          <a:latin typeface="+mn-lt"/>
                        </a:rPr>
                        <a:t>133,7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chemeClr val="tx1"/>
                          </a:solidFill>
                          <a:effectLst/>
                          <a:latin typeface="+mn-lt"/>
                        </a:rPr>
                        <a:t>128,8</a:t>
                      </a:r>
                    </a:p>
                  </a:txBody>
                  <a:tcPr marL="9525" marR="36000" marT="36000" marB="36000" anchor="b">
                    <a:lnL w="3175" cap="flat" cmpd="sng" algn="ctr">
                      <a:no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chemeClr val="tx1"/>
                          </a:solidFill>
                          <a:effectLst/>
                          <a:latin typeface="+mn-lt"/>
                        </a:rPr>
                        <a:t>96,9</a:t>
                      </a:r>
                    </a:p>
                  </a:txBody>
                  <a:tcPr marL="9525" marR="36000" marT="36000" marB="36000" anchor="b">
                    <a:lnL w="6350" cap="flat" cmpd="sng" algn="ctr">
                      <a:solidFill>
                        <a:srgbClr val="00A0DC"/>
                      </a:solidFill>
                      <a:prstDash val="solid"/>
                      <a:round/>
                      <a:headEnd type="none" w="med" len="med"/>
                      <a:tailEnd type="none" w="med" len="med"/>
                    </a:lnL>
                    <a:lnR w="6350" cap="flat" cmpd="sng" algn="ctr">
                      <a:solidFill>
                        <a:srgbClr val="00A0DC"/>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chemeClr val="tx1"/>
                          </a:solidFill>
                          <a:effectLst/>
                          <a:latin typeface="+mn-lt"/>
                        </a:rPr>
                        <a:t>357,9</a:t>
                      </a:r>
                    </a:p>
                  </a:txBody>
                  <a:tcPr marL="9525" marR="36000" marT="36000" marB="36000" anchor="b">
                    <a:lnL w="6350" cap="flat" cmpd="sng" algn="ctr">
                      <a:solidFill>
                        <a:srgbClr val="00A0DC"/>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00A0DC"/>
                      </a:solid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620398383"/>
                  </a:ext>
                </a:extLst>
              </a:tr>
            </a:tbl>
          </a:graphicData>
        </a:graphic>
      </p:graphicFrame>
    </p:spTree>
    <p:extLst>
      <p:ext uri="{BB962C8B-B14F-4D97-AF65-F5344CB8AC3E}">
        <p14:creationId xmlns:p14="http://schemas.microsoft.com/office/powerpoint/2010/main" val="1137193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8" name="Pladsholder til indhold 7">
                <a:extLst>
                  <a:ext uri="{FF2B5EF4-FFF2-40B4-BE49-F238E27FC236}">
                    <a16:creationId xmlns:a16="http://schemas.microsoft.com/office/drawing/2014/main" id="{CBF30650-4C6B-059C-4F6F-69519F19A296}"/>
                  </a:ext>
                </a:extLst>
              </p:cNvPr>
              <p:cNvGraphicFramePr>
                <a:graphicFrameLocks noGrp="1"/>
              </p:cNvGraphicFramePr>
              <p:nvPr>
                <p:ph sz="quarter" idx="13"/>
                <p:extLst>
                  <p:ext uri="{D42A27DB-BD31-4B8C-83A1-F6EECF244321}">
                    <p14:modId xmlns:p14="http://schemas.microsoft.com/office/powerpoint/2010/main" val="147783124"/>
                  </p:ext>
                </p:extLst>
              </p:nvPr>
            </p:nvGraphicFramePr>
            <p:xfrm>
              <a:off x="540000" y="1485899"/>
              <a:ext cx="11506688" cy="471288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Pladsholder til indhold 7">
                <a:extLst>
                  <a:ext uri="{FF2B5EF4-FFF2-40B4-BE49-F238E27FC236}">
                    <a16:creationId xmlns:a16="http://schemas.microsoft.com/office/drawing/2014/main" id="{CBF30650-4C6B-059C-4F6F-69519F19A296}"/>
                  </a:ext>
                </a:extLst>
              </p:cNvPr>
              <p:cNvPicPr>
                <a:picLocks noGrp="1" noRot="1" noChangeAspect="1" noMove="1" noResize="1" noEditPoints="1" noAdjustHandles="1" noChangeArrowheads="1" noChangeShapeType="1"/>
              </p:cNvPicPr>
              <p:nvPr/>
            </p:nvPicPr>
            <p:blipFill>
              <a:blip r:embed="rId4"/>
              <a:stretch>
                <a:fillRect/>
              </a:stretch>
            </p:blipFill>
            <p:spPr>
              <a:xfrm>
                <a:off x="540000" y="1485899"/>
                <a:ext cx="11506688" cy="4712881"/>
              </a:xfrm>
              <a:prstGeom prst="rect">
                <a:avLst/>
              </a:prstGeom>
            </p:spPr>
          </p:pic>
        </mc:Fallback>
      </mc:AlternateContent>
      <p:sp>
        <p:nvSpPr>
          <p:cNvPr id="2" name="Titel 1">
            <a:extLst>
              <a:ext uri="{FF2B5EF4-FFF2-40B4-BE49-F238E27FC236}">
                <a16:creationId xmlns:a16="http://schemas.microsoft.com/office/drawing/2014/main" id="{E377618C-0938-968C-7963-2986F740DE93}"/>
              </a:ext>
            </a:extLst>
          </p:cNvPr>
          <p:cNvSpPr>
            <a:spLocks noGrp="1"/>
          </p:cNvSpPr>
          <p:nvPr>
            <p:ph type="title"/>
          </p:nvPr>
        </p:nvSpPr>
        <p:spPr/>
        <p:txBody>
          <a:bodyPr/>
          <a:lstStyle/>
          <a:p>
            <a:r>
              <a:rPr lang="da-DK" dirty="0"/>
              <a:t>Udvikling i basisindtjening</a:t>
            </a:r>
          </a:p>
        </p:txBody>
      </p:sp>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3F224F"/>
                </a:solidFill>
                <a:effectLst/>
                <a:uLnTx/>
                <a:uFillTx/>
                <a:latin typeface="Arial"/>
                <a:ea typeface="+mn-ea"/>
                <a:cs typeface="+mn-cs"/>
              </a:rPr>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p:sp>
        <p:nvSpPr>
          <p:cNvPr id="6" name="Tekstfelt 5">
            <a:extLst>
              <a:ext uri="{FF2B5EF4-FFF2-40B4-BE49-F238E27FC236}">
                <a16:creationId xmlns:a16="http://schemas.microsoft.com/office/drawing/2014/main" id="{E4E9EBEB-E223-4675-A08F-8DB320618271}"/>
              </a:ext>
            </a:extLst>
          </p:cNvPr>
          <p:cNvSpPr txBox="1"/>
          <p:nvPr/>
        </p:nvSpPr>
        <p:spPr>
          <a:xfrm>
            <a:off x="390525" y="1068350"/>
            <a:ext cx="2352675" cy="29238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3F224F"/>
                </a:solidFill>
                <a:effectLst/>
                <a:uLnTx/>
                <a:uFillTx/>
                <a:latin typeface="Arial"/>
                <a:ea typeface="+mn-ea"/>
                <a:cs typeface="+mn-cs"/>
              </a:rPr>
              <a:t>Mio. kr. </a:t>
            </a:r>
          </a:p>
        </p:txBody>
      </p:sp>
      <p:sp>
        <p:nvSpPr>
          <p:cNvPr id="7" name="Tekstfelt 6">
            <a:extLst>
              <a:ext uri="{FF2B5EF4-FFF2-40B4-BE49-F238E27FC236}">
                <a16:creationId xmlns:a16="http://schemas.microsoft.com/office/drawing/2014/main" id="{CF0E6C25-C85B-4160-B3A4-44667915FC2D}"/>
              </a:ext>
            </a:extLst>
          </p:cNvPr>
          <p:cNvSpPr txBox="1"/>
          <p:nvPr/>
        </p:nvSpPr>
        <p:spPr>
          <a:xfrm>
            <a:off x="1862509" y="5921781"/>
            <a:ext cx="1604865" cy="553998"/>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prstClr val="black"/>
                </a:solidFill>
                <a:effectLst/>
                <a:uLnTx/>
                <a:uFillTx/>
                <a:latin typeface="Arial"/>
                <a:ea typeface="+mn-ea"/>
                <a:cs typeface="+mn-cs"/>
              </a:rPr>
              <a:t>/ positive </a:t>
            </a:r>
            <a:br>
              <a:rPr kumimoji="0" lang="da-DK" sz="1000" b="1" i="0" u="none" strike="noStrike" kern="1200" cap="none" spc="0" normalizeH="0" baseline="0" noProof="0" dirty="0">
                <a:ln>
                  <a:noFill/>
                </a:ln>
                <a:solidFill>
                  <a:prstClr val="black"/>
                </a:solidFill>
                <a:effectLst/>
                <a:uLnTx/>
                <a:uFillTx/>
                <a:latin typeface="Arial"/>
                <a:ea typeface="+mn-ea"/>
                <a:cs typeface="+mn-cs"/>
              </a:rPr>
            </a:br>
            <a:r>
              <a:rPr kumimoji="0" lang="da-DK" sz="1000" b="1" i="0" u="none" strike="noStrike" kern="1200" cap="none" spc="0" normalizeH="0" baseline="0" noProof="0" dirty="0">
                <a:ln>
                  <a:noFill/>
                </a:ln>
                <a:solidFill>
                  <a:prstClr val="black"/>
                </a:solidFill>
                <a:effectLst/>
                <a:uLnTx/>
                <a:uFillTx/>
                <a:latin typeface="Arial"/>
                <a:ea typeface="+mn-ea"/>
                <a:cs typeface="+mn-cs"/>
              </a:rPr>
              <a:t>rente-</a:t>
            </a:r>
            <a:br>
              <a:rPr kumimoji="0" lang="da-DK" sz="1000" b="1" i="0" u="none" strike="noStrike" kern="1200" cap="none" spc="0" normalizeH="0" baseline="0" noProof="0" dirty="0">
                <a:ln>
                  <a:noFill/>
                </a:ln>
                <a:solidFill>
                  <a:prstClr val="black"/>
                </a:solidFill>
                <a:effectLst/>
                <a:uLnTx/>
                <a:uFillTx/>
                <a:latin typeface="Arial"/>
                <a:ea typeface="+mn-ea"/>
                <a:cs typeface="+mn-cs"/>
              </a:rPr>
            </a:br>
            <a:r>
              <a:rPr kumimoji="0" lang="da-DK" sz="1000" b="1" i="0" u="none" strike="noStrike" kern="1200" cap="none" spc="0" normalizeH="0" baseline="0" noProof="0" dirty="0">
                <a:ln>
                  <a:noFill/>
                </a:ln>
                <a:solidFill>
                  <a:prstClr val="black"/>
                </a:solidFill>
                <a:effectLst/>
                <a:uLnTx/>
                <a:uFillTx/>
                <a:latin typeface="Arial"/>
                <a:ea typeface="+mn-ea"/>
                <a:cs typeface="+mn-cs"/>
              </a:rPr>
              <a:t>udgifter</a:t>
            </a:r>
          </a:p>
        </p:txBody>
      </p:sp>
      <p:sp>
        <p:nvSpPr>
          <p:cNvPr id="9" name="Tekstfelt 8">
            <a:extLst>
              <a:ext uri="{FF2B5EF4-FFF2-40B4-BE49-F238E27FC236}">
                <a16:creationId xmlns:a16="http://schemas.microsoft.com/office/drawing/2014/main" id="{A28AF44A-D410-472A-9BAE-672D145FC893}"/>
              </a:ext>
            </a:extLst>
          </p:cNvPr>
          <p:cNvSpPr txBox="1"/>
          <p:nvPr/>
        </p:nvSpPr>
        <p:spPr>
          <a:xfrm>
            <a:off x="3126295" y="6060281"/>
            <a:ext cx="1604865" cy="553998"/>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prstClr val="black"/>
                </a:solidFill>
                <a:effectLst/>
                <a:uLnTx/>
                <a:uFillTx/>
                <a:latin typeface="Arial"/>
                <a:ea typeface="+mn-ea"/>
                <a:cs typeface="+mn-cs"/>
              </a:rPr>
              <a:t>/ negative </a:t>
            </a:r>
            <a:br>
              <a:rPr kumimoji="0" lang="da-DK" sz="1000" b="1" i="0" u="none" strike="noStrike" kern="1200" cap="none" spc="0" normalizeH="0" baseline="0" noProof="0" dirty="0">
                <a:ln>
                  <a:noFill/>
                </a:ln>
                <a:solidFill>
                  <a:prstClr val="black"/>
                </a:solidFill>
                <a:effectLst/>
                <a:uLnTx/>
                <a:uFillTx/>
                <a:latin typeface="Arial"/>
                <a:ea typeface="+mn-ea"/>
                <a:cs typeface="+mn-cs"/>
              </a:rPr>
            </a:br>
            <a:r>
              <a:rPr kumimoji="0" lang="da-DK" sz="1000" b="1" i="0" u="none" strike="noStrike" kern="1200" cap="none" spc="0" normalizeH="0" baseline="0" noProof="0" dirty="0">
                <a:ln>
                  <a:noFill/>
                </a:ln>
                <a:solidFill>
                  <a:prstClr val="black"/>
                </a:solidFill>
                <a:effectLst/>
                <a:uLnTx/>
                <a:uFillTx/>
                <a:latin typeface="Arial"/>
                <a:ea typeface="+mn-ea"/>
                <a:cs typeface="+mn-cs"/>
              </a:rPr>
              <a:t>rente-</a:t>
            </a:r>
            <a:br>
              <a:rPr kumimoji="0" lang="da-DK" sz="1000" b="1" i="0" u="none" strike="noStrike" kern="1200" cap="none" spc="0" normalizeH="0" baseline="0" noProof="0" dirty="0">
                <a:ln>
                  <a:noFill/>
                </a:ln>
                <a:solidFill>
                  <a:prstClr val="black"/>
                </a:solidFill>
                <a:effectLst/>
                <a:uLnTx/>
                <a:uFillTx/>
                <a:latin typeface="Arial"/>
                <a:ea typeface="+mn-ea"/>
                <a:cs typeface="+mn-cs"/>
              </a:rPr>
            </a:br>
            <a:r>
              <a:rPr kumimoji="0" lang="da-DK" sz="1000" b="1" i="0" u="none" strike="noStrike" kern="1200" cap="none" spc="0" normalizeH="0" baseline="0" noProof="0" dirty="0">
                <a:ln>
                  <a:noFill/>
                </a:ln>
                <a:solidFill>
                  <a:prstClr val="black"/>
                </a:solidFill>
                <a:effectLst/>
                <a:uLnTx/>
                <a:uFillTx/>
                <a:latin typeface="Arial"/>
                <a:ea typeface="+mn-ea"/>
                <a:cs typeface="+mn-cs"/>
              </a:rPr>
              <a:t>indtægter</a:t>
            </a:r>
          </a:p>
        </p:txBody>
      </p:sp>
      <p:sp>
        <p:nvSpPr>
          <p:cNvPr id="10" name="Rektangel 9">
            <a:extLst>
              <a:ext uri="{FF2B5EF4-FFF2-40B4-BE49-F238E27FC236}">
                <a16:creationId xmlns:a16="http://schemas.microsoft.com/office/drawing/2014/main" id="{4A3E5586-9FAC-A8D2-AFDD-DCD7D8C7C330}"/>
              </a:ext>
            </a:extLst>
          </p:cNvPr>
          <p:cNvSpPr/>
          <p:nvPr/>
        </p:nvSpPr>
        <p:spPr>
          <a:xfrm>
            <a:off x="5629013" y="5992787"/>
            <a:ext cx="1604865"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6E764C29-15E1-1F02-DC83-DF57074B633B}"/>
              </a:ext>
            </a:extLst>
          </p:cNvPr>
          <p:cNvSpPr txBox="1"/>
          <p:nvPr/>
        </p:nvSpPr>
        <p:spPr>
          <a:xfrm>
            <a:off x="5621411" y="5936622"/>
            <a:ext cx="1604865" cy="553998"/>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00" b="1" dirty="0">
                <a:solidFill>
                  <a:prstClr val="black"/>
                </a:solidFill>
                <a:latin typeface="Arial"/>
              </a:rPr>
              <a:t>Udgifter </a:t>
            </a:r>
            <a:br>
              <a:rPr lang="da-DK" sz="1000" b="1" dirty="0">
                <a:solidFill>
                  <a:prstClr val="black"/>
                </a:solidFill>
                <a:latin typeface="Arial"/>
              </a:rPr>
            </a:br>
            <a:r>
              <a:rPr lang="da-DK" sz="1000" b="1" dirty="0">
                <a:solidFill>
                  <a:prstClr val="black"/>
                </a:solidFill>
                <a:latin typeface="Arial"/>
              </a:rPr>
              <a:t>personale</a:t>
            </a:r>
            <a:br>
              <a:rPr lang="da-DK" sz="1000" b="1" dirty="0">
                <a:solidFill>
                  <a:prstClr val="black"/>
                </a:solidFill>
                <a:latin typeface="Arial"/>
              </a:rPr>
            </a:br>
            <a:r>
              <a:rPr lang="da-DK" sz="1000" b="1" dirty="0">
                <a:solidFill>
                  <a:prstClr val="black"/>
                </a:solidFill>
                <a:latin typeface="Arial"/>
              </a:rPr>
              <a:t>og </a:t>
            </a:r>
            <a:r>
              <a:rPr lang="da-DK" sz="1000" b="1" dirty="0" err="1">
                <a:solidFill>
                  <a:prstClr val="black"/>
                </a:solidFill>
                <a:latin typeface="Arial"/>
              </a:rPr>
              <a:t>admin</a:t>
            </a:r>
            <a:r>
              <a:rPr lang="da-DK" sz="1000" b="1" dirty="0">
                <a:solidFill>
                  <a:prstClr val="black"/>
                </a:solidFill>
                <a:latin typeface="Arial"/>
              </a:rPr>
              <a:t>.</a:t>
            </a:r>
            <a:endParaRPr kumimoji="0" lang="da-DK" sz="10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00937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ep.VUk0lhyPoMkGQTrUFh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ep.VUk0lhyPoMkGQTrUFhg"/>
</p:tagLst>
</file>

<file path=ppt/theme/theme1.xml><?xml version="1.0" encoding="utf-8"?>
<a:theme xmlns:a="http://schemas.openxmlformats.org/drawingml/2006/main" name="Sparekassen Sjælland-Fyn">
  <a:themeElements>
    <a:clrScheme name="Sparekassen">
      <a:dk1>
        <a:sysClr val="windowText" lastClr="000000"/>
      </a:dk1>
      <a:lt1>
        <a:sysClr val="window" lastClr="FFFFFF"/>
      </a:lt1>
      <a:dk2>
        <a:srgbClr val="5F5E5E"/>
      </a:dk2>
      <a:lt2>
        <a:srgbClr val="F2F2F2"/>
      </a:lt2>
      <a:accent1>
        <a:srgbClr val="3F224F"/>
      </a:accent1>
      <a:accent2>
        <a:srgbClr val="4EC2EB"/>
      </a:accent2>
      <a:accent3>
        <a:srgbClr val="BCDDC5"/>
      </a:accent3>
      <a:accent4>
        <a:srgbClr val="00A0DC"/>
      </a:accent4>
      <a:accent5>
        <a:srgbClr val="83C6A9"/>
      </a:accent5>
      <a:accent6>
        <a:srgbClr val="04594F"/>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b">
        <a:spAutoFit/>
      </a:bodyPr>
      <a:lstStyle>
        <a:defPPr algn="l">
          <a:defRPr sz="1300" b="1" smtClean="0">
            <a:solidFill>
              <a:schemeClr val="accent1"/>
            </a:solidFill>
          </a:defRPr>
        </a:defPPr>
      </a:lstStyle>
    </a:txDef>
  </a:objectDefaults>
  <a:extraClrSchemeLst/>
  <a:extLst>
    <a:ext uri="{05A4C25C-085E-4340-85A3-A5531E510DB2}">
      <thm15:themeFamily xmlns:thm15="http://schemas.microsoft.com/office/thememl/2012/main" name="Investormøde.potx" id="{673D4324-4244-41AA-8742-AEA418E6D22D}" vid="{641C14C9-3ED2-4E24-A04A-72DC2BB221C4}"/>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IC 2021">
  <a:themeElements>
    <a:clrScheme name="Sparekassen-2">
      <a:dk1>
        <a:srgbClr val="3F224F"/>
      </a:dk1>
      <a:lt1>
        <a:srgbClr val="FFFFFF"/>
      </a:lt1>
      <a:dk2>
        <a:srgbClr val="035A4F"/>
      </a:dk2>
      <a:lt2>
        <a:srgbClr val="BADDC4"/>
      </a:lt2>
      <a:accent1>
        <a:srgbClr val="43234B"/>
      </a:accent1>
      <a:accent2>
        <a:srgbClr val="BADDC4"/>
      </a:accent2>
      <a:accent3>
        <a:srgbClr val="4DC2EA"/>
      </a:accent3>
      <a:accent4>
        <a:srgbClr val="009FDB"/>
      </a:accent4>
      <a:accent5>
        <a:srgbClr val="035A4E"/>
      </a:accent5>
      <a:accent6>
        <a:srgbClr val="82C5A8"/>
      </a:accent6>
      <a:hlink>
        <a:srgbClr val="43234B"/>
      </a:hlink>
      <a:folHlink>
        <a:srgbClr val="009FD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nye-mål_Strategipræsentation_Template" id="{8DC5AAC6-C5FC-174C-AEC1-C12B7B3A6162}" vid="{0C3D9534-F4D9-0A48-AEB8-123B833E1A18}"/>
    </a:ext>
  </a:extLst>
</a:theme>
</file>

<file path=ppt/theme/theme5.xml><?xml version="1.0" encoding="utf-8"?>
<a:theme xmlns:a="http://schemas.openxmlformats.org/drawingml/2006/main" name="1_Sparekassen Sjælland-Fyn">
  <a:themeElements>
    <a:clrScheme name="Sparekassen">
      <a:dk1>
        <a:sysClr val="windowText" lastClr="000000"/>
      </a:dk1>
      <a:lt1>
        <a:sysClr val="window" lastClr="FFFFFF"/>
      </a:lt1>
      <a:dk2>
        <a:srgbClr val="5F5E5E"/>
      </a:dk2>
      <a:lt2>
        <a:srgbClr val="F2F2F2"/>
      </a:lt2>
      <a:accent1>
        <a:srgbClr val="3F224F"/>
      </a:accent1>
      <a:accent2>
        <a:srgbClr val="4EC2EB"/>
      </a:accent2>
      <a:accent3>
        <a:srgbClr val="BCDDC5"/>
      </a:accent3>
      <a:accent4>
        <a:srgbClr val="00A0DC"/>
      </a:accent4>
      <a:accent5>
        <a:srgbClr val="83C6A9"/>
      </a:accent5>
      <a:accent6>
        <a:srgbClr val="04594F"/>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b">
        <a:spAutoFit/>
      </a:bodyPr>
      <a:lstStyle>
        <a:defPPr algn="l">
          <a:defRPr sz="1300" b="1" smtClean="0">
            <a:solidFill>
              <a:schemeClr val="accent1"/>
            </a:solidFill>
          </a:defRPr>
        </a:defPPr>
      </a:lstStyle>
    </a:txDef>
  </a:objectDefaults>
  <a:extraClrSchemeLst/>
  <a:extLst>
    <a:ext uri="{05A4C25C-085E-4340-85A3-A5531E510DB2}">
      <thm15:themeFamily xmlns:thm15="http://schemas.microsoft.com/office/thememl/2012/main" name="Investormøde.potx" id="{673D4324-4244-41AA-8742-AEA418E6D22D}" vid="{641C14C9-3ED2-4E24-A04A-72DC2BB221C4}"/>
    </a:ext>
  </a:extLst>
</a:theme>
</file>

<file path=ppt/theme/theme6.xml><?xml version="1.0" encoding="utf-8"?>
<a:theme xmlns:a="http://schemas.openxmlformats.org/drawingml/2006/main" name="2_Sparekassen Sjælland-Fyn">
  <a:themeElements>
    <a:clrScheme name="Sparekassen">
      <a:dk1>
        <a:sysClr val="windowText" lastClr="000000"/>
      </a:dk1>
      <a:lt1>
        <a:sysClr val="window" lastClr="FFFFFF"/>
      </a:lt1>
      <a:dk2>
        <a:srgbClr val="5F5E5E"/>
      </a:dk2>
      <a:lt2>
        <a:srgbClr val="F2F2F2"/>
      </a:lt2>
      <a:accent1>
        <a:srgbClr val="3F224F"/>
      </a:accent1>
      <a:accent2>
        <a:srgbClr val="4EC2EB"/>
      </a:accent2>
      <a:accent3>
        <a:srgbClr val="BCDDC5"/>
      </a:accent3>
      <a:accent4>
        <a:srgbClr val="00A0DC"/>
      </a:accent4>
      <a:accent5>
        <a:srgbClr val="83C6A9"/>
      </a:accent5>
      <a:accent6>
        <a:srgbClr val="04594F"/>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b">
        <a:spAutoFit/>
      </a:bodyPr>
      <a:lstStyle>
        <a:defPPr algn="l">
          <a:defRPr sz="1300" b="1" smtClean="0">
            <a:solidFill>
              <a:schemeClr val="accent1"/>
            </a:solidFill>
          </a:defRPr>
        </a:defPPr>
      </a:lstStyle>
    </a:txDef>
  </a:objectDefaults>
  <a:extraClrSchemeLst/>
  <a:extLst>
    <a:ext uri="{05A4C25C-085E-4340-85A3-A5531E510DB2}">
      <thm15:themeFamily xmlns:thm15="http://schemas.microsoft.com/office/thememl/2012/main" name="Investormøde.potx" id="{673D4324-4244-41AA-8742-AEA418E6D22D}" vid="{641C14C9-3ED2-4E24-A04A-72DC2BB221C4}"/>
    </a:ext>
  </a:extLst>
</a:theme>
</file>

<file path=ppt/theme/theme7.xml><?xml version="1.0" encoding="utf-8"?>
<a:theme xmlns:a="http://schemas.openxmlformats.org/drawingml/2006/main" name="0_Slidemaster">
  <a:themeElements>
    <a:clrScheme name="SPKS-4">
      <a:dk1>
        <a:srgbClr val="04594F"/>
      </a:dk1>
      <a:lt1>
        <a:srgbClr val="FFFFFF"/>
      </a:lt1>
      <a:dk2>
        <a:srgbClr val="676866"/>
      </a:dk2>
      <a:lt2>
        <a:srgbClr val="BCDDC4"/>
      </a:lt2>
      <a:accent1>
        <a:srgbClr val="03584F"/>
      </a:accent1>
      <a:accent2>
        <a:srgbClr val="82C5A9"/>
      </a:accent2>
      <a:accent3>
        <a:srgbClr val="4EC2EB"/>
      </a:accent3>
      <a:accent4>
        <a:srgbClr val="18284D"/>
      </a:accent4>
      <a:accent5>
        <a:srgbClr val="BCDCC4"/>
      </a:accent5>
      <a:accent6>
        <a:srgbClr val="E3022A"/>
      </a:accent6>
      <a:hlink>
        <a:srgbClr val="00A0DC"/>
      </a:hlink>
      <a:folHlink>
        <a:srgbClr val="5E5E5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KS_Template-5" id="{03C19166-1E7F-D14D-9B9B-C5FCF1F53D82}" vid="{AA614385-4248-CE45-9EA1-86CFB78A582E}"/>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Investormøde (1)</Template>
  <TotalTime>0</TotalTime>
  <Words>2021</Words>
  <Application>Microsoft Office PowerPoint</Application>
  <PresentationFormat>Widescreen</PresentationFormat>
  <Paragraphs>776</Paragraphs>
  <Slides>18</Slides>
  <Notes>13</Notes>
  <HiddenSlides>0</HiddenSlides>
  <MMClips>0</MMClips>
  <ScaleCrop>false</ScaleCrop>
  <HeadingPairs>
    <vt:vector size="8" baseType="variant">
      <vt:variant>
        <vt:lpstr>Benyttede skrifttyper</vt:lpstr>
      </vt:variant>
      <vt:variant>
        <vt:i4>4</vt:i4>
      </vt:variant>
      <vt:variant>
        <vt:lpstr>Tema</vt:lpstr>
      </vt:variant>
      <vt:variant>
        <vt:i4>7</vt:i4>
      </vt:variant>
      <vt:variant>
        <vt:lpstr>Integrerede OLE-servere</vt:lpstr>
      </vt:variant>
      <vt:variant>
        <vt:i4>1</vt:i4>
      </vt:variant>
      <vt:variant>
        <vt:lpstr>Slidetitler</vt:lpstr>
      </vt:variant>
      <vt:variant>
        <vt:i4>18</vt:i4>
      </vt:variant>
    </vt:vector>
  </HeadingPairs>
  <TitlesOfParts>
    <vt:vector size="30" baseType="lpstr">
      <vt:lpstr>Times New Roman</vt:lpstr>
      <vt:lpstr>Arial</vt:lpstr>
      <vt:lpstr>Calibri</vt:lpstr>
      <vt:lpstr>Helvetica</vt:lpstr>
      <vt:lpstr>Sparekassen Sjælland-Fyn</vt:lpstr>
      <vt:lpstr>1_Custom Design</vt:lpstr>
      <vt:lpstr>Custom Design</vt:lpstr>
      <vt:lpstr>1_BIC 2021</vt:lpstr>
      <vt:lpstr>1_Sparekassen Sjælland-Fyn</vt:lpstr>
      <vt:lpstr>2_Sparekassen Sjælland-Fyn</vt:lpstr>
      <vt:lpstr>0_Slidemaster</vt:lpstr>
      <vt:lpstr>think-cell Slide</vt:lpstr>
      <vt:lpstr>Investorpræsentation </vt:lpstr>
      <vt:lpstr>Udvikling i basisindtjening </vt:lpstr>
      <vt:lpstr>De økonomiske  resultater  </vt:lpstr>
      <vt:lpstr>De væsentligste resultater fra 1.-3. kvartal 2023</vt:lpstr>
      <vt:lpstr>Hovedtal</vt:lpstr>
      <vt:lpstr>Hovedtal</vt:lpstr>
      <vt:lpstr>Nøgletal</vt:lpstr>
      <vt:lpstr>Basisindtjening </vt:lpstr>
      <vt:lpstr>Udvikling i basisindtjening</vt:lpstr>
      <vt:lpstr>Netto renteindtægter </vt:lpstr>
      <vt:lpstr>Gebyr- og provisionsindtægter</vt:lpstr>
      <vt:lpstr>Udvikling i udgifter til personale og administration</vt:lpstr>
      <vt:lpstr>Samlet kreditformidling</vt:lpstr>
      <vt:lpstr>Udvikling i kreditsegment </vt:lpstr>
      <vt:lpstr>Udvikling i nedskrivninger</vt:lpstr>
      <vt:lpstr>Nøgletal</vt:lpstr>
      <vt:lpstr>Mod nye mål: De økonomiske målsætninger </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Investorpræsentation Q3-2023</dc:title>
  <dc:creator>Marianne Salling</dc:creator>
  <cp:lastModifiedBy>Rasmus Kaarde</cp:lastModifiedBy>
  <cp:revision>210</cp:revision>
  <dcterms:created xsi:type="dcterms:W3CDTF">2022-05-18T10:21:04Z</dcterms:created>
  <dcterms:modified xsi:type="dcterms:W3CDTF">2023-12-12T07:53:21Z</dcterms:modified>
</cp:coreProperties>
</file>